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2.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2"/>
  </p:notesMasterIdLst>
  <p:handoutMasterIdLst>
    <p:handoutMasterId r:id="rId103"/>
  </p:handoutMasterIdLst>
  <p:sldIdLst>
    <p:sldId id="9949" r:id="rId2"/>
    <p:sldId id="304" r:id="rId3"/>
    <p:sldId id="9950" r:id="rId4"/>
    <p:sldId id="308" r:id="rId5"/>
    <p:sldId id="301" r:id="rId6"/>
    <p:sldId id="6056" r:id="rId7"/>
    <p:sldId id="6038" r:id="rId8"/>
    <p:sldId id="6055" r:id="rId9"/>
    <p:sldId id="2463" r:id="rId10"/>
    <p:sldId id="9927" r:id="rId11"/>
    <p:sldId id="9928" r:id="rId12"/>
    <p:sldId id="849" r:id="rId13"/>
    <p:sldId id="2345" r:id="rId14"/>
    <p:sldId id="6057" r:id="rId15"/>
    <p:sldId id="281" r:id="rId16"/>
    <p:sldId id="2444" r:id="rId17"/>
    <p:sldId id="9929" r:id="rId18"/>
    <p:sldId id="9931" r:id="rId19"/>
    <p:sldId id="9932" r:id="rId20"/>
    <p:sldId id="9933" r:id="rId21"/>
    <p:sldId id="9934" r:id="rId22"/>
    <p:sldId id="9940" r:id="rId23"/>
    <p:sldId id="9935" r:id="rId24"/>
    <p:sldId id="9936" r:id="rId25"/>
    <p:sldId id="9938" r:id="rId26"/>
    <p:sldId id="9937" r:id="rId27"/>
    <p:sldId id="363" r:id="rId28"/>
    <p:sldId id="354" r:id="rId29"/>
    <p:sldId id="2460" r:id="rId30"/>
    <p:sldId id="372" r:id="rId31"/>
    <p:sldId id="408" r:id="rId32"/>
    <p:sldId id="6039" r:id="rId33"/>
    <p:sldId id="720" r:id="rId34"/>
    <p:sldId id="772" r:id="rId35"/>
    <p:sldId id="774" r:id="rId36"/>
    <p:sldId id="775" r:id="rId37"/>
    <p:sldId id="262" r:id="rId38"/>
    <p:sldId id="6078" r:id="rId39"/>
    <p:sldId id="6058" r:id="rId40"/>
    <p:sldId id="6059" r:id="rId41"/>
    <p:sldId id="6079" r:id="rId42"/>
    <p:sldId id="1322" r:id="rId43"/>
    <p:sldId id="9941" r:id="rId44"/>
    <p:sldId id="277" r:id="rId45"/>
    <p:sldId id="278" r:id="rId46"/>
    <p:sldId id="9942" r:id="rId47"/>
    <p:sldId id="270" r:id="rId48"/>
    <p:sldId id="1314" r:id="rId49"/>
    <p:sldId id="1315" r:id="rId50"/>
    <p:sldId id="1316" r:id="rId51"/>
    <p:sldId id="1313" r:id="rId52"/>
    <p:sldId id="6080" r:id="rId53"/>
    <p:sldId id="6067" r:id="rId54"/>
    <p:sldId id="6061" r:id="rId55"/>
    <p:sldId id="6068" r:id="rId56"/>
    <p:sldId id="6069" r:id="rId57"/>
    <p:sldId id="6070" r:id="rId58"/>
    <p:sldId id="6062" r:id="rId59"/>
    <p:sldId id="6064" r:id="rId60"/>
    <p:sldId id="6077" r:id="rId61"/>
    <p:sldId id="6065" r:id="rId62"/>
    <p:sldId id="6066" r:id="rId63"/>
    <p:sldId id="6081" r:id="rId64"/>
    <p:sldId id="6082" r:id="rId65"/>
    <p:sldId id="6083" r:id="rId66"/>
    <p:sldId id="6084" r:id="rId67"/>
    <p:sldId id="6085" r:id="rId68"/>
    <p:sldId id="1134" r:id="rId69"/>
    <p:sldId id="1297" r:id="rId70"/>
    <p:sldId id="1298" r:id="rId71"/>
    <p:sldId id="1299" r:id="rId72"/>
    <p:sldId id="1300" r:id="rId73"/>
    <p:sldId id="1135" r:id="rId74"/>
    <p:sldId id="1152" r:id="rId75"/>
    <p:sldId id="6054" r:id="rId76"/>
    <p:sldId id="6053" r:id="rId77"/>
    <p:sldId id="6088" r:id="rId78"/>
    <p:sldId id="6089" r:id="rId79"/>
    <p:sldId id="6087" r:id="rId80"/>
    <p:sldId id="6090" r:id="rId81"/>
    <p:sldId id="6091" r:id="rId82"/>
    <p:sldId id="9905" r:id="rId83"/>
    <p:sldId id="9909" r:id="rId84"/>
    <p:sldId id="9947" r:id="rId85"/>
    <p:sldId id="9948" r:id="rId86"/>
    <p:sldId id="9945" r:id="rId87"/>
    <p:sldId id="9906" r:id="rId88"/>
    <p:sldId id="9907" r:id="rId89"/>
    <p:sldId id="6086" r:id="rId90"/>
    <p:sldId id="6092" r:id="rId91"/>
    <p:sldId id="9908" r:id="rId92"/>
    <p:sldId id="9943" r:id="rId93"/>
    <p:sldId id="9944" r:id="rId94"/>
    <p:sldId id="6028" r:id="rId95"/>
    <p:sldId id="9910" r:id="rId96"/>
    <p:sldId id="9911" r:id="rId97"/>
    <p:sldId id="6029" r:id="rId98"/>
    <p:sldId id="6030" r:id="rId99"/>
    <p:sldId id="6036" r:id="rId100"/>
    <p:sldId id="6034" r:id="rId101"/>
  </p:sldIdLst>
  <p:sldSz cx="9144000" cy="5143500" type="screen16x9"/>
  <p:notesSz cx="6858000" cy="9144000"/>
  <p:custDataLst>
    <p:tags r:id="rId10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4">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435CC8"/>
    <a:srgbClr val="1F2B88"/>
    <a:srgbClr val="FFC000"/>
    <a:srgbClr val="242C52"/>
    <a:srgbClr val="6880B1"/>
    <a:srgbClr val="FFBB0A"/>
    <a:srgbClr val="FFC600"/>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87" autoAdjust="0"/>
    <p:restoredTop sz="95921"/>
  </p:normalViewPr>
  <p:slideViewPr>
    <p:cSldViewPr snapToGrid="0" snapToObjects="1">
      <p:cViewPr varScale="1">
        <p:scale>
          <a:sx n="147" d="100"/>
          <a:sy n="147" d="100"/>
        </p:scale>
        <p:origin x="576" y="192"/>
      </p:cViewPr>
      <p:guideLst>
        <p:guide orient="horz" pos="1614"/>
        <p:guide pos="2880"/>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73635513574739"/>
          <c:y val="2.6103770794594999E-2"/>
          <c:w val="0.64814123443036298"/>
          <c:h val="0.92776315000237897"/>
        </c:manualLayout>
      </c:layout>
      <c:pieChart>
        <c:varyColors val="1"/>
        <c:ser>
          <c:idx val="0"/>
          <c:order val="0"/>
          <c:tx>
            <c:strRef>
              <c:f>Sheet1!$B$1</c:f>
              <c:strCache>
                <c:ptCount val="1"/>
                <c:pt idx="0">
                  <c:v>销售额</c:v>
                </c:pt>
              </c:strCache>
            </c:strRef>
          </c:tx>
          <c:dPt>
            <c:idx val="0"/>
            <c:bubble3D val="0"/>
            <c:spPr>
              <a:gradFill>
                <a:gsLst>
                  <a:gs pos="0">
                    <a:srgbClr val="A0B7A5"/>
                  </a:gs>
                  <a:gs pos="94000">
                    <a:srgbClr val="6AA18E"/>
                  </a:gs>
                </a:gsLst>
                <a:lin scaled="1"/>
              </a:gra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4E37-2149-A779-B14400D9AEEE}"/>
              </c:ext>
            </c:extLst>
          </c:dPt>
          <c:dPt>
            <c:idx val="1"/>
            <c:bubble3D val="0"/>
            <c:spPr>
              <a:solidFill>
                <a:srgbClr val="FFC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E37-2149-A779-B14400D9AEEE}"/>
              </c:ext>
            </c:extLst>
          </c:dPt>
          <c:dPt>
            <c:idx val="2"/>
            <c:bubble3D val="0"/>
            <c:spPr>
              <a:solidFill>
                <a:srgbClr val="C00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4E37-2149-A779-B14400D9AEEE}"/>
              </c:ext>
            </c:extLst>
          </c:dPt>
          <c:dLbls>
            <c:dLbl>
              <c:idx val="0"/>
              <c:layout>
                <c:manualLayout>
                  <c:x val="-0.18153863704610601"/>
                  <c:y val="0.25509134934620897"/>
                </c:manualLayout>
              </c:layout>
              <c:tx>
                <c:rich>
                  <a:bodyPr rot="0" spcFirstLastPara="1" vertOverflow="clip" horzOverflow="clip" vert="horz" wrap="square" lIns="38100" tIns="19050" rIns="38100" bIns="19050" anchor="ctr" anchorCtr="1">
                    <a:spAutoFit/>
                  </a:bodyPr>
                  <a:lstStyle/>
                  <a:p>
                    <a:pPr>
                      <a:defRPr lang="zh-CN" sz="1330" b="1" i="0" u="none" strike="noStrike" kern="1200" baseline="0">
                        <a:solidFill>
                          <a:schemeClr val="lt1"/>
                        </a:solidFill>
                        <a:latin typeface="+mn-lt"/>
                        <a:ea typeface="+mn-ea"/>
                        <a:cs typeface="+mn-cs"/>
                      </a:defRPr>
                    </a:pPr>
                    <a:r>
                      <a:rPr lang="zh-CN" altLang="en-US" dirty="0"/>
                      <a:t>自研代码</a:t>
                    </a:r>
                  </a:p>
                </c:rich>
              </c:tx>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lang="zh-CN" sz="1330" b="1" i="0" u="none" strike="noStrike" kern="1200" baseline="0">
                      <a:solidFill>
                        <a:schemeClr val="lt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1-4E37-2149-A779-B14400D9AEEE}"/>
                </c:ext>
              </c:extLst>
            </c:dLbl>
            <c:dLbl>
              <c:idx val="1"/>
              <c:layout>
                <c:manualLayout>
                  <c:x val="-0.23391312273041301"/>
                  <c:y val="-0.17020706384005099"/>
                </c:manualLayout>
              </c:layout>
              <c:tx>
                <c:rich>
                  <a:bodyPr/>
                  <a:lstStyle/>
                  <a:p>
                    <a:r>
                      <a:rPr lang="zh-CN" altLang="en-US" dirty="0"/>
                      <a:t>第三方库</a:t>
                    </a:r>
                  </a:p>
                  <a:p>
                    <a:r>
                      <a:rPr lang="zh-CN" altLang="en-US" dirty="0"/>
                      <a:t>闭源代码</a:t>
                    </a:r>
                  </a:p>
                </c:rich>
              </c:tx>
              <c:dLblPos val="bestFit"/>
              <c:showLegendKey val="0"/>
              <c:showVal val="0"/>
              <c:showCatName val="1"/>
              <c:showSerName val="0"/>
              <c:showPercent val="1"/>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3-4E37-2149-A779-B14400D9AEEE}"/>
                </c:ext>
              </c:extLst>
            </c:dLbl>
            <c:dLbl>
              <c:idx val="2"/>
              <c:layout>
                <c:manualLayout>
                  <c:x val="0.209404529429429"/>
                  <c:y val="0.240238473953726"/>
                </c:manualLayout>
              </c:layout>
              <c:tx>
                <c:rich>
                  <a:bodyPr/>
                  <a:lstStyle/>
                  <a:p>
                    <a:r>
                      <a:rPr lang="zh-CN" altLang="en-US"/>
                      <a:t>第三方库</a:t>
                    </a:r>
                  </a:p>
                  <a:p>
                    <a:r>
                      <a:rPr lang="zh-CN" altLang="en-US"/>
                      <a:t>开源代码</a:t>
                    </a:r>
                  </a:p>
                </c:rich>
              </c:tx>
              <c:dLblPos val="bestFit"/>
              <c:showLegendKey val="0"/>
              <c:showVal val="0"/>
              <c:showCatName val="1"/>
              <c:showSerName val="0"/>
              <c:showPercent val="1"/>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5-4E37-2149-A779-B14400D9AEEE}"/>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lang="zh-CN" sz="1330" b="1" i="0" u="none" strike="noStrike" kern="1200" baseline="0">
                    <a:solidFill>
                      <a:schemeClr val="lt1"/>
                    </a:solidFill>
                    <a:latin typeface="+mn-lt"/>
                    <a:ea typeface="+mn-ea"/>
                    <a:cs typeface="+mn-cs"/>
                  </a:defRPr>
                </a:pPr>
                <a:endParaRPr lang="zh-CN"/>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Sheet1!$A$2:$A$4</c:f>
              <c:strCache>
                <c:ptCount val="3"/>
                <c:pt idx="0">
                  <c:v>自编代码</c:v>
                </c:pt>
                <c:pt idx="1">
                  <c:v>开源框架</c:v>
                </c:pt>
                <c:pt idx="2">
                  <c:v>第三方库</c:v>
                </c:pt>
              </c:strCache>
            </c:strRef>
          </c:cat>
          <c:val>
            <c:numRef>
              <c:f>Sheet1!$B$2:$B$4</c:f>
              <c:numCache>
                <c:formatCode>0%</c:formatCode>
                <c:ptCount val="3"/>
                <c:pt idx="0">
                  <c:v>0.2</c:v>
                </c:pt>
                <c:pt idx="1">
                  <c:v>0.45</c:v>
                </c:pt>
                <c:pt idx="2">
                  <c:v>0.35</c:v>
                </c:pt>
              </c:numCache>
            </c:numRef>
          </c:val>
          <c:extLst>
            <c:ext xmlns:c16="http://schemas.microsoft.com/office/drawing/2014/chart" uri="{C3380CC4-5D6E-409C-BE32-E72D297353CC}">
              <c16:uniqueId val="{00000006-4E37-2149-A779-B14400D9AEEE}"/>
            </c:ext>
          </c:extLst>
        </c:ser>
        <c:dLbls>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5"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5"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5"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5"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5"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5"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5"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5"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2022/12/24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t>2022/12/24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p>
          <a:p>
            <a:r>
              <a:rPr lang="zh-CN" altLang="en-US" sz="1200" dirty="0">
                <a:latin typeface="微软雅黑" panose="020B0503020204020204" pitchFamily="34" charset="-122"/>
                <a:ea typeface="微软雅黑" panose="020B0503020204020204" pitchFamily="34" charset="-122"/>
              </a:rPr>
              <a:t>如有学习要求，请列写在课时要点之后。</a:t>
            </a: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733179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为何要进行单元测试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单元测试的目标和要求</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驱动程序和桩程序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单元测试工具及其实践（</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Junit</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TestNG</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Mock</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技术与框架（如</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Mockito</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kern="100" dirty="0">
                <a:solidFill>
                  <a:srgbClr val="3F3F3F"/>
                </a:solidFill>
                <a:effectLst/>
                <a:ea typeface="微软雅黑" panose="020B0503020204020204" pitchFamily="34" charset="-122"/>
                <a:cs typeface="宋体" panose="02010600030101010101" pitchFamily="2" charset="-122"/>
              </a:rPr>
              <a:t>测试覆盖率工具</a:t>
            </a:r>
            <a:r>
              <a:rPr lang="en-US" altLang="zh-CN" sz="1800" kern="100" dirty="0" err="1">
                <a:solidFill>
                  <a:srgbClr val="3F3F3F"/>
                </a:solidFill>
                <a:effectLst/>
                <a:ea typeface="微软雅黑" panose="020B0503020204020204" pitchFamily="34" charset="-122"/>
                <a:cs typeface="宋体" panose="02010600030101010101" pitchFamily="2" charset="-122"/>
              </a:rPr>
              <a:t>Jacoco</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943582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274638" y="406400"/>
            <a:ext cx="7407276" cy="4167188"/>
          </a:xfrm>
          <a:ln/>
        </p:spPr>
      </p:sp>
      <p:sp>
        <p:nvSpPr>
          <p:cNvPr id="6861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1251159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274638" y="406400"/>
            <a:ext cx="7407276" cy="4167188"/>
          </a:xfrm>
          <a:ln/>
        </p:spPr>
      </p:sp>
      <p:sp>
        <p:nvSpPr>
          <p:cNvPr id="5222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382588" y="685800"/>
            <a:ext cx="6094412" cy="3429000"/>
          </a:xfrm>
          <a:ln/>
        </p:spPr>
      </p:sp>
      <p:sp>
        <p:nvSpPr>
          <p:cNvPr id="54275"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pPr marL="319088" marR="0" lvl="0" indent="-319088" eaLnBrk="0" fontAlgn="base" hangingPunct="0">
              <a:lnSpc>
                <a:spcPct val="130000"/>
              </a:lnSpc>
              <a:spcAft>
                <a:spcPct val="0"/>
              </a:spcAft>
              <a:buClr>
                <a:schemeClr val="accent1">
                  <a:lumMod val="50000"/>
                </a:schemeClr>
              </a:buClr>
              <a:buSzPct val="90000"/>
              <a:buFont typeface="Wingdings" charset="2"/>
              <a:buChar char="p"/>
              <a:tabLst>
                <a:tab pos="273050" algn="l"/>
                <a:tab pos="428625" algn="l"/>
              </a:tabLst>
            </a:pPr>
            <a:r>
              <a:rPr lang="zh-CN" altLang="zh-CN" dirty="0">
                <a:ea typeface="楷体"/>
              </a:rPr>
              <a:t>支持扩展(Scaling)</a:t>
            </a:r>
            <a:r>
              <a:rPr lang="zh-CN" altLang="en-US" dirty="0">
                <a:ea typeface="楷体"/>
              </a:rPr>
              <a:t>，</a:t>
            </a:r>
            <a:r>
              <a:rPr lang="zh-CN" altLang="zh-CN" dirty="0">
                <a:ea typeface="楷体"/>
              </a:rPr>
              <a:t>如果没有各种类型测试的支持，软件开发无法支持扩展，单元测试就是其基础。没有单元测试，很难形成集体的代码负责制度。没有测试覆盖的代码库总是会导致一些事故：代码被覆盖、回归缺陷、组与组之间的职责冲突、最糟糕的，由于数天的手工测试而导致的发布延期。</a:t>
            </a:r>
          </a:p>
          <a:p>
            <a:pPr marL="319088" indent="-319088" eaLnBrk="0" fontAlgn="base" hangingPunct="0">
              <a:lnSpc>
                <a:spcPct val="130000"/>
              </a:lnSpc>
              <a:spcAft>
                <a:spcPct val="0"/>
              </a:spcAft>
              <a:buClr>
                <a:schemeClr val="accent1">
                  <a:lumMod val="50000"/>
                </a:schemeClr>
              </a:buClr>
              <a:buSzPct val="90000"/>
              <a:buFont typeface="Wingdings" charset="2"/>
              <a:buChar char="p"/>
              <a:tabLst>
                <a:tab pos="273050" algn="l"/>
                <a:tab pos="428625" algn="l"/>
              </a:tabLst>
            </a:pPr>
            <a:r>
              <a:rPr lang="zh-CN" altLang="zh-CN" dirty="0">
                <a:ea typeface="楷体"/>
              </a:rPr>
              <a:t>引导更好的设计-- 能够支持单元测试的代码总是不会被人遗弃。当开发人编写测试部分的时候，他们总是使这一部分尽可能的小，且抓住重点，并细心处理它的各种依赖。单元测试的存在，甚至在单元级别实现程序可测试性的意识，可以帮助代码避免</a:t>
            </a:r>
            <a:r>
              <a:rPr lang="zh-CN" altLang="en-US" dirty="0">
                <a:ea typeface="楷体"/>
              </a:rPr>
              <a:t>“</a:t>
            </a:r>
            <a:r>
              <a:rPr lang="zh-CN" altLang="zh-CN" dirty="0">
                <a:ea typeface="楷体"/>
              </a:rPr>
              <a:t>方法有太多参数</a:t>
            </a:r>
            <a:r>
              <a:rPr lang="zh-CN" altLang="en-US" dirty="0">
                <a:ea typeface="楷体"/>
              </a:rPr>
              <a:t>、</a:t>
            </a:r>
            <a:r>
              <a:rPr lang="zh-CN" altLang="zh-CN" dirty="0">
                <a:ea typeface="楷体"/>
              </a:rPr>
              <a:t>Monster Methods</a:t>
            </a:r>
            <a:r>
              <a:rPr lang="zh-CN" altLang="en-US" dirty="0">
                <a:ea typeface="楷体"/>
              </a:rPr>
              <a:t>（巨型方法）、</a:t>
            </a:r>
            <a:r>
              <a:rPr lang="zh-CN" altLang="zh-CN" dirty="0">
                <a:ea typeface="楷体"/>
              </a:rPr>
              <a:t>过多的依赖</a:t>
            </a:r>
            <a:r>
              <a:rPr lang="zh-CN" altLang="en-US" dirty="0">
                <a:ea typeface="楷体"/>
              </a:rPr>
              <a:t>”等问题</a:t>
            </a:r>
            <a:endParaRPr lang="en-US" altLang="zh-CN" dirty="0">
              <a:ea typeface="楷体"/>
            </a:endParaRPr>
          </a:p>
          <a:p>
            <a:pPr marL="0" marR="0" lvl="0" indent="27940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宋体" panose="02010600030101010101" pitchFamily="2" charset="-122"/>
              </a:rPr>
              <a:t>支持变化</a:t>
            </a:r>
            <a:r>
              <a:rPr kumimoji="0" lang="zh-CN" altLang="zh-CN" sz="1200" b="0" i="0" u="none" strike="noStrike" cap="none" normalizeH="0" baseline="0" dirty="0">
                <a:ln>
                  <a:noFill/>
                </a:ln>
                <a:solidFill>
                  <a:schemeClr val="tx1"/>
                </a:solidFill>
                <a:effectLst/>
                <a:ea typeface="楷体" panose="02010609060101010101" pitchFamily="49" charset="-122"/>
                <a:cs typeface="Times New Roman" panose="02020603050405020304" pitchFamily="18" charset="0"/>
              </a:rPr>
              <a:t>—</a:t>
            </a:r>
            <a:r>
              <a:rPr kumimoji="0" lang="zh-CN" altLang="zh-CN" sz="12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如果</a:t>
            </a:r>
            <a:r>
              <a:rPr kumimoji="0" lang="zh-CN" altLang="zh-CN" sz="12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宋体" panose="02010600030101010101" pitchFamily="2" charset="-122"/>
              </a:rPr>
              <a:t>增加和删除软件功能都需要重新设计和重构，那么我们应该从更小的变化做起。任何人修改系统的一部分，他就必须了解其它哪些部分需要运行验证，以确保不破坏程序。这一点会让团队中的新程序员不敢对系统关键部分进行修改，因为他们不知道应该重新测试什么、运行什么用例。</a:t>
            </a:r>
            <a:r>
              <a:rPr kumimoji="0" lang="zh-CN" altLang="zh-CN" sz="1200" b="0" i="0" u="none" strike="noStrike" cap="none" normalizeH="0" baseline="0" dirty="0">
                <a:ln>
                  <a:noFill/>
                </a:ln>
                <a:solidFill>
                  <a:schemeClr val="tx1"/>
                </a:solidFill>
                <a:effectLst/>
                <a:ea typeface="楷体" panose="02010609060101010101" pitchFamily="49" charset="-122"/>
                <a:cs typeface="Times New Roman" panose="02020603050405020304" pitchFamily="18" charset="0"/>
              </a:rPr>
              <a:t> </a:t>
            </a:r>
            <a:r>
              <a:rPr kumimoji="0" lang="zh-CN" altLang="zh-CN" sz="12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宋体" panose="02010600030101010101" pitchFamily="2" charset="-122"/>
              </a:rPr>
              <a:t>不仅如此，如果冒着很大的潜在风险，一些有经验的老程序员也会害怕修改和重构代码。自动化测试，特别是其中的单元测试，提供了所需要的安全网，我们在进行代码修改的时候，无需担心无法预料的破坏。</a:t>
            </a:r>
            <a:endParaRPr kumimoji="0" lang="zh-CN" altLang="zh-CN" sz="900" b="0" i="0" u="none" strike="noStrike" cap="none" normalizeH="0" baseline="0" dirty="0">
              <a:ln>
                <a:noFill/>
              </a:ln>
              <a:solidFill>
                <a:schemeClr val="tx1"/>
              </a:solidFill>
              <a:effectLst/>
            </a:endParaRPr>
          </a:p>
          <a:p>
            <a:pPr marL="0" marR="0" lvl="0" indent="280988" algn="l" defTabSz="914400" rtl="0" eaLnBrk="0" fontAlgn="base" latinLnBrk="0" hangingPunct="0">
              <a:lnSpc>
                <a:spcPct val="100000"/>
              </a:lnSpc>
              <a:spcBef>
                <a:spcPct val="0"/>
              </a:spcBef>
              <a:spcAft>
                <a:spcPct val="0"/>
              </a:spcAft>
              <a:buClrTx/>
              <a:buSzTx/>
              <a:buFontTx/>
              <a:buChar char="•"/>
              <a:tabLst/>
            </a:pPr>
            <a:r>
              <a:rPr kumimoji="0" lang="zh-CN" altLang="zh-CN" sz="1200" b="1"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宋体" panose="02010600030101010101" pitchFamily="2" charset="-122"/>
              </a:rPr>
              <a:t>避免回归缺陷</a:t>
            </a:r>
            <a:r>
              <a:rPr kumimoji="0" lang="zh-CN" altLang="zh-CN" sz="1200" b="0" i="0" u="none" strike="noStrike" cap="none" normalizeH="0" baseline="0" dirty="0">
                <a:ln>
                  <a:noFill/>
                </a:ln>
                <a:solidFill>
                  <a:schemeClr val="tx1"/>
                </a:solidFill>
                <a:effectLst/>
                <a:ea typeface="楷体" panose="02010609060101010101" pitchFamily="49" charset="-122"/>
                <a:cs typeface="Times New Roman" panose="02020603050405020304" pitchFamily="18" charset="0"/>
              </a:rPr>
              <a:t>----</a:t>
            </a:r>
            <a:r>
              <a:rPr kumimoji="0" lang="zh-CN" altLang="zh-CN" sz="12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宋体" panose="02010600030101010101" pitchFamily="2" charset="-122"/>
              </a:rPr>
              <a:t>如果没有测试，唯一的实践验证方式就是运行软件，看看软件是否正常。这种方法有些问题。首先，一次次运行软件以验证某一部分正常工作（部分仅仅指新编写或修改的）是非常单调和枯燥的。其次，前面也提到过，我们并非总是很清楚需要运行哪一部分。第三，时间不是无限的。当系统变大后，手工测试能覆盖的功能变成越来越小的一部分，穷尽所有的回归测试几乎是不可能的。当代码被修改时，用构建服务器连续的执行开发人员编写的单元测试集，如果有缺陷被引入，我们可以发现一些被测试所覆盖的回归缺陷，。</a:t>
            </a:r>
            <a:endParaRPr kumimoji="0" lang="zh-CN" altLang="zh-CN" sz="900" b="0" i="0" u="none" strike="noStrike" cap="none" normalizeH="0" baseline="0" dirty="0">
              <a:ln>
                <a:noFill/>
              </a:ln>
              <a:solidFill>
                <a:schemeClr val="tx1"/>
              </a:solidFill>
              <a:effectLst/>
            </a:endParaRPr>
          </a:p>
          <a:p>
            <a:pPr marL="0" marR="0" lvl="0" indent="280988" algn="l" defTabSz="914400" rtl="0" eaLnBrk="0" fontAlgn="base" latinLnBrk="0" hangingPunct="0">
              <a:lnSpc>
                <a:spcPct val="100000"/>
              </a:lnSpc>
              <a:spcBef>
                <a:spcPct val="0"/>
              </a:spcBef>
              <a:spcAft>
                <a:spcPct val="0"/>
              </a:spcAft>
              <a:buClrTx/>
              <a:buSzTx/>
              <a:buFontTx/>
              <a:buChar char="•"/>
              <a:tabLst/>
            </a:pPr>
            <a:r>
              <a:rPr kumimoji="0" lang="zh-CN" altLang="zh-CN" sz="1200" b="1"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宋体" panose="02010600030101010101" pitchFamily="2" charset="-122"/>
              </a:rPr>
              <a:t>保证工作的平稳步调</a:t>
            </a:r>
            <a:r>
              <a:rPr kumimoji="0" lang="zh-CN" altLang="zh-CN" sz="1200" b="0" i="0" u="none" strike="noStrike" cap="none" normalizeH="0" baseline="0" dirty="0">
                <a:ln>
                  <a:noFill/>
                </a:ln>
                <a:solidFill>
                  <a:schemeClr val="tx1"/>
                </a:solidFill>
                <a:effectLst/>
                <a:ea typeface="楷体" panose="02010609060101010101" pitchFamily="49" charset="-122"/>
                <a:cs typeface="Times New Roman" panose="02020603050405020304" pitchFamily="18" charset="0"/>
              </a:rPr>
              <a:t>---</a:t>
            </a:r>
            <a:r>
              <a:rPr kumimoji="0" lang="zh-CN" altLang="zh-CN" sz="12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宋体" panose="02010600030101010101" pitchFamily="2" charset="-122"/>
              </a:rPr>
              <a:t>编写单元测试是一种使工作保持平稳步调的方法。如果代码编写能够与单元测试配合，那么这种安排很少会引起意外或最后一分钟问题。如果所有代码都通过单元测试，那么软件至少在功能层面能正常工作。进一步来说，如果一个缺陷在单元测试中被发现，我们可以修复这个问题，并且增加一个新的单元测试，而无需大规模调整代码，并且避免由于最后一分钟手工回归测试导致的延期。</a:t>
            </a:r>
            <a:endParaRPr kumimoji="0" lang="zh-CN" altLang="zh-CN" sz="900" b="0" i="0" u="none" strike="noStrike" cap="none" normalizeH="0" baseline="0" dirty="0">
              <a:ln>
                <a:noFill/>
              </a:ln>
              <a:solidFill>
                <a:schemeClr val="tx1"/>
              </a:solidFill>
              <a:effectLst/>
            </a:endParaRPr>
          </a:p>
          <a:p>
            <a:pPr marL="0" marR="0" lvl="0" indent="280988" algn="l" defTabSz="914400" rtl="0" eaLnBrk="0" fontAlgn="base" latinLnBrk="0" hangingPunct="0">
              <a:lnSpc>
                <a:spcPct val="100000"/>
              </a:lnSpc>
              <a:spcBef>
                <a:spcPct val="0"/>
              </a:spcBef>
              <a:spcAft>
                <a:spcPct val="0"/>
              </a:spcAft>
              <a:buClrTx/>
              <a:buSzTx/>
              <a:buFontTx/>
              <a:buChar char="•"/>
              <a:tabLst/>
            </a:pPr>
            <a:r>
              <a:rPr kumimoji="0" lang="zh-CN" altLang="zh-CN" sz="1200" b="1"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宋体" panose="02010600030101010101" pitchFamily="2" charset="-122"/>
              </a:rPr>
              <a:t>节省测试时间</a:t>
            </a:r>
            <a:r>
              <a:rPr kumimoji="0" lang="zh-CN" altLang="zh-CN" sz="1200" b="1" i="0" u="none" strike="noStrike" cap="none" normalizeH="0" baseline="0" dirty="0">
                <a:ln>
                  <a:noFill/>
                </a:ln>
                <a:solidFill>
                  <a:schemeClr val="tx1"/>
                </a:solidFill>
                <a:effectLst/>
                <a:ea typeface="楷体" panose="02010609060101010101" pitchFamily="49" charset="-122"/>
                <a:cs typeface="宋体" panose="02010600030101010101" pitchFamily="2" charset="-122"/>
              </a:rPr>
              <a:t>--</a:t>
            </a:r>
            <a:r>
              <a:rPr kumimoji="0" lang="zh-CN" altLang="zh-CN" sz="12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Times New Roman" panose="02020603050405020304" pitchFamily="18" charset="0"/>
              </a:rPr>
              <a:t> </a:t>
            </a:r>
            <a:r>
              <a:rPr kumimoji="0" lang="zh-CN" altLang="zh-CN" sz="12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宋体" panose="02010600030101010101" pitchFamily="2" charset="-122"/>
              </a:rPr>
              <a:t>单元测试是最简单、最快和最廉价的方式实现基础检查，例如边界值验证、输入验证或程序主逻辑路径调用等。单元测试也支持手工执行，以发现一些非常重要的问题，例如差一错误</a:t>
            </a:r>
            <a:r>
              <a:rPr kumimoji="0" lang="zh-CN" altLang="zh-CN" sz="1200" b="0" i="0" u="none" strike="noStrike" cap="none" normalizeH="0" baseline="0" dirty="0">
                <a:ln>
                  <a:noFill/>
                </a:ln>
                <a:solidFill>
                  <a:schemeClr val="tx1"/>
                </a:solidFill>
                <a:effectLst/>
                <a:ea typeface="楷体" panose="02010609060101010101" pitchFamily="49" charset="-122"/>
                <a:cs typeface="Times New Roman" panose="02020603050405020304" pitchFamily="18" charset="0"/>
              </a:rPr>
              <a:t>(Off-by One Error)</a:t>
            </a:r>
            <a:r>
              <a:rPr kumimoji="0" lang="zh-CN" altLang="zh-CN" sz="12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宋体" panose="02010600030101010101" pitchFamily="2" charset="-122"/>
              </a:rPr>
              <a:t>。另外一方面，缺少单元测试的团队和组织不得不通过手工形式弥补测试的不足，也就是手工检查。</a:t>
            </a:r>
            <a:endParaRPr kumimoji="0" lang="zh-CN" altLang="zh-CN" sz="900" b="0" i="0" u="none" strike="noStrike" cap="none" normalizeH="0" baseline="0" dirty="0">
              <a:ln>
                <a:noFill/>
              </a:ln>
              <a:solidFill>
                <a:schemeClr val="tx1"/>
              </a:solidFill>
              <a:effectLst/>
            </a:endParaRPr>
          </a:p>
          <a:p>
            <a:pPr marL="0" marR="0" lvl="0" indent="280988" algn="l" defTabSz="914400" rtl="0" eaLnBrk="0" fontAlgn="base" latinLnBrk="0" hangingPunct="0">
              <a:lnSpc>
                <a:spcPct val="100000"/>
              </a:lnSpc>
              <a:spcBef>
                <a:spcPct val="0"/>
              </a:spcBef>
              <a:spcAft>
                <a:spcPct val="0"/>
              </a:spcAft>
              <a:buClrTx/>
              <a:buSzTx/>
              <a:buFontTx/>
              <a:buChar char="•"/>
              <a:tabLst/>
            </a:pPr>
            <a:r>
              <a:rPr kumimoji="0" lang="zh-CN" altLang="zh-CN" sz="1200" b="1"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宋体" panose="02010600030101010101" pitchFamily="2" charset="-122"/>
              </a:rPr>
              <a:t>规范行为和记录代码</a:t>
            </a:r>
            <a:r>
              <a:rPr kumimoji="0" lang="zh-CN" altLang="zh-CN" sz="1200" b="0" i="0" u="none" strike="noStrike" cap="none" normalizeH="0" baseline="0" dirty="0">
                <a:ln>
                  <a:noFill/>
                </a:ln>
                <a:solidFill>
                  <a:schemeClr val="tx1"/>
                </a:solidFill>
                <a:effectLst/>
                <a:ea typeface="楷体" panose="02010609060101010101" pitchFamily="49" charset="-122"/>
                <a:cs typeface="Times New Roman" panose="02020603050405020304" pitchFamily="18" charset="0"/>
              </a:rPr>
              <a:t>--</a:t>
            </a:r>
            <a:r>
              <a:rPr kumimoji="0" lang="zh-CN" altLang="zh-CN" sz="12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宋体" panose="02010600030101010101" pitchFamily="2" charset="-122"/>
              </a:rPr>
              <a:t>理想状态下，单元测试是被测代码的行为描述。它也是一个例子，解释代码是如何工作或如何实现一个特定的业务逻辑</a:t>
            </a:r>
            <a:endParaRPr lang="zh-CN" altLang="zh-CN" dirty="0">
              <a:ea typeface="楷体"/>
            </a:endParaRPr>
          </a:p>
          <a:p>
            <a:pPr eaLnBrk="1" hangingPunct="1"/>
            <a:endParaRPr lang="en-US" altLang="zh-CN" dirty="0"/>
          </a:p>
          <a:p>
            <a:pPr eaLnBrk="1" hangingPunct="1"/>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274638" y="406400"/>
            <a:ext cx="7407276" cy="4167188"/>
          </a:xfrm>
          <a:ln/>
        </p:spPr>
      </p:sp>
      <p:sp>
        <p:nvSpPr>
          <p:cNvPr id="5529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dirty="0">
                <a:solidFill>
                  <a:srgbClr val="FF0000"/>
                </a:solidFill>
                <a:latin typeface="Arial" pitchFamily="34" charset="0"/>
                <a:ea typeface="宋体" pitchFamily="2" charset="-122"/>
                <a:cs typeface="Arial" pitchFamily="34" charset="0"/>
              </a:rPr>
              <a:t>注意</a:t>
            </a:r>
            <a:r>
              <a:rPr lang="zh-CN" altLang="zh-CN" sz="1200" dirty="0">
                <a:latin typeface="Arial" pitchFamily="34" charset="0"/>
                <a:ea typeface="宋体" pitchFamily="2" charset="-122"/>
                <a:cs typeface="Arial" pitchFamily="34" charset="0"/>
              </a:rPr>
              <a:t>：</a:t>
            </a:r>
            <a:r>
              <a:rPr lang="zh-CN" altLang="en-US" sz="1200" dirty="0">
                <a:latin typeface="Arial" pitchFamily="34" charset="0"/>
                <a:ea typeface="宋体" pitchFamily="2" charset="-122"/>
                <a:cs typeface="Arial" pitchFamily="34" charset="0"/>
              </a:rPr>
              <a:t>其中</a:t>
            </a:r>
            <a:r>
              <a:rPr lang="zh-CN" altLang="zh-CN" sz="1200" dirty="0">
                <a:latin typeface="Arial" pitchFamily="34" charset="0"/>
                <a:ea typeface="宋体" pitchFamily="2" charset="-122"/>
                <a:cs typeface="Arial" pitchFamily="34" charset="0"/>
              </a:rPr>
              <a:t>有意加入了一个缺陷，</a:t>
            </a:r>
            <a:r>
              <a:rPr lang="en-US" altLang="zh-CN" sz="1200" dirty="0">
                <a:latin typeface="Arial" pitchFamily="34" charset="0"/>
                <a:ea typeface="宋体" pitchFamily="2" charset="-122"/>
                <a:cs typeface="Arial" pitchFamily="34" charset="0"/>
              </a:rPr>
              <a:t> num1&gt;=0 </a:t>
            </a:r>
            <a:r>
              <a:rPr lang="zh-CN" altLang="en-US" sz="1200" dirty="0">
                <a:latin typeface="Arial" pitchFamily="34" charset="0"/>
                <a:ea typeface="宋体" pitchFamily="2" charset="-122"/>
                <a:cs typeface="Arial" pitchFamily="34" charset="0"/>
              </a:rPr>
              <a:t>应为</a:t>
            </a:r>
            <a:r>
              <a:rPr lang="en-US" altLang="zh-CN" sz="1200" dirty="0">
                <a:latin typeface="Arial" pitchFamily="34" charset="0"/>
                <a:ea typeface="宋体" pitchFamily="2" charset="-122"/>
                <a:cs typeface="Arial" pitchFamily="34" charset="0"/>
              </a:rPr>
              <a:t>num1&gt;0</a:t>
            </a:r>
            <a:endParaRPr lang="zh-CN" altLang="en-US" sz="1200" dirty="0">
              <a:latin typeface="Arial" pitchFamily="34" charset="0"/>
              <a:ea typeface="宋体" pitchFamily="2" charset="-122"/>
              <a:cs typeface="Arial" pitchFamily="34"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3821008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dirty="0">
                <a:solidFill>
                  <a:srgbClr val="FF0000"/>
                </a:solidFill>
                <a:latin typeface="Arial" pitchFamily="34" charset="0"/>
                <a:ea typeface="宋体" pitchFamily="2" charset="-122"/>
                <a:cs typeface="Arial" pitchFamily="34" charset="0"/>
              </a:rPr>
              <a:t>注意</a:t>
            </a:r>
            <a:r>
              <a:rPr lang="zh-CN" altLang="zh-CN" sz="1200" dirty="0">
                <a:latin typeface="Arial" pitchFamily="34" charset="0"/>
                <a:ea typeface="宋体" pitchFamily="2" charset="-122"/>
                <a:cs typeface="Arial" pitchFamily="34" charset="0"/>
              </a:rPr>
              <a:t>：</a:t>
            </a:r>
            <a:r>
              <a:rPr lang="zh-CN" altLang="en-US" sz="1200" dirty="0">
                <a:latin typeface="Arial" pitchFamily="34" charset="0"/>
                <a:ea typeface="宋体" pitchFamily="2" charset="-122"/>
                <a:cs typeface="Arial" pitchFamily="34" charset="0"/>
              </a:rPr>
              <a:t>其中</a:t>
            </a:r>
            <a:r>
              <a:rPr lang="zh-CN" altLang="zh-CN" sz="1200" dirty="0">
                <a:latin typeface="Arial" pitchFamily="34" charset="0"/>
                <a:ea typeface="宋体" pitchFamily="2" charset="-122"/>
                <a:cs typeface="Arial" pitchFamily="34" charset="0"/>
              </a:rPr>
              <a:t>有意加入了一个缺陷，</a:t>
            </a:r>
            <a:r>
              <a:rPr lang="en-US" altLang="zh-CN" sz="1200" dirty="0">
                <a:latin typeface="Arial" pitchFamily="34" charset="0"/>
                <a:ea typeface="宋体" pitchFamily="2" charset="-122"/>
                <a:cs typeface="Arial" pitchFamily="34" charset="0"/>
              </a:rPr>
              <a:t> num1&gt;=0 </a:t>
            </a:r>
            <a:r>
              <a:rPr lang="zh-CN" altLang="en-US" sz="1200" dirty="0">
                <a:latin typeface="Arial" pitchFamily="34" charset="0"/>
                <a:ea typeface="宋体" pitchFamily="2" charset="-122"/>
                <a:cs typeface="Arial" pitchFamily="34" charset="0"/>
              </a:rPr>
              <a:t>应为</a:t>
            </a:r>
            <a:r>
              <a:rPr lang="en-US" altLang="zh-CN" sz="1200" dirty="0">
                <a:latin typeface="Arial" pitchFamily="34" charset="0"/>
                <a:ea typeface="宋体" pitchFamily="2" charset="-122"/>
                <a:cs typeface="Arial" pitchFamily="34" charset="0"/>
              </a:rPr>
              <a:t>num1&gt;0</a:t>
            </a:r>
            <a:endParaRPr lang="zh-CN" altLang="en-US" sz="1200" dirty="0">
              <a:latin typeface="Arial" pitchFamily="34" charset="0"/>
              <a:ea typeface="宋体" pitchFamily="2" charset="-122"/>
              <a:cs typeface="Arial" pitchFamily="34"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3773266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dirty="0">
                <a:solidFill>
                  <a:srgbClr val="FF0000"/>
                </a:solidFill>
                <a:latin typeface="Arial" pitchFamily="34" charset="0"/>
                <a:ea typeface="宋体" pitchFamily="2" charset="-122"/>
                <a:cs typeface="Arial" pitchFamily="34" charset="0"/>
              </a:rPr>
              <a:t>注意</a:t>
            </a:r>
            <a:r>
              <a:rPr lang="zh-CN" altLang="zh-CN" sz="1200" dirty="0">
                <a:latin typeface="Arial" pitchFamily="34" charset="0"/>
                <a:ea typeface="宋体" pitchFamily="2" charset="-122"/>
                <a:cs typeface="Arial" pitchFamily="34" charset="0"/>
              </a:rPr>
              <a:t>：</a:t>
            </a:r>
            <a:r>
              <a:rPr lang="zh-CN" altLang="en-US" sz="1200" dirty="0">
                <a:latin typeface="Arial" pitchFamily="34" charset="0"/>
                <a:ea typeface="宋体" pitchFamily="2" charset="-122"/>
                <a:cs typeface="Arial" pitchFamily="34" charset="0"/>
              </a:rPr>
              <a:t>其中</a:t>
            </a:r>
            <a:r>
              <a:rPr lang="zh-CN" altLang="zh-CN" sz="1200" dirty="0">
                <a:latin typeface="Arial" pitchFamily="34" charset="0"/>
                <a:ea typeface="宋体" pitchFamily="2" charset="-122"/>
                <a:cs typeface="Arial" pitchFamily="34" charset="0"/>
              </a:rPr>
              <a:t>有意加入了一个缺陷，</a:t>
            </a:r>
            <a:r>
              <a:rPr lang="en-US" altLang="zh-CN" sz="1200" dirty="0">
                <a:latin typeface="Arial" pitchFamily="34" charset="0"/>
                <a:ea typeface="宋体" pitchFamily="2" charset="-122"/>
                <a:cs typeface="Arial" pitchFamily="34" charset="0"/>
              </a:rPr>
              <a:t> num1&gt;=0 </a:t>
            </a:r>
            <a:r>
              <a:rPr lang="zh-CN" altLang="en-US" sz="1200" dirty="0">
                <a:latin typeface="Arial" pitchFamily="34" charset="0"/>
                <a:ea typeface="宋体" pitchFamily="2" charset="-122"/>
                <a:cs typeface="Arial" pitchFamily="34" charset="0"/>
              </a:rPr>
              <a:t>应为</a:t>
            </a:r>
            <a:r>
              <a:rPr lang="en-US" altLang="zh-CN" sz="1200" dirty="0">
                <a:latin typeface="Arial" pitchFamily="34" charset="0"/>
                <a:ea typeface="宋体" pitchFamily="2" charset="-122"/>
                <a:cs typeface="Arial" pitchFamily="34" charset="0"/>
              </a:rPr>
              <a:t>num1&gt;0</a:t>
            </a:r>
            <a:endParaRPr lang="zh-CN" altLang="en-US" sz="1200" dirty="0">
              <a:latin typeface="Arial" pitchFamily="34" charset="0"/>
              <a:ea typeface="宋体" pitchFamily="2" charset="-122"/>
              <a:cs typeface="Arial" pitchFamily="34"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2909839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latin typeface="Microsoft YaHei" panose="020B0503020204020204" pitchFamily="34" charset="-122"/>
                <a:ea typeface="Microsoft YaHei" panose="020B0503020204020204" pitchFamily="34" charset="-122"/>
              </a:rPr>
              <a:t>Vintage</a:t>
            </a:r>
            <a:r>
              <a:rPr lang="zh-CN" altLang="en-US" sz="1200" b="0" dirty="0">
                <a:latin typeface="Microsoft YaHei" panose="020B0503020204020204" pitchFamily="34" charset="-122"/>
                <a:ea typeface="Microsoft YaHei" panose="020B0503020204020204" pitchFamily="34" charset="-122"/>
              </a:rPr>
              <a:t>：</a:t>
            </a:r>
            <a:r>
              <a:rPr lang="zh-CN" altLang="en-US" b="1" i="0" dirty="0">
                <a:solidFill>
                  <a:srgbClr val="333333"/>
                </a:solidFill>
                <a:effectLst/>
                <a:latin typeface="Arial" panose="020B0604020202020204" pitchFamily="34" charset="0"/>
              </a:rPr>
              <a:t>复古、特定年份， </a:t>
            </a:r>
            <a:r>
              <a:rPr lang="en" altLang="zh-CN" sz="1200" b="0" dirty="0" err="1">
                <a:latin typeface="Microsoft YaHei" panose="020B0503020204020204" pitchFamily="34" charset="-122"/>
                <a:ea typeface="Microsoft YaHei" panose="020B0503020204020204" pitchFamily="34" charset="-122"/>
              </a:rPr>
              <a:t>jupiter</a:t>
            </a:r>
            <a:r>
              <a:rPr lang="zh-CN" altLang="en-US" sz="1200" b="0" dirty="0">
                <a:latin typeface="Microsoft YaHei" panose="020B0503020204020204" pitchFamily="34" charset="-122"/>
                <a:ea typeface="Microsoft YaHei" panose="020B0503020204020204" pitchFamily="34" charset="-122"/>
              </a:rPr>
              <a:t>：木星</a:t>
            </a:r>
            <a:endParaRPr kumimoji="1" lang="zh-CN" altLang="en-US" b="0"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1825442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3712319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第</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章 单元测试与集成测试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107</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5.1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代码静态测试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108</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5.1.1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编码的标准和规范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109</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5.1.2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代码评审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112</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5.2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代码评审案例分析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116</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5.2.1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空指针保护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116</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5.2.2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格式化数字错误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117</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5.2.3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字符串或数组越界错误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118</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5.2.4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资源不合理使用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119</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5.2.5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不当使用</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synchronized</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导致系统性能下降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120</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5.3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代码静态检测工具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121</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5.3.1 </a:t>
            </a:r>
            <a:r>
              <a:rPr lang="en" altLang="zh-CN" sz="1800" kern="100" dirty="0" err="1">
                <a:effectLst/>
                <a:latin typeface="Calibri" panose="020F0502020204030204" pitchFamily="34" charset="0"/>
                <a:ea typeface="宋体" panose="02010600030101010101" pitchFamily="2" charset="-122"/>
                <a:cs typeface="Times New Roman" panose="02020603050405020304" pitchFamily="18" charset="0"/>
              </a:rPr>
              <a:t>FindBugs</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检查代码缺陷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122</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5.3.2	</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PMD</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检查代码缺陷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123</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5.3.3 </a:t>
            </a:r>
            <a:r>
              <a:rPr lang="en" altLang="zh-CN" sz="1800" kern="100" dirty="0" err="1">
                <a:effectLst/>
                <a:latin typeface="Calibri" panose="020F0502020204030204" pitchFamily="34" charset="0"/>
                <a:ea typeface="宋体" panose="02010600030101010101" pitchFamily="2" charset="-122"/>
                <a:cs typeface="Times New Roman" panose="02020603050405020304" pitchFamily="18" charset="0"/>
              </a:rPr>
              <a:t>CheckStyle</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检查代码风格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124</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5.3.4 </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SonarQube</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构建自动的代码扫描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125</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5.4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单元测试的目标和任务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127</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5.4.1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为何要进行单元测试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127</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5.4.2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单元测试的目标和要求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128</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5.4.3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单元测试的任务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129</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5.4.4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驱动程序和桩程序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131</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5.4.5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类测试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133</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5.5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分层单元测试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134</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5.5.1 </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Action</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层的单元测试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134</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5.5.2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数据访问层的单元测试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137</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5.5.3 </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Servlet</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的单元测试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139</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5.6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单元测试工具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141</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5.6.1 </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JUnit</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介绍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141</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5.6.2 </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IntelliJ IDEA</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中</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JUnit</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应用举例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144</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5.6.3 </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mock</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框架</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Mockito	148</a:t>
            </a:r>
          </a:p>
          <a:p>
            <a:pPr algn="just">
              <a:lnSpc>
                <a:spcPct val="120000"/>
              </a:lnSpc>
            </a:pPr>
            <a:endParaRPr lang="e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5.6.4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测试覆盖率工具</a:t>
            </a:r>
            <a:r>
              <a:rPr lang="en" altLang="zh-CN" sz="1800" kern="100" dirty="0" err="1">
                <a:effectLst/>
                <a:latin typeface="Calibri" panose="020F0502020204030204" pitchFamily="34" charset="0"/>
                <a:ea typeface="宋体" panose="02010600030101010101" pitchFamily="2" charset="-122"/>
                <a:cs typeface="Times New Roman" panose="02020603050405020304" pitchFamily="18" charset="0"/>
              </a:rPr>
              <a:t>Jacoco</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	149</a:t>
            </a:r>
          </a:p>
          <a:p>
            <a:pPr algn="just">
              <a:lnSpc>
                <a:spcPct val="120000"/>
              </a:lnSpc>
            </a:pPr>
            <a:endParaRPr lang="e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5.6.5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构建自动的单元测试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150</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5.6.6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其它开源的单元测试工具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152</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5.7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系统集成的模式与方法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154</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5.7.1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单体架构的集成测试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155</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5.7.2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微服务架构的集成测试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158</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5.8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持续集成及其测试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159</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5.8.1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持续集成中的测试活动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160</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5.8.2 </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CI</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测试工具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161</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小结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163</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思考题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163</a:t>
            </a:r>
          </a:p>
          <a:p>
            <a:pPr algn="just">
              <a:lnSpc>
                <a:spcPct val="12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实验</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单元测试实验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164</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365626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https://junit.org/junit5/docs/current/user-guide/#writing-tests</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3497915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666" name="Rectangle 2"/>
          <p:cNvSpPr>
            <a:spLocks noGrp="1" noRot="1" noChangeAspect="1" noChangeArrowheads="1" noTextEdit="1"/>
          </p:cNvSpPr>
          <p:nvPr>
            <p:ph type="sldImg"/>
          </p:nvPr>
        </p:nvSpPr>
        <p:spPr>
          <a:xfrm>
            <a:off x="385763" y="685800"/>
            <a:ext cx="6088062" cy="3425825"/>
          </a:xfrm>
          <a:ln/>
        </p:spPr>
      </p:sp>
      <p:sp>
        <p:nvSpPr>
          <p:cNvPr id="2161667" name="Rectangle 3"/>
          <p:cNvSpPr>
            <a:spLocks noGrp="1" noChangeArrowheads="1"/>
          </p:cNvSpPr>
          <p:nvPr>
            <p:ph type="body" idx="1"/>
          </p:nvPr>
        </p:nvSpPr>
        <p:spPr bwMode="auto">
          <a:xfrm>
            <a:off x="685233" y="4344301"/>
            <a:ext cx="5487535" cy="4113423"/>
          </a:xfrm>
          <a:prstGeom prst="rect">
            <a:avLst/>
          </a:prstGeom>
          <a:solidFill>
            <a:srgbClr val="FFFFFF"/>
          </a:solidFill>
          <a:ln>
            <a:solidFill>
              <a:srgbClr val="000000"/>
            </a:solidFill>
            <a:miter lim="800000"/>
            <a:headEnd/>
            <a:tailEnd/>
          </a:ln>
        </p:spPr>
        <p:txBody>
          <a:bodyPr/>
          <a:lstStyle/>
          <a:p>
            <a:r>
              <a:rPr lang="en-US" altLang="zh-CN" sz="1200" kern="1200" dirty="0">
                <a:solidFill>
                  <a:schemeClr val="tx1"/>
                </a:solidFill>
                <a:latin typeface="Arial" charset="0"/>
                <a:ea typeface="宋体" pitchFamily="2" charset="-122"/>
                <a:cs typeface="+mn-cs"/>
              </a:rPr>
              <a:t>Fake Object</a:t>
            </a:r>
            <a:r>
              <a:rPr lang="zh-CN" altLang="en-US" sz="1200" kern="1200" dirty="0">
                <a:solidFill>
                  <a:schemeClr val="tx1"/>
                </a:solidFill>
                <a:latin typeface="Arial" charset="0"/>
                <a:ea typeface="宋体" pitchFamily="2" charset="-122"/>
                <a:cs typeface="+mn-cs"/>
              </a:rPr>
              <a:t>是指一个假的，但完整的实现。如， </a:t>
            </a:r>
            <a:r>
              <a:rPr lang="en-US" altLang="zh-CN" sz="1200" kern="1200" dirty="0" err="1">
                <a:solidFill>
                  <a:schemeClr val="tx1"/>
                </a:solidFill>
                <a:latin typeface="Arial" charset="0"/>
                <a:ea typeface="宋体" pitchFamily="2" charset="-122"/>
                <a:cs typeface="+mn-cs"/>
              </a:rPr>
              <a:t>InMemoryBlogDao</a:t>
            </a:r>
            <a:r>
              <a:rPr lang="zh-CN" altLang="en-US" sz="1200" kern="1200" dirty="0">
                <a:solidFill>
                  <a:schemeClr val="tx1"/>
                </a:solidFill>
                <a:latin typeface="Arial" charset="0"/>
                <a:ea typeface="宋体" pitchFamily="2" charset="-122"/>
                <a:cs typeface="+mn-cs"/>
              </a:rPr>
              <a:t>，相对于 </a:t>
            </a:r>
            <a:r>
              <a:rPr lang="en-US" altLang="zh-CN" sz="1200" kern="1200" dirty="0" err="1">
                <a:solidFill>
                  <a:schemeClr val="tx1"/>
                </a:solidFill>
                <a:latin typeface="Arial" charset="0"/>
                <a:ea typeface="宋体" pitchFamily="2" charset="-122"/>
                <a:cs typeface="+mn-cs"/>
              </a:rPr>
              <a:t>SqlBlogDao</a:t>
            </a:r>
            <a:r>
              <a:rPr lang="zh-CN" altLang="en-US" sz="1200" kern="1200" dirty="0">
                <a:solidFill>
                  <a:schemeClr val="tx1"/>
                </a:solidFill>
                <a:latin typeface="Arial" charset="0"/>
                <a:ea typeface="宋体" pitchFamily="2" charset="-122"/>
                <a:cs typeface="+mn-cs"/>
              </a:rPr>
              <a:t>，它不真的访问数据库，但它是一个对 </a:t>
            </a:r>
            <a:r>
              <a:rPr lang="en-US" altLang="zh-CN" sz="1200" kern="1200" dirty="0" err="1">
                <a:solidFill>
                  <a:schemeClr val="tx1"/>
                </a:solidFill>
                <a:latin typeface="Arial" charset="0"/>
                <a:ea typeface="宋体" pitchFamily="2" charset="-122"/>
                <a:cs typeface="+mn-cs"/>
              </a:rPr>
              <a:t>BlogDao</a:t>
            </a:r>
            <a:r>
              <a:rPr lang="en-US" altLang="zh-CN" sz="1200" kern="1200" dirty="0">
                <a:solidFill>
                  <a:schemeClr val="tx1"/>
                </a:solidFill>
                <a:latin typeface="Arial" charset="0"/>
                <a:ea typeface="宋体" pitchFamily="2" charset="-122"/>
                <a:cs typeface="+mn-cs"/>
              </a:rPr>
              <a:t> </a:t>
            </a:r>
            <a:r>
              <a:rPr lang="zh-CN" altLang="en-US" sz="1200" kern="1200" dirty="0">
                <a:solidFill>
                  <a:schemeClr val="tx1"/>
                </a:solidFill>
                <a:latin typeface="Arial" charset="0"/>
                <a:ea typeface="宋体" pitchFamily="2" charset="-122"/>
                <a:cs typeface="+mn-cs"/>
              </a:rPr>
              <a:t>接口 的完整实现</a:t>
            </a:r>
            <a:endParaRPr lang="en-US" altLang="zh-CN" sz="1200" kern="1200" dirty="0">
              <a:solidFill>
                <a:schemeClr val="tx1"/>
              </a:solidFill>
              <a:latin typeface="Arial" charset="0"/>
              <a:ea typeface="宋体" pitchFamily="2" charset="-122"/>
              <a:cs typeface="+mn-cs"/>
            </a:endParaRPr>
          </a:p>
          <a:p>
            <a:r>
              <a:rPr lang="zh-CN" altLang="en-US" sz="1200" kern="1200" dirty="0">
                <a:solidFill>
                  <a:schemeClr val="tx1"/>
                </a:solidFill>
                <a:latin typeface="Arial" charset="0"/>
                <a:ea typeface="宋体" pitchFamily="2" charset="-122"/>
                <a:cs typeface="+mn-cs"/>
              </a:rPr>
              <a:t>但其实并不一样：用能，部分实行测试替代</a:t>
            </a:r>
            <a:endParaRPr lang="en-US" altLang="zh-CN" sz="1200" kern="1200" dirty="0">
              <a:solidFill>
                <a:schemeClr val="tx1"/>
              </a:solidFill>
              <a:latin typeface="Arial" charset="0"/>
              <a:ea typeface="宋体" pitchFamily="2" charset="-122"/>
              <a:cs typeface="+mn-cs"/>
            </a:endParaRPr>
          </a:p>
          <a:p>
            <a:endParaRPr lang="en-US" altLang="zh-CN" sz="1200" kern="1200" dirty="0">
              <a:solidFill>
                <a:schemeClr val="tx1"/>
              </a:solidFill>
              <a:latin typeface="Arial" charset="0"/>
              <a:ea typeface="宋体" pitchFamily="2" charset="-122"/>
              <a:cs typeface="+mn-cs"/>
            </a:endParaRPr>
          </a:p>
          <a:p>
            <a:r>
              <a:rPr lang="en-US" altLang="zh-CN" sz="1200" kern="1200" dirty="0">
                <a:solidFill>
                  <a:schemeClr val="tx1"/>
                </a:solidFill>
                <a:latin typeface="Arial" charset="0"/>
                <a:ea typeface="宋体" pitchFamily="2" charset="-122"/>
                <a:cs typeface="+mn-cs"/>
              </a:rPr>
              <a:t>Dummy</a:t>
            </a:r>
            <a:r>
              <a:rPr lang="zh-CN" altLang="en-US" sz="1200" kern="1200" dirty="0">
                <a:solidFill>
                  <a:schemeClr val="tx1"/>
                </a:solidFill>
                <a:latin typeface="Arial" charset="0"/>
                <a:ea typeface="宋体" pitchFamily="2" charset="-122"/>
                <a:cs typeface="+mn-cs"/>
              </a:rPr>
              <a:t>：傀儡的意思非常贴切，也即和真的很像，但是没有自己的思想，完全听命行事，不在具体测试里面起任何作用</a:t>
            </a:r>
          </a:p>
          <a:p>
            <a:r>
              <a:rPr lang="en-US" altLang="zh-CN" sz="1200" kern="1200" dirty="0">
                <a:solidFill>
                  <a:schemeClr val="tx1"/>
                </a:solidFill>
                <a:latin typeface="Arial" charset="0"/>
                <a:ea typeface="宋体" pitchFamily="2" charset="-122"/>
                <a:cs typeface="+mn-cs"/>
              </a:rPr>
              <a:t>Double</a:t>
            </a:r>
            <a:r>
              <a:rPr lang="zh-CN" altLang="en-US" sz="1200" kern="1200" dirty="0">
                <a:solidFill>
                  <a:schemeClr val="tx1"/>
                </a:solidFill>
                <a:latin typeface="Arial" charset="0"/>
                <a:ea typeface="宋体" pitchFamily="2" charset="-122"/>
                <a:cs typeface="+mn-cs"/>
              </a:rPr>
              <a:t>：替身的意思非常贴切，就像电影替身一样，替代真身，但要体现出相同的行为，可以有一定的自我意识和行为调整</a:t>
            </a:r>
          </a:p>
          <a:p>
            <a:endParaRPr lang="zh-CN" altLang="en-US" sz="1200" kern="1200" dirty="0">
              <a:solidFill>
                <a:schemeClr val="tx1"/>
              </a:solidFill>
              <a:latin typeface="Arial" charset="0"/>
              <a:ea typeface="宋体" pitchFamily="2" charset="-122"/>
              <a:cs typeface="+mn-cs"/>
            </a:endParaRPr>
          </a:p>
          <a:p>
            <a:r>
              <a:rPr lang="zh-CN" altLang="en-US" sz="1200" kern="1200" dirty="0">
                <a:solidFill>
                  <a:schemeClr val="tx1"/>
                </a:solidFill>
                <a:latin typeface="Arial" charset="0"/>
                <a:ea typeface="宋体" pitchFamily="2" charset="-122"/>
                <a:cs typeface="+mn-cs"/>
              </a:rPr>
              <a:t>测试桩</a:t>
            </a:r>
            <a:r>
              <a:rPr lang="en-US" altLang="zh-CN" sz="1200" kern="1200" dirty="0">
                <a:solidFill>
                  <a:schemeClr val="tx1"/>
                </a:solidFill>
                <a:latin typeface="Arial" charset="0"/>
                <a:ea typeface="宋体" pitchFamily="2" charset="-122"/>
                <a:cs typeface="+mn-cs"/>
              </a:rPr>
              <a:t>(Stub) - </a:t>
            </a:r>
            <a:r>
              <a:rPr lang="zh-CN" altLang="en-US" sz="1200" kern="1200" dirty="0">
                <a:solidFill>
                  <a:schemeClr val="tx1"/>
                </a:solidFill>
                <a:latin typeface="Arial" charset="0"/>
                <a:ea typeface="宋体" pitchFamily="2" charset="-122"/>
                <a:cs typeface="+mn-cs"/>
              </a:rPr>
              <a:t>只是能返回帮助测试的值</a:t>
            </a:r>
          </a:p>
          <a:p>
            <a:endParaRPr lang="zh-CN" altLang="en-US" sz="1200" kern="1200" dirty="0">
              <a:solidFill>
                <a:schemeClr val="tx1"/>
              </a:solidFill>
              <a:latin typeface="Arial" charset="0"/>
              <a:ea typeface="宋体" pitchFamily="2" charset="-122"/>
              <a:cs typeface="+mn-cs"/>
            </a:endParaRPr>
          </a:p>
          <a:p>
            <a:r>
              <a:rPr lang="zh-CN" altLang="en-US" sz="1200" kern="1200" dirty="0">
                <a:solidFill>
                  <a:schemeClr val="tx1"/>
                </a:solidFill>
                <a:latin typeface="Arial" charset="0"/>
                <a:ea typeface="宋体" pitchFamily="2" charset="-122"/>
                <a:cs typeface="+mn-cs"/>
              </a:rPr>
              <a:t>测试间谍</a:t>
            </a:r>
            <a:r>
              <a:rPr lang="en-US" altLang="zh-CN" sz="1200" kern="1200" dirty="0">
                <a:solidFill>
                  <a:schemeClr val="tx1"/>
                </a:solidFill>
                <a:latin typeface="Arial" charset="0"/>
                <a:ea typeface="宋体" pitchFamily="2" charset="-122"/>
                <a:cs typeface="+mn-cs"/>
              </a:rPr>
              <a:t>(Spy) - </a:t>
            </a:r>
            <a:r>
              <a:rPr lang="zh-CN" altLang="en-US" sz="1200" kern="1200" dirty="0">
                <a:solidFill>
                  <a:schemeClr val="tx1"/>
                </a:solidFill>
                <a:latin typeface="Arial" charset="0"/>
                <a:ea typeface="宋体" pitchFamily="2" charset="-122"/>
                <a:cs typeface="+mn-cs"/>
              </a:rPr>
              <a:t>目的是测试被测单元接收到的值，也能返回值。</a:t>
            </a:r>
            <a:r>
              <a:rPr lang="en-US" altLang="zh-CN" sz="1200" kern="1200" dirty="0">
                <a:solidFill>
                  <a:schemeClr val="tx1"/>
                </a:solidFill>
                <a:latin typeface="Arial" charset="0"/>
                <a:ea typeface="宋体" pitchFamily="2" charset="-122"/>
                <a:cs typeface="+mn-cs"/>
              </a:rPr>
              <a:t>Test Spy</a:t>
            </a:r>
            <a:r>
              <a:rPr lang="zh-CN" altLang="en-US" sz="1200" kern="1200" dirty="0">
                <a:solidFill>
                  <a:schemeClr val="tx1"/>
                </a:solidFill>
                <a:latin typeface="Arial" charset="0"/>
                <a:ea typeface="宋体" pitchFamily="2" charset="-122"/>
                <a:cs typeface="+mn-cs"/>
              </a:rPr>
              <a:t>里肯定是要增加取参数的函数，用于测试</a:t>
            </a:r>
          </a:p>
          <a:p>
            <a:endParaRPr lang="zh-CN" altLang="en-US" sz="1200" kern="1200" dirty="0">
              <a:solidFill>
                <a:schemeClr val="tx1"/>
              </a:solidFill>
              <a:latin typeface="Arial" charset="0"/>
              <a:ea typeface="宋体" pitchFamily="2" charset="-122"/>
              <a:cs typeface="+mn-cs"/>
            </a:endParaRPr>
          </a:p>
          <a:p>
            <a:r>
              <a:rPr lang="zh-CN" altLang="en-US" sz="1200" kern="1200" dirty="0">
                <a:solidFill>
                  <a:schemeClr val="tx1"/>
                </a:solidFill>
                <a:latin typeface="Arial" charset="0"/>
                <a:ea typeface="宋体" pitchFamily="2" charset="-122"/>
                <a:cs typeface="+mn-cs"/>
              </a:rPr>
              <a:t>仿制对象</a:t>
            </a:r>
            <a:r>
              <a:rPr lang="en-US" altLang="zh-CN" sz="1200" kern="1200" dirty="0">
                <a:solidFill>
                  <a:schemeClr val="tx1"/>
                </a:solidFill>
                <a:latin typeface="Arial" charset="0"/>
                <a:ea typeface="宋体" pitchFamily="2" charset="-122"/>
                <a:cs typeface="+mn-cs"/>
              </a:rPr>
              <a:t>(Mock object) - </a:t>
            </a:r>
            <a:r>
              <a:rPr lang="zh-CN" altLang="en-US" sz="1200" kern="1200" dirty="0">
                <a:solidFill>
                  <a:schemeClr val="tx1"/>
                </a:solidFill>
                <a:latin typeface="Arial" charset="0"/>
                <a:ea typeface="宋体" pitchFamily="2" charset="-122"/>
                <a:cs typeface="+mn-cs"/>
              </a:rPr>
              <a:t>主要目的是测试函数调用、调用顺序。同时具备</a:t>
            </a:r>
            <a:r>
              <a:rPr lang="en-US" altLang="zh-CN" sz="1200" kern="1200" dirty="0">
                <a:solidFill>
                  <a:schemeClr val="tx1"/>
                </a:solidFill>
                <a:latin typeface="Arial" charset="0"/>
                <a:ea typeface="宋体" pitchFamily="2" charset="-122"/>
                <a:cs typeface="+mn-cs"/>
              </a:rPr>
              <a:t>Stub</a:t>
            </a:r>
            <a:r>
              <a:rPr lang="zh-CN" altLang="en-US" sz="1200" kern="1200" dirty="0">
                <a:solidFill>
                  <a:schemeClr val="tx1"/>
                </a:solidFill>
                <a:latin typeface="Arial" charset="0"/>
                <a:ea typeface="宋体" pitchFamily="2" charset="-122"/>
                <a:cs typeface="+mn-cs"/>
              </a:rPr>
              <a:t>， </a:t>
            </a:r>
            <a:r>
              <a:rPr lang="en-US" altLang="zh-CN" sz="1200" kern="1200" dirty="0">
                <a:solidFill>
                  <a:schemeClr val="tx1"/>
                </a:solidFill>
                <a:latin typeface="Arial" charset="0"/>
                <a:ea typeface="宋体" pitchFamily="2" charset="-122"/>
                <a:cs typeface="+mn-cs"/>
              </a:rPr>
              <a:t>Spy</a:t>
            </a:r>
            <a:r>
              <a:rPr lang="zh-CN" altLang="en-US" sz="1200" kern="1200" dirty="0">
                <a:solidFill>
                  <a:schemeClr val="tx1"/>
                </a:solidFill>
                <a:latin typeface="Arial" charset="0"/>
                <a:ea typeface="宋体" pitchFamily="2" charset="-122"/>
                <a:cs typeface="+mn-cs"/>
              </a:rPr>
              <a:t>功能。</a:t>
            </a:r>
            <a:endParaRPr lang="en-US" altLang="zh-CN" sz="1200" kern="1200" dirty="0">
              <a:solidFill>
                <a:schemeClr val="tx1"/>
              </a:solidFill>
              <a:latin typeface="Arial" charset="0"/>
              <a:ea typeface="宋体" pitchFamily="2" charset="-122"/>
              <a:cs typeface="+mn-cs"/>
            </a:endParaRPr>
          </a:p>
          <a:p>
            <a:r>
              <a:rPr lang="en-US" altLang="zh-CN" sz="1200" kern="1200" dirty="0">
                <a:solidFill>
                  <a:schemeClr val="tx1"/>
                </a:solidFill>
                <a:latin typeface="Arial" charset="0"/>
                <a:ea typeface="宋体" pitchFamily="2" charset="-122"/>
                <a:cs typeface="+mn-cs"/>
              </a:rPr>
              <a:t>Mock</a:t>
            </a:r>
            <a:r>
              <a:rPr lang="zh-CN" altLang="en-US" sz="1200" kern="1200" dirty="0">
                <a:solidFill>
                  <a:schemeClr val="tx1"/>
                </a:solidFill>
                <a:latin typeface="Arial" charset="0"/>
                <a:ea typeface="宋体" pitchFamily="2" charset="-122"/>
                <a:cs typeface="+mn-cs"/>
              </a:rPr>
              <a:t>不是仿真器，但是一个</a:t>
            </a:r>
            <a:r>
              <a:rPr lang="en-US" altLang="zh-CN" sz="1200" kern="1200" dirty="0">
                <a:solidFill>
                  <a:schemeClr val="tx1"/>
                </a:solidFill>
                <a:latin typeface="Arial" charset="0"/>
                <a:ea typeface="宋体" pitchFamily="2" charset="-122"/>
                <a:cs typeface="+mn-cs"/>
              </a:rPr>
              <a:t>Mock Case</a:t>
            </a:r>
            <a:r>
              <a:rPr lang="zh-CN" altLang="en-US" sz="1200" kern="1200" dirty="0">
                <a:solidFill>
                  <a:schemeClr val="tx1"/>
                </a:solidFill>
                <a:latin typeface="Arial" charset="0"/>
                <a:ea typeface="宋体" pitchFamily="2" charset="-122"/>
                <a:cs typeface="+mn-cs"/>
              </a:rPr>
              <a:t>的确可以仿真在某一个特定场景下被测模块与其他模块的交互</a:t>
            </a:r>
          </a:p>
          <a:p>
            <a:endParaRPr lang="zh-CN" altLang="en-US" sz="1200" kern="1200" dirty="0">
              <a:solidFill>
                <a:schemeClr val="tx1"/>
              </a:solidFill>
              <a:latin typeface="Arial" charset="0"/>
              <a:ea typeface="宋体" pitchFamily="2" charset="-122"/>
              <a:cs typeface="+mn-cs"/>
            </a:endParaRPr>
          </a:p>
        </p:txBody>
      </p:sp>
    </p:spTree>
    <p:extLst>
      <p:ext uri="{BB962C8B-B14F-4D97-AF65-F5344CB8AC3E}">
        <p14:creationId xmlns:p14="http://schemas.microsoft.com/office/powerpoint/2010/main" val="3664695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err="1">
                <a:effectLst/>
                <a:latin typeface="Times New Roman" panose="02020603050405020304" pitchFamily="18" charset="0"/>
                <a:ea typeface="宋体" panose="02010600030101010101" pitchFamily="2" charset="-122"/>
              </a:rPr>
              <a:t>CreatePurchase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AddProduct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CreateInvoice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都会导致数据以某种方式创建和持久化。将它们置于“外观模式”中的意图在于，模仿一些遗留下来的讨厌的持久化机制（</a:t>
            </a:r>
            <a:r>
              <a:rPr lang="en-US" altLang="zh-CN" sz="1800" dirty="0">
                <a:effectLst/>
                <a:latin typeface="Times New Roman" panose="02020603050405020304" pitchFamily="18" charset="0"/>
                <a:ea typeface="宋体" panose="02010600030101010101" pitchFamily="2" charset="-122"/>
              </a:rPr>
              <a:t>persistence mechanism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）。一旦与支付相关的所有数据被持久化，就可以随意使用折扣。</a:t>
            </a:r>
            <a:r>
              <a:rPr lang="en-US" altLang="zh-CN" sz="1800" dirty="0" err="1">
                <a:effectLst/>
                <a:latin typeface="Times New Roman" panose="02020603050405020304" pitchFamily="18" charset="0"/>
                <a:ea typeface="宋体" panose="02010600030101010101" pitchFamily="2" charset="-122"/>
              </a:rPr>
              <a:t>ApplyDiscount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方法基于数据库数据和提供的折扣刷新了发票对象，因此，它等价于一个查询操作。像这样的代码通常包含旧系统中的许多神奇功能，并且成为应用</a:t>
            </a:r>
            <a:r>
              <a:rPr lang="en-US" altLang="zh-CN" sz="1800" dirty="0">
                <a:effectLst/>
                <a:latin typeface="Times New Roman" panose="02020603050405020304" pitchFamily="18" charset="0"/>
                <a:ea typeface="宋体" panose="02010600030101010101" pitchFamily="2" charset="-122"/>
              </a:rPr>
              <a:t>faking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（伪造）的主要候选者。在本例中，</a:t>
            </a:r>
            <a:r>
              <a:rPr lang="en-US" altLang="zh-CN" sz="1800" dirty="0" err="1">
                <a:effectLst/>
                <a:latin typeface="Times New Roman" panose="02020603050405020304" pitchFamily="18" charset="0"/>
                <a:ea typeface="宋体" panose="02010600030101010101" pitchFamily="2" charset="-122"/>
              </a:rPr>
              <a:t>puschaseFacade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就是一个伪对象实现，它将会产生足够正确的发票，同时避免持久化操作和所有复杂的业务规则的实现，这些规则管控着这类实体的创建</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2607875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666" name="Rectangle 2"/>
          <p:cNvSpPr>
            <a:spLocks noGrp="1" noRot="1" noChangeAspect="1" noChangeArrowheads="1" noTextEdit="1"/>
          </p:cNvSpPr>
          <p:nvPr>
            <p:ph type="sldImg"/>
          </p:nvPr>
        </p:nvSpPr>
        <p:spPr>
          <a:xfrm>
            <a:off x="385763" y="685800"/>
            <a:ext cx="6088062" cy="3425825"/>
          </a:xfrm>
          <a:ln/>
        </p:spPr>
      </p:sp>
      <p:sp>
        <p:nvSpPr>
          <p:cNvPr id="2161667" name="Rectangle 3"/>
          <p:cNvSpPr>
            <a:spLocks noGrp="1" noChangeArrowheads="1"/>
          </p:cNvSpPr>
          <p:nvPr>
            <p:ph type="body" idx="1"/>
          </p:nvPr>
        </p:nvSpPr>
        <p:spPr bwMode="auto">
          <a:xfrm>
            <a:off x="685233" y="4344301"/>
            <a:ext cx="5487535" cy="4113423"/>
          </a:xfrm>
          <a:prstGeom prst="rect">
            <a:avLst/>
          </a:prstGeom>
          <a:solidFill>
            <a:srgbClr val="FFFFFF"/>
          </a:solidFill>
          <a:ln>
            <a:solidFill>
              <a:srgbClr val="000000"/>
            </a:solidFill>
            <a:miter lim="800000"/>
            <a:headEnd/>
            <a:tailEnd/>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CN" dirty="0"/>
              <a:t>From</a:t>
            </a:r>
            <a:r>
              <a:rPr kumimoji="1" lang="zh-CN" altLang="en-US" dirty="0"/>
              <a:t> </a:t>
            </a:r>
            <a:r>
              <a:rPr kumimoji="1" lang="en-US" altLang="zh-CN" dirty="0"/>
              <a:t>Book:</a:t>
            </a:r>
            <a:r>
              <a:rPr kumimoji="1" lang="zh-CN" altLang="en-US" dirty="0"/>
              <a:t> </a:t>
            </a:r>
            <a:r>
              <a:rPr kumimoji="1" lang="en-US" altLang="zh-CN" dirty="0" err="1"/>
              <a:t>xUnit</a:t>
            </a:r>
            <a:r>
              <a:rPr kumimoji="1" lang="zh-CN" altLang="en-US" dirty="0"/>
              <a:t> </a:t>
            </a:r>
            <a:r>
              <a:rPr kumimoji="1" lang="en-US" altLang="zh-CN" dirty="0"/>
              <a:t>Test</a:t>
            </a:r>
            <a:r>
              <a:rPr kumimoji="1" lang="zh-CN" altLang="en-US" dirty="0"/>
              <a:t> </a:t>
            </a:r>
            <a:r>
              <a:rPr kumimoji="1" lang="en-US" altLang="zh-CN" dirty="0"/>
              <a:t>Pattern</a:t>
            </a:r>
            <a:r>
              <a:rPr kumimoji="1" lang="zh-CN" altLang="en-US" dirty="0"/>
              <a:t> </a:t>
            </a:r>
            <a:r>
              <a:rPr kumimoji="1" lang="en-US" altLang="zh-CN" dirty="0"/>
              <a:t>P.130</a:t>
            </a:r>
            <a:endParaRPr kumimoji="1" lang="zh-CN" altLang="en-US" dirty="0"/>
          </a:p>
          <a:p>
            <a:endParaRPr lang="zh-CN" altLang="en-US" sz="1200" kern="1200" dirty="0">
              <a:solidFill>
                <a:schemeClr val="tx1"/>
              </a:solidFill>
              <a:latin typeface="Arial" charset="0"/>
              <a:ea typeface="宋体" pitchFamily="2" charset="-122"/>
              <a:cs typeface="+mn-cs"/>
            </a:endParaRPr>
          </a:p>
        </p:txBody>
      </p:sp>
    </p:spTree>
    <p:extLst>
      <p:ext uri="{BB962C8B-B14F-4D97-AF65-F5344CB8AC3E}">
        <p14:creationId xmlns:p14="http://schemas.microsoft.com/office/powerpoint/2010/main" val="4293178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666" name="Rectangle 2"/>
          <p:cNvSpPr>
            <a:spLocks noGrp="1" noRot="1" noChangeAspect="1" noChangeArrowheads="1" noTextEdit="1"/>
          </p:cNvSpPr>
          <p:nvPr>
            <p:ph type="sldImg"/>
          </p:nvPr>
        </p:nvSpPr>
        <p:spPr>
          <a:xfrm>
            <a:off x="385763" y="685800"/>
            <a:ext cx="6088062" cy="3425825"/>
          </a:xfrm>
          <a:ln/>
        </p:spPr>
      </p:sp>
      <p:sp>
        <p:nvSpPr>
          <p:cNvPr id="2161667" name="Rectangle 3"/>
          <p:cNvSpPr>
            <a:spLocks noGrp="1" noChangeArrowheads="1"/>
          </p:cNvSpPr>
          <p:nvPr>
            <p:ph type="body" idx="1"/>
          </p:nvPr>
        </p:nvSpPr>
        <p:spPr bwMode="auto">
          <a:xfrm>
            <a:off x="685233" y="4344301"/>
            <a:ext cx="5487535" cy="4113423"/>
          </a:xfrm>
          <a:prstGeom prst="rect">
            <a:avLst/>
          </a:prstGeom>
          <a:solidFill>
            <a:srgbClr val="FFFFFF"/>
          </a:solidFill>
          <a:ln>
            <a:solidFill>
              <a:srgbClr val="000000"/>
            </a:solidFill>
            <a:miter lim="800000"/>
            <a:headEnd/>
            <a:tailEnd/>
          </a:ln>
        </p:spPr>
        <p:txBody>
          <a:bodyPr/>
          <a:lstStyle/>
          <a:p>
            <a:r>
              <a:rPr lang="en-US" altLang="zh-CN" sz="1200" kern="1200" dirty="0">
                <a:solidFill>
                  <a:schemeClr val="tx1"/>
                </a:solidFill>
                <a:latin typeface="Arial" charset="0"/>
                <a:ea typeface="宋体" pitchFamily="2" charset="-122"/>
                <a:cs typeface="+mn-cs"/>
              </a:rPr>
              <a:t>http://</a:t>
            </a:r>
            <a:r>
              <a:rPr lang="en-US" altLang="zh-CN" sz="1200" kern="1200" dirty="0" err="1">
                <a:solidFill>
                  <a:schemeClr val="tx1"/>
                </a:solidFill>
                <a:latin typeface="Arial" charset="0"/>
                <a:ea typeface="宋体" pitchFamily="2" charset="-122"/>
                <a:cs typeface="+mn-cs"/>
              </a:rPr>
              <a:t>blog.testdouble.com</a:t>
            </a:r>
            <a:r>
              <a:rPr lang="en-US" altLang="zh-CN" sz="1200" kern="1200" dirty="0">
                <a:solidFill>
                  <a:schemeClr val="tx1"/>
                </a:solidFill>
                <a:latin typeface="Arial" charset="0"/>
                <a:ea typeface="宋体" pitchFamily="2" charset="-122"/>
                <a:cs typeface="+mn-cs"/>
              </a:rPr>
              <a:t>/posts/2014-01-25-the-failures-of-intro-to-tdd.html</a:t>
            </a:r>
          </a:p>
          <a:p>
            <a:endParaRPr lang="zh-CN" altLang="en-US" sz="1200" kern="1200" dirty="0">
              <a:solidFill>
                <a:schemeClr val="tx1"/>
              </a:solidFill>
              <a:latin typeface="Arial" charset="0"/>
              <a:ea typeface="宋体" pitchFamily="2" charset="-122"/>
              <a:cs typeface="+mn-cs"/>
            </a:endParaRPr>
          </a:p>
        </p:txBody>
      </p:sp>
    </p:spTree>
    <p:extLst>
      <p:ext uri="{BB962C8B-B14F-4D97-AF65-F5344CB8AC3E}">
        <p14:creationId xmlns:p14="http://schemas.microsoft.com/office/powerpoint/2010/main" val="3079160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666" name="Rectangle 2"/>
          <p:cNvSpPr>
            <a:spLocks noGrp="1" noRot="1" noChangeAspect="1" noChangeArrowheads="1" noTextEdit="1"/>
          </p:cNvSpPr>
          <p:nvPr>
            <p:ph type="sldImg"/>
          </p:nvPr>
        </p:nvSpPr>
        <p:spPr>
          <a:xfrm>
            <a:off x="385763" y="685800"/>
            <a:ext cx="6088062" cy="3425825"/>
          </a:xfrm>
          <a:ln/>
        </p:spPr>
      </p:sp>
      <p:sp>
        <p:nvSpPr>
          <p:cNvPr id="2161667" name="Rectangle 3"/>
          <p:cNvSpPr>
            <a:spLocks noGrp="1" noChangeArrowheads="1"/>
          </p:cNvSpPr>
          <p:nvPr>
            <p:ph type="body" idx="1"/>
          </p:nvPr>
        </p:nvSpPr>
        <p:spPr bwMode="auto">
          <a:xfrm>
            <a:off x="685233" y="4344301"/>
            <a:ext cx="5487535" cy="4113423"/>
          </a:xfrm>
          <a:prstGeom prst="rect">
            <a:avLst/>
          </a:prstGeom>
          <a:solidFill>
            <a:srgbClr val="FFFFFF"/>
          </a:solidFill>
          <a:ln>
            <a:solidFill>
              <a:srgbClr val="000000"/>
            </a:solidFill>
            <a:miter lim="800000"/>
            <a:headEnd/>
            <a:tailEnd/>
          </a:ln>
        </p:spPr>
        <p:txBody>
          <a:bodyPr/>
          <a:lstStyle/>
          <a:p>
            <a:endParaRPr lang="zh-CN" altLang="en-US" sz="1200" kern="1200" dirty="0">
              <a:solidFill>
                <a:schemeClr val="tx1"/>
              </a:solidFill>
              <a:latin typeface="Arial" charset="0"/>
              <a:ea typeface="宋体" pitchFamily="2" charset="-122"/>
              <a:cs typeface="+mn-cs"/>
            </a:endParaRPr>
          </a:p>
        </p:txBody>
      </p:sp>
    </p:spTree>
    <p:extLst>
      <p:ext uri="{BB962C8B-B14F-4D97-AF65-F5344CB8AC3E}">
        <p14:creationId xmlns:p14="http://schemas.microsoft.com/office/powerpoint/2010/main" val="629726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794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模拟对象在某种程度上是游戏的改变者，因为它们将测试的焦点从</a:t>
            </a:r>
            <a:r>
              <a:rPr lang="zh-CN" altLang="zh-CN" sz="1800" b="1" i="1" kern="100" dirty="0">
                <a:effectLst/>
                <a:latin typeface="Times New Roman" panose="02020603050405020304" pitchFamily="18" charset="0"/>
                <a:ea typeface="宋体" panose="02010600030101010101" pitchFamily="2" charset="-122"/>
                <a:cs typeface="Times New Roman" panose="02020603050405020304" pitchFamily="18" charset="0"/>
              </a:rPr>
              <a:t>状态</a:t>
            </a:r>
            <a:r>
              <a:rPr lang="en-US" altLang="zh-CN" sz="1800" b="1" i="1" kern="100" dirty="0">
                <a:effectLst/>
                <a:latin typeface="Times New Roman" panose="02020603050405020304" pitchFamily="18" charset="0"/>
                <a:ea typeface="宋体" panose="02010600030101010101" pitchFamily="2" charset="-122"/>
                <a:cs typeface="Times New Roman" panose="02020603050405020304" pitchFamily="18" charset="0"/>
              </a:rPr>
              <a:t>(state)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转换到</a:t>
            </a:r>
            <a:r>
              <a:rPr lang="zh-CN" altLang="zh-CN" sz="1800" b="1" i="1" kern="100" dirty="0">
                <a:effectLst/>
                <a:latin typeface="Times New Roman" panose="02020603050405020304" pitchFamily="18" charset="0"/>
                <a:ea typeface="宋体" panose="02010600030101010101" pitchFamily="2" charset="-122"/>
                <a:cs typeface="Times New Roman" panose="02020603050405020304" pitchFamily="18" charset="0"/>
              </a:rPr>
              <a:t>行为</a:t>
            </a:r>
            <a:r>
              <a:rPr lang="en-US" altLang="zh-CN" sz="1800" b="1" i="1" kern="100" dirty="0">
                <a:effectLst/>
                <a:latin typeface="Times New Roman" panose="02020603050405020304" pitchFamily="18" charset="0"/>
                <a:ea typeface="宋体" panose="02010600030101010101" pitchFamily="2" charset="-122"/>
                <a:cs typeface="Times New Roman" panose="02020603050405020304" pitchFamily="18" charset="0"/>
              </a:rPr>
              <a:t>(behavior)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。聚焦于状态的测试以断言</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(assertion)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结束，该断言会核对返回值或以某种方式查询被测对象的状态，它们的典型形式如下：</a:t>
            </a:r>
          </a:p>
          <a:p>
            <a:pPr indent="279400" algn="just">
              <a:lnSpc>
                <a:spcPts val="2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assertEquals</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expectedValue</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tested.computeSomething</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79400" algn="just">
              <a:lnSpc>
                <a:spcPts val="2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或者</a:t>
            </a:r>
          </a:p>
          <a:p>
            <a:pPr indent="127000" algn="just">
              <a:lnSpc>
                <a:spcPts val="2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Assert.AreEqual</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expectedValue</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tested.Value</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794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从根本上讲，基于行为的测试是完全不同的，其目的在于验证模拟对象和被测代码或另一协作者之间特定的</a:t>
            </a:r>
            <a:r>
              <a:rPr lang="zh-CN" altLang="zh-CN" sz="1800" b="1" i="1" kern="100" dirty="0">
                <a:effectLst/>
                <a:latin typeface="Times New Roman" panose="02020603050405020304" pitchFamily="18" charset="0"/>
                <a:ea typeface="宋体" panose="02010600030101010101" pitchFamily="2" charset="-122"/>
                <a:cs typeface="Times New Roman" panose="02020603050405020304" pitchFamily="18" charset="0"/>
              </a:rPr>
              <a:t>交互</a:t>
            </a:r>
            <a:r>
              <a:rPr lang="en-US" altLang="zh-CN" sz="1800" b="1" i="1" kern="100" dirty="0">
                <a:effectLst/>
                <a:latin typeface="Times New Roman" panose="02020603050405020304" pitchFamily="18" charset="0"/>
                <a:ea typeface="宋体" panose="02010600030101010101" pitchFamily="2" charset="-122"/>
                <a:cs typeface="Times New Roman" panose="02020603050405020304" pitchFamily="18" charset="0"/>
              </a:rPr>
              <a:t>(interaction)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已经发生。上述的两个断言关注的是方法会返回什么、属性有哪些取值，而一个利用模拟对象的、基于行为的测试则关注</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tested.computeSomething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是否被调用，可能还关注调用了多少次以及是否查询了</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Value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属性。</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4089824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From</a:t>
            </a:r>
            <a:r>
              <a:rPr kumimoji="1" lang="zh-CN" altLang="en-US" dirty="0"/>
              <a:t> </a:t>
            </a:r>
            <a:r>
              <a:rPr kumimoji="1" lang="en-US" altLang="zh-CN" dirty="0"/>
              <a:t>Book:</a:t>
            </a:r>
            <a:r>
              <a:rPr kumimoji="1" lang="zh-CN" altLang="en-US" dirty="0"/>
              <a:t> </a:t>
            </a:r>
            <a:r>
              <a:rPr kumimoji="1" lang="en-US" altLang="zh-CN" dirty="0" err="1"/>
              <a:t>xUnit</a:t>
            </a:r>
            <a:r>
              <a:rPr kumimoji="1" lang="zh-CN" altLang="en-US" dirty="0"/>
              <a:t> </a:t>
            </a:r>
            <a:r>
              <a:rPr kumimoji="1" lang="en-US" altLang="zh-CN" dirty="0"/>
              <a:t>Test</a:t>
            </a:r>
            <a:r>
              <a:rPr kumimoji="1" lang="zh-CN" altLang="en-US" dirty="0"/>
              <a:t> </a:t>
            </a:r>
            <a:r>
              <a:rPr kumimoji="1" lang="en-US" altLang="zh-CN" dirty="0"/>
              <a:t>Pattern</a:t>
            </a:r>
            <a:r>
              <a:rPr kumimoji="1" lang="zh-CN" altLang="en-US" dirty="0"/>
              <a:t> </a:t>
            </a:r>
            <a:r>
              <a:rPr kumimoji="1" lang="en-US" altLang="zh-CN" dirty="0"/>
              <a:t>P.120</a:t>
            </a:r>
            <a:r>
              <a:rPr kumimoji="1" lang="zh-CN" altLang="en-US" dirty="0"/>
              <a:t> </a:t>
            </a:r>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59</a:t>
            </a:fld>
            <a:endParaRPr lang="en-US" altLang="zh-CN"/>
          </a:p>
        </p:txBody>
      </p:sp>
    </p:spTree>
    <p:extLst>
      <p:ext uri="{BB962C8B-B14F-4D97-AF65-F5344CB8AC3E}">
        <p14:creationId xmlns:p14="http://schemas.microsoft.com/office/powerpoint/2010/main" val="4208568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666" name="Rectangle 2"/>
          <p:cNvSpPr>
            <a:spLocks noGrp="1" noRot="1" noChangeAspect="1" noChangeArrowheads="1" noTextEdit="1"/>
          </p:cNvSpPr>
          <p:nvPr>
            <p:ph type="sldImg"/>
          </p:nvPr>
        </p:nvSpPr>
        <p:spPr>
          <a:xfrm>
            <a:off x="385763" y="685800"/>
            <a:ext cx="6088062" cy="3425825"/>
          </a:xfrm>
          <a:ln/>
        </p:spPr>
      </p:sp>
      <p:sp>
        <p:nvSpPr>
          <p:cNvPr id="2161667" name="Rectangle 3"/>
          <p:cNvSpPr>
            <a:spLocks noGrp="1" noChangeArrowheads="1"/>
          </p:cNvSpPr>
          <p:nvPr>
            <p:ph type="body" idx="1"/>
          </p:nvPr>
        </p:nvSpPr>
        <p:spPr bwMode="auto">
          <a:xfrm>
            <a:off x="685233" y="4344301"/>
            <a:ext cx="5487535" cy="4113423"/>
          </a:xfrm>
          <a:prstGeom prst="rect">
            <a:avLst/>
          </a:prstGeom>
          <a:solidFill>
            <a:srgbClr val="FFFFFF"/>
          </a:solidFill>
          <a:ln>
            <a:solidFill>
              <a:srgbClr val="000000"/>
            </a:solidFill>
            <a:miter lim="800000"/>
            <a:headEnd/>
            <a:tailEnd/>
          </a:ln>
        </p:spPr>
        <p:txBody>
          <a:bodyPr/>
          <a:lstStyle/>
          <a:p>
            <a:r>
              <a:rPr lang="en-US" altLang="zh-CN" sz="1200" kern="1200" dirty="0">
                <a:solidFill>
                  <a:schemeClr val="tx1"/>
                </a:solidFill>
                <a:latin typeface="Arial" charset="0"/>
                <a:ea typeface="宋体" pitchFamily="2" charset="-122"/>
                <a:cs typeface="+mn-cs"/>
              </a:rPr>
              <a:t>Test Stub </a:t>
            </a:r>
            <a:r>
              <a:rPr lang="zh-CN" altLang="en-US" sz="1200" kern="1200" dirty="0">
                <a:solidFill>
                  <a:schemeClr val="tx1"/>
                </a:solidFill>
                <a:latin typeface="Arial" charset="0"/>
                <a:ea typeface="宋体" pitchFamily="2" charset="-122"/>
                <a:cs typeface="+mn-cs"/>
              </a:rPr>
              <a:t>参与测试， 但你不在乎它是何时何地以何种方式参与测试的，它的存在是为了让测试跑起来</a:t>
            </a:r>
            <a:endParaRPr lang="en-US" altLang="zh-CN" sz="1200" kern="1200" dirty="0">
              <a:solidFill>
                <a:schemeClr val="tx1"/>
              </a:solidFill>
              <a:latin typeface="Arial" charset="0"/>
              <a:ea typeface="宋体" pitchFamily="2" charset="-122"/>
              <a:cs typeface="+mn-cs"/>
            </a:endParaRPr>
          </a:p>
          <a:p>
            <a:endParaRPr lang="zh-CN" altLang="en-US" sz="1200" kern="1200" dirty="0">
              <a:solidFill>
                <a:schemeClr val="tx1"/>
              </a:solidFill>
              <a:latin typeface="Arial" charset="0"/>
              <a:ea typeface="宋体" pitchFamily="2" charset="-122"/>
              <a:cs typeface="+mn-cs"/>
            </a:endParaRPr>
          </a:p>
        </p:txBody>
      </p:sp>
    </p:spTree>
    <p:extLst>
      <p:ext uri="{BB962C8B-B14F-4D97-AF65-F5344CB8AC3E}">
        <p14:creationId xmlns:p14="http://schemas.microsoft.com/office/powerpoint/2010/main" val="2405352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http://</a:t>
            </a:r>
            <a:r>
              <a:rPr kumimoji="1" lang="en-US" altLang="zh-CN" dirty="0" err="1"/>
              <a:t>www.infoq.com</a:t>
            </a:r>
            <a:r>
              <a:rPr kumimoji="1" lang="en-US" altLang="zh-CN" dirty="0"/>
              <a:t>/</a:t>
            </a:r>
            <a:r>
              <a:rPr kumimoji="1" lang="en-US" altLang="zh-CN" dirty="0" err="1"/>
              <a:t>cn</a:t>
            </a:r>
            <a:r>
              <a:rPr kumimoji="1" lang="en-US" altLang="zh-CN" dirty="0"/>
              <a:t>/news/2013/07/</a:t>
            </a:r>
            <a:r>
              <a:rPr kumimoji="1" lang="en-US" altLang="zh-CN" dirty="0" err="1"/>
              <a:t>zhengye</a:t>
            </a:r>
            <a:r>
              <a:rPr kumimoji="1" lang="en-US" altLang="zh-CN" dirty="0"/>
              <a:t>-on-</a:t>
            </a:r>
            <a:r>
              <a:rPr kumimoji="1" lang="en-US" altLang="zh-CN" dirty="0" err="1"/>
              <a:t>moco</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61</a:t>
            </a:fld>
            <a:endParaRPr lang="en-US" altLang="zh-CN"/>
          </a:p>
        </p:txBody>
      </p:sp>
    </p:spTree>
    <p:extLst>
      <p:ext uri="{BB962C8B-B14F-4D97-AF65-F5344CB8AC3E}">
        <p14:creationId xmlns:p14="http://schemas.microsoft.com/office/powerpoint/2010/main" val="3442089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七、</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代码评审与分析</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编码规范与代码评审</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代码的静态检测工具及其应用（</a:t>
            </a:r>
            <a:r>
              <a:rPr lang="en-US" altLang="zh-CN" sz="1800" kern="100" dirty="0" err="1">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FindBugs</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PMD</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en-US" altLang="zh-CN" sz="1800" kern="100" dirty="0" err="1">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CheckStyle</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en-US" altLang="zh-CN" sz="1800" kern="100" dirty="0" err="1">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SourceMonitor</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SonarQube</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等）</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30000"/>
              </a:lnSpc>
              <a:tabLst>
                <a:tab pos="366395" algn="l"/>
                <a:tab pos="733425" algn="l"/>
                <a:tab pos="1100455" algn="l"/>
                <a:tab pos="1467485" algn="l"/>
                <a:tab pos="1834515" algn="l"/>
                <a:tab pos="2201545" algn="l"/>
                <a:tab pos="2568575" algn="l"/>
                <a:tab pos="2935605" algn="l"/>
                <a:tab pos="3302635" algn="l"/>
                <a:tab pos="3669665" algn="l"/>
                <a:tab pos="4036695" algn="l"/>
                <a:tab pos="4403725" algn="l"/>
                <a:tab pos="4770755" algn="l"/>
                <a:tab pos="5137785" algn="l"/>
                <a:tab pos="5504815" algn="l"/>
                <a:tab pos="5871845" algn="l"/>
                <a:tab pos="6238875" algn="l"/>
                <a:tab pos="6605905" algn="l"/>
                <a:tab pos="6972935" algn="l"/>
                <a:tab pos="7339965" algn="l"/>
                <a:tab pos="7706995" algn="l"/>
                <a:tab pos="8074025" algn="l"/>
                <a:tab pos="8441055" algn="l"/>
                <a:tab pos="8808085" algn="l"/>
                <a:tab pos="9175115" algn="l"/>
                <a:tab pos="9542145" algn="l"/>
                <a:tab pos="9909175" algn="l"/>
                <a:tab pos="10276205" algn="l"/>
                <a:tab pos="10643235" algn="l"/>
                <a:tab pos="11010265" algn="l"/>
                <a:tab pos="11377295" algn="l"/>
                <a:tab pos="11744325" algn="l"/>
              </a:tabLst>
            </a:pPr>
            <a:r>
              <a:rPr lang="en-US" altLang="zh-CN" sz="1800" kern="100" dirty="0">
                <a:solidFill>
                  <a:srgbClr val="FF0000"/>
                </a:solidFill>
                <a:effectLst/>
                <a:latin typeface="微软雅黑" panose="020B0503020204020204" pitchFamily="34" charset="-122"/>
                <a:ea typeface="宋体" panose="02010600030101010101" pitchFamily="2" charset="-122"/>
                <a:cs typeface="Helvetica" pitchFamily="2"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八、</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单元测试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为何要进行单元测试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单元测试的目标和要求</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驱动程序和桩程序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单元测试工具及其实践（</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Junit</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TestNG</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Mock</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技术与框架（如</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Mockito</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测试覆盖率工具</a:t>
            </a:r>
            <a:r>
              <a:rPr lang="en-US" altLang="zh-CN" sz="1800" kern="100" dirty="0" err="1">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Jacoco</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九、</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持续集成测试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单体架构的集成测试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微服务架构的集成测试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持续集成及其测试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CI/CD</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流水线</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容器技术与</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Docker</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集群管理与</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Kubernetes</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基础设施即代码（</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IaaC</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基础架构的自动部署</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应用程序容器化及集群部署</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重难点小结</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30000"/>
              </a:lnSpc>
              <a:tabLst>
                <a:tab pos="366395" algn="l"/>
                <a:tab pos="1100455" algn="l"/>
                <a:tab pos="1467485" algn="l"/>
                <a:tab pos="1834515" algn="l"/>
                <a:tab pos="2201545" algn="l"/>
                <a:tab pos="2568575" algn="l"/>
                <a:tab pos="2935605" algn="l"/>
                <a:tab pos="3302635" algn="l"/>
                <a:tab pos="3669665" algn="l"/>
                <a:tab pos="4036695" algn="l"/>
                <a:tab pos="4403725" algn="l"/>
                <a:tab pos="4770755" algn="l"/>
                <a:tab pos="5137785" algn="l"/>
                <a:tab pos="5504815" algn="l"/>
                <a:tab pos="5871845" algn="l"/>
                <a:tab pos="6238875" algn="l"/>
                <a:tab pos="6605905" algn="l"/>
                <a:tab pos="6972935" algn="l"/>
                <a:tab pos="7339965" algn="l"/>
                <a:tab pos="7706995" algn="l"/>
                <a:tab pos="8074025" algn="l"/>
                <a:tab pos="8441055" algn="l"/>
                <a:tab pos="8808085" algn="l"/>
                <a:tab pos="9175115" algn="l"/>
                <a:tab pos="9542145" algn="l"/>
                <a:tab pos="9909175" algn="l"/>
                <a:tab pos="10276205" algn="l"/>
                <a:tab pos="10643235" algn="l"/>
                <a:tab pos="11010265" algn="l"/>
                <a:tab pos="11377295" algn="l"/>
                <a:tab pos="11744325" algn="l"/>
                <a:tab pos="12110720" algn="l"/>
              </a:tabLst>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微服务架构的集成测试、</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CI/CD</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流水线、</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IaaC</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和自动部署</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课后实践练习</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Font typeface="Wingdings" pitchFamily="2" charset="2"/>
              <a:buChar char=""/>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基于</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JUnit</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的单元测试实验</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Font typeface="Wingdings" pitchFamily="2" charset="2"/>
              <a:buChar char=""/>
            </a:pPr>
            <a:r>
              <a:rPr lang="en-US" altLang="zh-CN" sz="1800" kern="0" dirty="0" err="1">
                <a:solidFill>
                  <a:srgbClr val="000000"/>
                </a:solidFill>
                <a:effectLst/>
                <a:latin typeface="微软雅黑" panose="020B0503020204020204" pitchFamily="34" charset="-122"/>
                <a:ea typeface="宋体" panose="02010600030101010101" pitchFamily="2" charset="-122"/>
                <a:cs typeface="Arial" panose="020B0604020202020204" pitchFamily="34" charset="0"/>
              </a:rPr>
              <a:t>Jenkins+Docker</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实现</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Java</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应用的持续构建</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028589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因为字段名被用来识别模拟</a:t>
            </a:r>
            <a:endParaRPr kumimoji="1" lang="en-US" altLang="zh-CN" dirty="0"/>
          </a:p>
          <a:p>
            <a:r>
              <a:rPr kumimoji="1" lang="zh-CN" altLang="en-US" dirty="0"/>
              <a:t>并推断出类型参数的静态模拟类型。</a:t>
            </a:r>
            <a:endParaRPr kumimoji="1" lang="en-US" altLang="zh-CN" dirty="0"/>
          </a:p>
          <a:p>
            <a:r>
              <a:rPr kumimoji="1" lang="en" altLang="zh-CN" b="1" dirty="0"/>
              <a:t>https://</a:t>
            </a:r>
            <a:r>
              <a:rPr kumimoji="1" lang="en" altLang="zh-CN" b="1" dirty="0" err="1"/>
              <a:t>javadoc.io</a:t>
            </a:r>
            <a:r>
              <a:rPr kumimoji="1" lang="en" altLang="zh-CN" b="1" dirty="0"/>
              <a:t>/doc/</a:t>
            </a:r>
            <a:r>
              <a:rPr kumimoji="1" lang="en" altLang="zh-CN" b="1" dirty="0" err="1"/>
              <a:t>org.mockito</a:t>
            </a:r>
            <a:r>
              <a:rPr kumimoji="1" lang="en" altLang="zh-CN" b="1" dirty="0"/>
              <a:t>/</a:t>
            </a:r>
            <a:r>
              <a:rPr kumimoji="1" lang="en" altLang="zh-CN" b="1" dirty="0" err="1"/>
              <a:t>mockito</a:t>
            </a:r>
            <a:r>
              <a:rPr kumimoji="1" lang="en" altLang="zh-CN" b="1" dirty="0"/>
              <a:t>-core/latest/org/</a:t>
            </a:r>
            <a:r>
              <a:rPr kumimoji="1" lang="en" altLang="zh-CN" b="1" dirty="0" err="1"/>
              <a:t>mockito</a:t>
            </a:r>
            <a:r>
              <a:rPr kumimoji="1" lang="en" altLang="zh-CN" b="1" dirty="0"/>
              <a:t>/</a:t>
            </a:r>
            <a:r>
              <a:rPr kumimoji="1" lang="en" altLang="zh-CN" b="1" dirty="0" err="1"/>
              <a:t>Mock.html</a:t>
            </a:r>
            <a:endParaRPr kumimoji="1" lang="en" altLang="zh-CN" b="1" dirty="0"/>
          </a:p>
          <a:p>
            <a:r>
              <a:rPr kumimoji="1" lang="en-US" altLang="zh-CN" b="1" dirty="0"/>
              <a:t>https://</a:t>
            </a:r>
            <a:r>
              <a:rPr kumimoji="1" lang="en-US" altLang="zh-CN" b="1" dirty="0" err="1"/>
              <a:t>javadoc.io</a:t>
            </a:r>
            <a:r>
              <a:rPr kumimoji="1" lang="en-US" altLang="zh-CN" b="1" dirty="0"/>
              <a:t>/doc/</a:t>
            </a:r>
            <a:r>
              <a:rPr kumimoji="1" lang="en-US" altLang="zh-CN" b="1" dirty="0" err="1"/>
              <a:t>org.mockito</a:t>
            </a:r>
            <a:r>
              <a:rPr kumimoji="1" lang="en-US" altLang="zh-CN" b="1" dirty="0"/>
              <a:t>/</a:t>
            </a:r>
            <a:r>
              <a:rPr kumimoji="1" lang="en-US" altLang="zh-CN" b="1" dirty="0" err="1"/>
              <a:t>mockito</a:t>
            </a:r>
            <a:r>
              <a:rPr kumimoji="1" lang="en-US" altLang="zh-CN" b="1" dirty="0"/>
              <a:t>-core/latest/org/</a:t>
            </a:r>
            <a:r>
              <a:rPr kumimoji="1" lang="en-US" altLang="zh-CN" b="1" dirty="0" err="1"/>
              <a:t>mockito</a:t>
            </a:r>
            <a:r>
              <a:rPr kumimoji="1" lang="en-US" altLang="zh-CN" b="1" dirty="0"/>
              <a:t>/</a:t>
            </a:r>
            <a:r>
              <a:rPr kumimoji="1" lang="en-US" altLang="zh-CN" b="1" dirty="0" err="1"/>
              <a:t>InjectMocks.html</a:t>
            </a:r>
            <a:endParaRPr kumimoji="1" lang="en" altLang="zh-CN" b="1" dirty="0"/>
          </a:p>
          <a:p>
            <a:endParaRPr kumimoji="1" lang="en-US" altLang="zh-CN" b="1" dirty="0"/>
          </a:p>
          <a:p>
            <a:endParaRPr kumimoji="1" lang="zh-CN" altLang="en-US" b="1"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3280199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javadoc.io</a:t>
            </a:r>
            <a:r>
              <a:rPr kumimoji="1" lang="en" altLang="zh-CN" dirty="0"/>
              <a:t>/doc/</a:t>
            </a:r>
            <a:r>
              <a:rPr kumimoji="1" lang="en" altLang="zh-CN" dirty="0" err="1"/>
              <a:t>org.mockito</a:t>
            </a:r>
            <a:r>
              <a:rPr kumimoji="1" lang="en" altLang="zh-CN" dirty="0"/>
              <a:t>/</a:t>
            </a:r>
            <a:r>
              <a:rPr kumimoji="1" lang="en" altLang="zh-CN" dirty="0" err="1"/>
              <a:t>mockito</a:t>
            </a:r>
            <a:r>
              <a:rPr kumimoji="1" lang="en" altLang="zh-CN" dirty="0"/>
              <a:t>-core/latest/org/</a:t>
            </a:r>
            <a:r>
              <a:rPr kumimoji="1" lang="en" altLang="zh-CN" dirty="0" err="1"/>
              <a:t>mockito</a:t>
            </a:r>
            <a:r>
              <a:rPr kumimoji="1" lang="en" altLang="zh-CN" dirty="0"/>
              <a:t>/</a:t>
            </a:r>
            <a:r>
              <a:rPr kumimoji="1" lang="en" altLang="zh-CN" dirty="0" err="1"/>
              <a:t>BDDMockito.html</a:t>
            </a:r>
            <a:endParaRPr kumimoji="1" lang="en"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32030691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274638" y="406400"/>
            <a:ext cx="7407276" cy="4167188"/>
          </a:xfrm>
          <a:ln/>
        </p:spPr>
      </p:sp>
      <p:sp>
        <p:nvSpPr>
          <p:cNvPr id="4505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r>
              <a:rPr lang="en-US" altLang="zh-CN" sz="1200" b="0" i="0" kern="1200" dirty="0" err="1">
                <a:solidFill>
                  <a:schemeClr val="tx1"/>
                </a:solidFill>
                <a:effectLst/>
                <a:latin typeface="Arial" charset="0"/>
                <a:ea typeface="宋体" pitchFamily="2" charset="-122"/>
                <a:cs typeface="宋体" charset="0"/>
              </a:rPr>
              <a:t>cobertura</a:t>
            </a:r>
            <a:r>
              <a:rPr lang="zh-CN" altLang="en-US" sz="1200" b="0" i="0" kern="1200" dirty="0">
                <a:solidFill>
                  <a:schemeClr val="tx1"/>
                </a:solidFill>
                <a:effectLst/>
                <a:latin typeface="Arial" charset="0"/>
                <a:ea typeface="宋体" pitchFamily="2" charset="-122"/>
                <a:cs typeface="宋体" charset="0"/>
              </a:rPr>
              <a:t>是</a:t>
            </a:r>
            <a:r>
              <a:rPr lang="en-US" altLang="zh-CN" sz="1200" b="0" i="0" kern="1200" dirty="0" err="1">
                <a:solidFill>
                  <a:schemeClr val="tx1"/>
                </a:solidFill>
                <a:effectLst/>
                <a:latin typeface="Arial" charset="0"/>
                <a:ea typeface="宋体" pitchFamily="2" charset="-122"/>
                <a:cs typeface="宋体" charset="0"/>
              </a:rPr>
              <a:t>jcoveage</a:t>
            </a:r>
            <a:r>
              <a:rPr lang="zh-CN" altLang="en-US" sz="1200" b="0" i="0" kern="1200" dirty="0">
                <a:solidFill>
                  <a:schemeClr val="tx1"/>
                </a:solidFill>
                <a:effectLst/>
                <a:latin typeface="Arial" charset="0"/>
                <a:ea typeface="宋体" pitchFamily="2" charset="-122"/>
                <a:cs typeface="宋体" charset="0"/>
              </a:rPr>
              <a:t>的分支</a:t>
            </a:r>
            <a:r>
              <a:rPr lang="en-US" altLang="zh-CN" sz="1200" b="0" i="0" kern="1200" dirty="0">
                <a:solidFill>
                  <a:schemeClr val="tx1"/>
                </a:solidFill>
                <a:effectLst/>
                <a:latin typeface="Arial" charset="0"/>
                <a:ea typeface="宋体" pitchFamily="2" charset="-122"/>
                <a:cs typeface="宋体" charset="0"/>
              </a:rPr>
              <a:t>;</a:t>
            </a:r>
            <a:r>
              <a:rPr lang="zh-CN" altLang="en-US" sz="1200" b="0" i="0" kern="1200" dirty="0">
                <a:solidFill>
                  <a:schemeClr val="tx1"/>
                </a:solidFill>
                <a:effectLst/>
                <a:latin typeface="Arial" charset="0"/>
                <a:ea typeface="宋体" pitchFamily="2" charset="-122"/>
                <a:cs typeface="宋体" charset="0"/>
              </a:rPr>
              <a:t>内部原理是通过</a:t>
            </a:r>
            <a:r>
              <a:rPr lang="en-US" altLang="zh-CN" sz="1200" b="0" i="0" kern="1200" dirty="0">
                <a:solidFill>
                  <a:schemeClr val="tx1"/>
                </a:solidFill>
                <a:effectLst/>
                <a:latin typeface="Arial" charset="0"/>
                <a:ea typeface="宋体" pitchFamily="2" charset="-122"/>
                <a:cs typeface="宋体" charset="0"/>
              </a:rPr>
              <a:t>ASM </a:t>
            </a:r>
            <a:r>
              <a:rPr lang="zh-CN" altLang="en-US" sz="1200" b="0" i="0" kern="1200" dirty="0">
                <a:solidFill>
                  <a:schemeClr val="tx1"/>
                </a:solidFill>
                <a:effectLst/>
                <a:latin typeface="Arial" charset="0"/>
                <a:ea typeface="宋体" pitchFamily="2" charset="-122"/>
                <a:cs typeface="宋体" charset="0"/>
              </a:rPr>
              <a:t>在编译的时候代码插入</a:t>
            </a:r>
            <a:r>
              <a:rPr lang="en-US" altLang="zh-CN" sz="1200" b="0" i="0" kern="1200" dirty="0">
                <a:solidFill>
                  <a:schemeClr val="tx1"/>
                </a:solidFill>
                <a:effectLst/>
                <a:latin typeface="Arial" charset="0"/>
                <a:ea typeface="宋体" pitchFamily="2" charset="-122"/>
                <a:cs typeface="宋体" charset="0"/>
              </a:rPr>
              <a:t>. </a:t>
            </a:r>
            <a:r>
              <a:rPr lang="en-US" altLang="zh-CN" sz="1200" b="0" i="0" kern="1200" dirty="0" err="1">
                <a:solidFill>
                  <a:schemeClr val="tx1"/>
                </a:solidFill>
                <a:effectLst/>
                <a:latin typeface="Arial" charset="0"/>
                <a:ea typeface="宋体" pitchFamily="2" charset="-122"/>
                <a:cs typeface="宋体" charset="0"/>
              </a:rPr>
              <a:t>cobertura</a:t>
            </a:r>
            <a:r>
              <a:rPr lang="zh-CN" altLang="en-US" sz="1200" b="0" i="0" kern="1200" dirty="0">
                <a:solidFill>
                  <a:schemeClr val="tx1"/>
                </a:solidFill>
                <a:effectLst/>
                <a:latin typeface="Arial" charset="0"/>
                <a:ea typeface="宋体" pitchFamily="2" charset="-122"/>
                <a:cs typeface="宋体" charset="0"/>
              </a:rPr>
              <a:t>使用</a:t>
            </a:r>
            <a:r>
              <a:rPr lang="en-US" altLang="zh-CN" sz="1200" b="0" i="0" kern="1200" dirty="0">
                <a:solidFill>
                  <a:schemeClr val="tx1"/>
                </a:solidFill>
                <a:effectLst/>
                <a:latin typeface="Arial" charset="0"/>
                <a:ea typeface="宋体" pitchFamily="2" charset="-122"/>
                <a:cs typeface="宋体" charset="0"/>
              </a:rPr>
              <a:t>instrument</a:t>
            </a:r>
            <a:r>
              <a:rPr lang="zh-CN" altLang="en-US" sz="1200" b="0" i="0" kern="1200" dirty="0">
                <a:solidFill>
                  <a:schemeClr val="tx1"/>
                </a:solidFill>
                <a:effectLst/>
                <a:latin typeface="Arial" charset="0"/>
                <a:ea typeface="宋体" pitchFamily="2" charset="-122"/>
                <a:cs typeface="宋体" charset="0"/>
              </a:rPr>
              <a:t>修改编译后的</a:t>
            </a:r>
            <a:r>
              <a:rPr lang="en-US" altLang="zh-CN" sz="1200" b="0" i="0" kern="1200" dirty="0">
                <a:solidFill>
                  <a:schemeClr val="tx1"/>
                </a:solidFill>
                <a:effectLst/>
                <a:latin typeface="Arial" charset="0"/>
                <a:ea typeface="宋体" pitchFamily="2" charset="-122"/>
                <a:cs typeface="宋体" charset="0"/>
              </a:rPr>
              <a:t>class</a:t>
            </a:r>
            <a:r>
              <a:rPr lang="zh-CN" altLang="en-US" sz="1200" b="0" i="0" kern="1200" dirty="0">
                <a:solidFill>
                  <a:schemeClr val="tx1"/>
                </a:solidFill>
                <a:effectLst/>
                <a:latin typeface="Arial" charset="0"/>
                <a:ea typeface="宋体" pitchFamily="2" charset="-122"/>
                <a:cs typeface="宋体" charset="0"/>
              </a:rPr>
              <a:t>文件，在代码里面加入</a:t>
            </a:r>
            <a:r>
              <a:rPr lang="en-US" altLang="zh-CN" sz="1200" b="0" i="0" kern="1200" dirty="0" err="1">
                <a:solidFill>
                  <a:schemeClr val="tx1"/>
                </a:solidFill>
                <a:effectLst/>
                <a:latin typeface="Arial" charset="0"/>
                <a:ea typeface="宋体" pitchFamily="2" charset="-122"/>
                <a:cs typeface="宋体" charset="0"/>
              </a:rPr>
              <a:t>cobertura</a:t>
            </a:r>
            <a:r>
              <a:rPr lang="zh-CN" altLang="en-US" sz="1200" b="0" i="0" kern="1200" dirty="0">
                <a:solidFill>
                  <a:schemeClr val="tx1"/>
                </a:solidFill>
                <a:effectLst/>
                <a:latin typeface="Arial" charset="0"/>
                <a:ea typeface="宋体" pitchFamily="2" charset="-122"/>
                <a:cs typeface="宋体" charset="0"/>
              </a:rPr>
              <a:t>的统计代码</a:t>
            </a:r>
            <a:r>
              <a:rPr lang="en-US" altLang="zh-CN" sz="1200" b="0" i="0" kern="1200" dirty="0">
                <a:solidFill>
                  <a:schemeClr val="tx1"/>
                </a:solidFill>
                <a:effectLst/>
                <a:latin typeface="Arial" charset="0"/>
                <a:ea typeface="宋体" pitchFamily="2" charset="-122"/>
                <a:cs typeface="宋体" charset="0"/>
              </a:rPr>
              <a:t>,</a:t>
            </a:r>
            <a:r>
              <a:rPr lang="zh-CN" altLang="en-US" sz="1200" b="0" i="0" kern="1200" dirty="0">
                <a:solidFill>
                  <a:schemeClr val="tx1"/>
                </a:solidFill>
                <a:effectLst/>
                <a:latin typeface="Arial" charset="0"/>
                <a:ea typeface="宋体" pitchFamily="2" charset="-122"/>
                <a:cs typeface="宋体" charset="0"/>
              </a:rPr>
              <a:t>并生成一个</a:t>
            </a:r>
            <a:r>
              <a:rPr lang="en-US" altLang="zh-CN" sz="1200" b="0" i="0" kern="1200" dirty="0">
                <a:solidFill>
                  <a:schemeClr val="tx1"/>
                </a:solidFill>
                <a:effectLst/>
                <a:latin typeface="Arial" charset="0"/>
                <a:ea typeface="宋体" pitchFamily="2" charset="-122"/>
                <a:cs typeface="宋体" charset="0"/>
              </a:rPr>
              <a:t>.</a:t>
            </a:r>
            <a:r>
              <a:rPr lang="en-US" altLang="zh-CN" sz="1200" b="0" i="0" kern="1200" dirty="0" err="1">
                <a:solidFill>
                  <a:schemeClr val="tx1"/>
                </a:solidFill>
                <a:effectLst/>
                <a:latin typeface="Arial" charset="0"/>
                <a:ea typeface="宋体" pitchFamily="2" charset="-122"/>
                <a:cs typeface="宋体" charset="0"/>
              </a:rPr>
              <a:t>ser</a:t>
            </a:r>
            <a:r>
              <a:rPr lang="zh-CN" altLang="en-US" sz="1200" b="0" i="0" kern="1200" dirty="0">
                <a:solidFill>
                  <a:schemeClr val="tx1"/>
                </a:solidFill>
                <a:effectLst/>
                <a:latin typeface="Arial" charset="0"/>
                <a:ea typeface="宋体" pitchFamily="2" charset="-122"/>
                <a:cs typeface="宋体" charset="0"/>
              </a:rPr>
              <a:t>文件（用于覆盖率数据的输出）。</a:t>
            </a:r>
          </a:p>
          <a:p>
            <a:r>
              <a:rPr lang="zh-CN" altLang="en-US" sz="1200" b="0" i="0" kern="1200" dirty="0">
                <a:solidFill>
                  <a:schemeClr val="tx1"/>
                </a:solidFill>
                <a:effectLst/>
                <a:latin typeface="Arial" charset="0"/>
                <a:ea typeface="宋体" pitchFamily="2" charset="-122"/>
                <a:cs typeface="宋体" charset="0"/>
              </a:rPr>
              <a:t>在使用</a:t>
            </a:r>
            <a:r>
              <a:rPr lang="en-US" altLang="zh-CN" sz="1200" b="0" i="0" kern="1200" dirty="0">
                <a:solidFill>
                  <a:schemeClr val="tx1"/>
                </a:solidFill>
                <a:effectLst/>
                <a:latin typeface="Arial" charset="0"/>
                <a:ea typeface="宋体" pitchFamily="2" charset="-122"/>
                <a:cs typeface="宋体" charset="0"/>
              </a:rPr>
              <a:t>instrument</a:t>
            </a:r>
            <a:r>
              <a:rPr lang="zh-CN" altLang="en-US" sz="1200" b="0" i="0" kern="1200" dirty="0">
                <a:solidFill>
                  <a:schemeClr val="tx1"/>
                </a:solidFill>
                <a:effectLst/>
                <a:latin typeface="Arial" charset="0"/>
                <a:ea typeface="宋体" pitchFamily="2" charset="-122"/>
                <a:cs typeface="宋体" charset="0"/>
              </a:rPr>
              <a:t>执行的过程中，</a:t>
            </a:r>
            <a:r>
              <a:rPr lang="en-US" altLang="zh-CN" sz="1200" b="0" i="0" kern="1200" dirty="0" err="1">
                <a:solidFill>
                  <a:schemeClr val="tx1"/>
                </a:solidFill>
                <a:effectLst/>
                <a:latin typeface="Arial" charset="0"/>
                <a:ea typeface="宋体" pitchFamily="2" charset="-122"/>
                <a:cs typeface="宋体" charset="0"/>
              </a:rPr>
              <a:t>Cobertura</a:t>
            </a:r>
            <a:r>
              <a:rPr lang="en-US" altLang="zh-CN" sz="1200" b="0" i="0" kern="1200" dirty="0">
                <a:solidFill>
                  <a:schemeClr val="tx1"/>
                </a:solidFill>
                <a:effectLst/>
                <a:latin typeface="Arial" charset="0"/>
                <a:ea typeface="宋体" pitchFamily="2" charset="-122"/>
                <a:cs typeface="宋体" charset="0"/>
              </a:rPr>
              <a:t> </a:t>
            </a:r>
            <a:r>
              <a:rPr lang="en-US" altLang="zh-CN" sz="1200" b="0" i="0" kern="1200" dirty="0" err="1">
                <a:solidFill>
                  <a:schemeClr val="tx1"/>
                </a:solidFill>
                <a:effectLst/>
                <a:latin typeface="Arial" charset="0"/>
                <a:ea typeface="宋体" pitchFamily="2" charset="-122"/>
                <a:cs typeface="宋体" charset="0"/>
              </a:rPr>
              <a:t>Instrumenter</a:t>
            </a:r>
            <a:r>
              <a:rPr lang="zh-CN" altLang="en-US" sz="1200" b="0" i="0" kern="1200" dirty="0">
                <a:solidFill>
                  <a:schemeClr val="tx1"/>
                </a:solidFill>
                <a:effectLst/>
                <a:latin typeface="Arial" charset="0"/>
                <a:ea typeface="宋体" pitchFamily="2" charset="-122"/>
                <a:cs typeface="宋体" charset="0"/>
              </a:rPr>
              <a:t>会首先调用分析监听器分析给定的编译好的</a:t>
            </a:r>
            <a:r>
              <a:rPr lang="en-US" altLang="zh-CN" sz="1200" b="0" i="0" kern="1200" dirty="0">
                <a:solidFill>
                  <a:schemeClr val="tx1"/>
                </a:solidFill>
                <a:effectLst/>
                <a:latin typeface="Arial" charset="0"/>
                <a:ea typeface="宋体" pitchFamily="2" charset="-122"/>
                <a:cs typeface="宋体" charset="0"/>
              </a:rPr>
              <a:t>.class</a:t>
            </a:r>
            <a:r>
              <a:rPr lang="zh-CN" altLang="en-US" sz="1200" b="0" i="0" kern="1200" dirty="0">
                <a:solidFill>
                  <a:schemeClr val="tx1"/>
                </a:solidFill>
                <a:effectLst/>
                <a:latin typeface="Arial" charset="0"/>
                <a:ea typeface="宋体" pitchFamily="2" charset="-122"/>
                <a:cs typeface="宋体" charset="0"/>
              </a:rPr>
              <a:t>，获得</a:t>
            </a:r>
            <a:r>
              <a:rPr lang="en-US" altLang="zh-CN" sz="1200" b="0" i="0" kern="1200" dirty="0" err="1">
                <a:solidFill>
                  <a:schemeClr val="tx1"/>
                </a:solidFill>
                <a:effectLst/>
                <a:latin typeface="Arial" charset="0"/>
                <a:ea typeface="宋体" pitchFamily="2" charset="-122"/>
                <a:cs typeface="宋体" charset="0"/>
              </a:rPr>
              <a:t>touchPoint</a:t>
            </a:r>
            <a:r>
              <a:rPr lang="zh-CN" altLang="en-US" sz="1200" b="0" i="0" kern="1200" dirty="0">
                <a:solidFill>
                  <a:schemeClr val="tx1"/>
                </a:solidFill>
                <a:effectLst/>
                <a:latin typeface="Arial" charset="0"/>
                <a:ea typeface="宋体" pitchFamily="2" charset="-122"/>
                <a:cs typeface="宋体" charset="0"/>
              </a:rPr>
              <a:t>（可以认为对应于源代码中的待覆盖行）以及需要的其他信息。</a:t>
            </a:r>
            <a:endParaRPr lang="en-US" altLang="zh-CN" sz="1200" b="0" i="0" kern="1200" dirty="0">
              <a:solidFill>
                <a:schemeClr val="tx1"/>
              </a:solidFill>
              <a:effectLst/>
              <a:latin typeface="Arial" charset="0"/>
              <a:ea typeface="宋体" pitchFamily="2" charset="-122"/>
              <a:cs typeface="宋体" charset="0"/>
            </a:endParaRPr>
          </a:p>
          <a:p>
            <a:r>
              <a:rPr lang="zh-CN" altLang="en-US" sz="1200" b="0" i="0" kern="1200" dirty="0">
                <a:solidFill>
                  <a:schemeClr val="tx1"/>
                </a:solidFill>
                <a:effectLst/>
                <a:latin typeface="Arial" charset="0"/>
                <a:ea typeface="宋体" pitchFamily="2" charset="-122"/>
                <a:cs typeface="宋体" charset="0"/>
              </a:rPr>
              <a:t>然后调用注入监听器将信息注入到新的</a:t>
            </a:r>
            <a:r>
              <a:rPr lang="en-US" altLang="zh-CN" sz="1200" b="0" i="0" kern="1200" dirty="0">
                <a:solidFill>
                  <a:schemeClr val="tx1"/>
                </a:solidFill>
                <a:effectLst/>
                <a:latin typeface="Arial" charset="0"/>
                <a:ea typeface="宋体" pitchFamily="2" charset="-122"/>
                <a:cs typeface="宋体" charset="0"/>
              </a:rPr>
              <a:t>.class</a:t>
            </a:r>
            <a:r>
              <a:rPr lang="zh-CN" altLang="en-US" sz="1200" b="0" i="0" kern="1200" dirty="0">
                <a:solidFill>
                  <a:schemeClr val="tx1"/>
                </a:solidFill>
                <a:effectLst/>
                <a:latin typeface="Arial" charset="0"/>
                <a:ea typeface="宋体" pitchFamily="2" charset="-122"/>
                <a:cs typeface="宋体" charset="0"/>
              </a:rPr>
              <a:t>中，保存到</a:t>
            </a:r>
            <a:r>
              <a:rPr lang="en-US" altLang="zh-CN" sz="1200" b="0" i="0" kern="1200" dirty="0">
                <a:solidFill>
                  <a:schemeClr val="tx1"/>
                </a:solidFill>
                <a:effectLst/>
                <a:latin typeface="Arial" charset="0"/>
                <a:ea typeface="宋体" pitchFamily="2" charset="-122"/>
                <a:cs typeface="宋体" charset="0"/>
              </a:rPr>
              <a:t>\target\generated-classes</a:t>
            </a:r>
            <a:r>
              <a:rPr lang="zh-CN" altLang="en-US" sz="1200" b="0" i="0" kern="1200" dirty="0">
                <a:solidFill>
                  <a:schemeClr val="tx1"/>
                </a:solidFill>
                <a:effectLst/>
                <a:latin typeface="Arial" charset="0"/>
                <a:ea typeface="宋体" pitchFamily="2" charset="-122"/>
                <a:cs typeface="宋体" charset="0"/>
              </a:rPr>
              <a:t>目录下。</a:t>
            </a:r>
          </a:p>
          <a:p>
            <a:pPr eaLnBrk="1" hangingPunct="1"/>
            <a:endParaRPr lang="zh-CN" altLang="en-US" dirty="0">
              <a:ea typeface="宋体"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i="0" dirty="0">
                <a:solidFill>
                  <a:srgbClr val="000000"/>
                </a:solidFill>
                <a:latin typeface="Verdana" panose="020B0604030504040204" pitchFamily="34" charset="0"/>
              </a:rPr>
              <a:t>基本语句块：没有</a:t>
            </a:r>
            <a:r>
              <a:rPr lang="en-US" altLang="zh-CN" i="0" dirty="0">
                <a:solidFill>
                  <a:srgbClr val="000000"/>
                </a:solidFill>
                <a:latin typeface="Verdana" panose="020B0604030504040204" pitchFamily="34" charset="0"/>
              </a:rPr>
              <a:t>if-else</a:t>
            </a:r>
            <a:r>
              <a:rPr lang="zh-CN" altLang="en-US" i="0" dirty="0">
                <a:solidFill>
                  <a:srgbClr val="000000"/>
                </a:solidFill>
                <a:latin typeface="Verdana" panose="020B0604030504040204" pitchFamily="34" charset="0"/>
              </a:rPr>
              <a:t>分支的代码区域</a:t>
            </a:r>
          </a:p>
          <a:p>
            <a:r>
              <a:rPr lang="zh-CN" altLang="en-US" i="0" dirty="0">
                <a:solidFill>
                  <a:srgbClr val="000000"/>
                </a:solidFill>
                <a:latin typeface="Verdana" panose="020B0604030504040204" pitchFamily="34" charset="0"/>
              </a:rPr>
              <a:t>由</a:t>
            </a:r>
            <a:r>
              <a:rPr lang="en-US" altLang="zh-CN" i="0" dirty="0">
                <a:solidFill>
                  <a:srgbClr val="000000"/>
                </a:solidFill>
                <a:latin typeface="Verdana" panose="020B0604030504040204" pitchFamily="34" charset="0"/>
              </a:rPr>
              <a:t>JVM</a:t>
            </a:r>
            <a:r>
              <a:rPr lang="zh-CN" altLang="en-US" i="0" dirty="0">
                <a:solidFill>
                  <a:srgbClr val="000000"/>
                </a:solidFill>
                <a:latin typeface="Verdana" panose="020B0604030504040204" pitchFamily="34" charset="0"/>
              </a:rPr>
              <a:t>加载并初始化</a:t>
            </a:r>
            <a:endParaRPr kumimoji="1" lang="zh-CN" altLang="en-US" dirty="0"/>
          </a:p>
        </p:txBody>
      </p:sp>
      <p:sp>
        <p:nvSpPr>
          <p:cNvPr id="4" name="灯片编号占位符 3"/>
          <p:cNvSpPr>
            <a:spLocks noGrp="1"/>
          </p:cNvSpPr>
          <p:nvPr>
            <p:ph type="sldNum" sz="quarter" idx="5"/>
          </p:nvPr>
        </p:nvSpPr>
        <p:spPr/>
        <p:txBody>
          <a:bodyPr/>
          <a:lstStyle/>
          <a:p>
            <a:fld id="{5F4297A3-37BD-8549-87CC-C7BC93A774B6}" type="slidenum">
              <a:rPr lang="en-US" altLang="zh-CN" smtClean="0"/>
              <a:pPr/>
              <a:t>69</a:t>
            </a:fld>
            <a:endParaRPr lang="en-US" altLang="zh-CN"/>
          </a:p>
        </p:txBody>
      </p:sp>
    </p:spTree>
    <p:extLst>
      <p:ext uri="{BB962C8B-B14F-4D97-AF65-F5344CB8AC3E}">
        <p14:creationId xmlns:p14="http://schemas.microsoft.com/office/powerpoint/2010/main" val="820822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Arial" charset="0"/>
                <a:ea typeface="宋体" pitchFamily="2" charset="-122"/>
                <a:cs typeface="宋体" charset="0"/>
              </a:rPr>
              <a:t>ASM </a:t>
            </a:r>
            <a:r>
              <a:rPr lang="zh-CN" altLang="en-US" sz="1200" b="0" i="0" kern="1200" dirty="0">
                <a:solidFill>
                  <a:schemeClr val="tx1"/>
                </a:solidFill>
                <a:effectLst/>
                <a:latin typeface="Arial" charset="0"/>
                <a:ea typeface="宋体" pitchFamily="2" charset="-122"/>
                <a:cs typeface="宋体" charset="0"/>
              </a:rPr>
              <a:t>是一个 </a:t>
            </a:r>
            <a:r>
              <a:rPr lang="en-US" altLang="zh-CN" sz="1200" b="0" i="0" kern="1200" dirty="0">
                <a:solidFill>
                  <a:schemeClr val="tx1"/>
                </a:solidFill>
                <a:effectLst/>
                <a:latin typeface="Arial" charset="0"/>
                <a:ea typeface="宋体" pitchFamily="2" charset="-122"/>
                <a:cs typeface="宋体" charset="0"/>
              </a:rPr>
              <a:t>Java </a:t>
            </a:r>
            <a:r>
              <a:rPr lang="zh-CN" altLang="en-US" sz="1200" b="0" i="0" kern="1200" dirty="0">
                <a:solidFill>
                  <a:schemeClr val="tx1"/>
                </a:solidFill>
                <a:effectLst/>
                <a:latin typeface="Arial" charset="0"/>
                <a:ea typeface="宋体" pitchFamily="2" charset="-122"/>
                <a:cs typeface="宋体" charset="0"/>
              </a:rPr>
              <a:t>字节码操控框架。它能被用来动态生成类或者增强既有类的功能。</a:t>
            </a:r>
            <a:endParaRPr lang="en-US" altLang="zh-CN" sz="1200" b="0" i="0" kern="1200" dirty="0">
              <a:solidFill>
                <a:schemeClr val="tx1"/>
              </a:solidFill>
              <a:effectLst/>
              <a:latin typeface="Arial" charset="0"/>
              <a:ea typeface="宋体" pitchFamily="2" charset="-122"/>
              <a:cs typeface="宋体" charset="0"/>
            </a:endParaRPr>
          </a:p>
          <a:p>
            <a:r>
              <a:rPr lang="en-US" altLang="zh-CN" sz="1200" b="0" i="0" kern="1200" dirty="0">
                <a:solidFill>
                  <a:schemeClr val="tx1"/>
                </a:solidFill>
                <a:effectLst/>
                <a:latin typeface="Arial" charset="0"/>
                <a:ea typeface="宋体" pitchFamily="2" charset="-122"/>
                <a:cs typeface="宋体" charset="0"/>
              </a:rPr>
              <a:t>ASM </a:t>
            </a:r>
            <a:r>
              <a:rPr lang="zh-CN" altLang="en-US" sz="1200" b="0" i="0" kern="1200" dirty="0">
                <a:solidFill>
                  <a:schemeClr val="tx1"/>
                </a:solidFill>
                <a:effectLst/>
                <a:latin typeface="Arial" charset="0"/>
                <a:ea typeface="宋体" pitchFamily="2" charset="-122"/>
                <a:cs typeface="宋体" charset="0"/>
              </a:rPr>
              <a:t>可以直接产生二进制 </a:t>
            </a:r>
            <a:r>
              <a:rPr lang="en-US" altLang="zh-CN" sz="1200" b="0" i="0" kern="1200" dirty="0">
                <a:solidFill>
                  <a:schemeClr val="tx1"/>
                </a:solidFill>
                <a:effectLst/>
                <a:latin typeface="Arial" charset="0"/>
                <a:ea typeface="宋体" pitchFamily="2" charset="-122"/>
                <a:cs typeface="宋体" charset="0"/>
              </a:rPr>
              <a:t>class </a:t>
            </a:r>
            <a:r>
              <a:rPr lang="zh-CN" altLang="en-US" sz="1200" b="0" i="0" kern="1200" dirty="0">
                <a:solidFill>
                  <a:schemeClr val="tx1"/>
                </a:solidFill>
                <a:effectLst/>
                <a:latin typeface="Arial" charset="0"/>
                <a:ea typeface="宋体" pitchFamily="2" charset="-122"/>
                <a:cs typeface="宋体" charset="0"/>
              </a:rPr>
              <a:t>文件，也可以在类被加载入 </a:t>
            </a:r>
            <a:r>
              <a:rPr lang="en-US" altLang="zh-CN" sz="1200" b="0" i="0" kern="1200" dirty="0">
                <a:solidFill>
                  <a:schemeClr val="tx1"/>
                </a:solidFill>
                <a:effectLst/>
                <a:latin typeface="Arial" charset="0"/>
                <a:ea typeface="宋体" pitchFamily="2" charset="-122"/>
                <a:cs typeface="宋体" charset="0"/>
              </a:rPr>
              <a:t>Java </a:t>
            </a:r>
            <a:r>
              <a:rPr lang="zh-CN" altLang="en-US" sz="1200" b="0" i="0" kern="1200" dirty="0">
                <a:solidFill>
                  <a:schemeClr val="tx1"/>
                </a:solidFill>
                <a:effectLst/>
                <a:latin typeface="Arial" charset="0"/>
                <a:ea typeface="宋体" pitchFamily="2" charset="-122"/>
                <a:cs typeface="宋体" charset="0"/>
              </a:rPr>
              <a:t>虚拟机之前动态改变类行为。</a:t>
            </a:r>
            <a:endParaRPr lang="en-US" altLang="zh-CN" sz="1200" b="0" i="0" kern="1200" dirty="0">
              <a:solidFill>
                <a:schemeClr val="tx1"/>
              </a:solidFill>
              <a:effectLst/>
              <a:latin typeface="Arial" charset="0"/>
              <a:ea typeface="宋体" pitchFamily="2" charset="-122"/>
              <a:cs typeface="宋体" charset="0"/>
            </a:endParaRPr>
          </a:p>
          <a:p>
            <a:r>
              <a:rPr lang="en-US" altLang="zh-CN" sz="1200" b="0" i="0" kern="1200" dirty="0">
                <a:solidFill>
                  <a:schemeClr val="tx1"/>
                </a:solidFill>
                <a:effectLst/>
                <a:latin typeface="Arial" charset="0"/>
                <a:ea typeface="宋体" pitchFamily="2" charset="-122"/>
                <a:cs typeface="宋体" charset="0"/>
              </a:rPr>
              <a:t>Java class </a:t>
            </a:r>
            <a:r>
              <a:rPr lang="zh-CN" altLang="en-US" sz="1200" b="0" i="0" kern="1200" dirty="0">
                <a:solidFill>
                  <a:schemeClr val="tx1"/>
                </a:solidFill>
                <a:effectLst/>
                <a:latin typeface="Arial" charset="0"/>
                <a:ea typeface="宋体" pitchFamily="2" charset="-122"/>
                <a:cs typeface="宋体" charset="0"/>
              </a:rPr>
              <a:t>被存储在严格格式定义的 </a:t>
            </a:r>
            <a:r>
              <a:rPr lang="en-US" altLang="zh-CN" sz="1200" b="0" i="0" kern="1200" dirty="0">
                <a:solidFill>
                  <a:schemeClr val="tx1"/>
                </a:solidFill>
                <a:effectLst/>
                <a:latin typeface="Arial" charset="0"/>
                <a:ea typeface="宋体" pitchFamily="2" charset="-122"/>
                <a:cs typeface="宋体" charset="0"/>
              </a:rPr>
              <a:t>.class </a:t>
            </a:r>
            <a:r>
              <a:rPr lang="zh-CN" altLang="en-US" sz="1200" b="0" i="0" kern="1200" dirty="0">
                <a:solidFill>
                  <a:schemeClr val="tx1"/>
                </a:solidFill>
                <a:effectLst/>
                <a:latin typeface="Arial" charset="0"/>
                <a:ea typeface="宋体" pitchFamily="2" charset="-122"/>
                <a:cs typeface="宋体" charset="0"/>
              </a:rPr>
              <a:t>文件里，这些类文件拥有足够的元数据来解析类中的所有元素：类名称、方法、属性以及 </a:t>
            </a:r>
            <a:r>
              <a:rPr lang="en-US" altLang="zh-CN" sz="1200" b="0" i="0" kern="1200" dirty="0">
                <a:solidFill>
                  <a:schemeClr val="tx1"/>
                </a:solidFill>
                <a:effectLst/>
                <a:latin typeface="Arial" charset="0"/>
                <a:ea typeface="宋体" pitchFamily="2" charset="-122"/>
                <a:cs typeface="宋体" charset="0"/>
              </a:rPr>
              <a:t>Java </a:t>
            </a:r>
            <a:r>
              <a:rPr lang="zh-CN" altLang="en-US" sz="1200" b="0" i="0" kern="1200" dirty="0">
                <a:solidFill>
                  <a:schemeClr val="tx1"/>
                </a:solidFill>
                <a:effectLst/>
                <a:latin typeface="Arial" charset="0"/>
                <a:ea typeface="宋体" pitchFamily="2" charset="-122"/>
                <a:cs typeface="宋体" charset="0"/>
              </a:rPr>
              <a:t>字节码（指令）。</a:t>
            </a:r>
            <a:endParaRPr lang="en-US" altLang="zh-CN" sz="1200" b="0" i="0" kern="1200" dirty="0">
              <a:solidFill>
                <a:schemeClr val="tx1"/>
              </a:solidFill>
              <a:effectLst/>
              <a:latin typeface="Arial" charset="0"/>
              <a:ea typeface="宋体" pitchFamily="2" charset="-122"/>
              <a:cs typeface="宋体" charset="0"/>
            </a:endParaRPr>
          </a:p>
          <a:p>
            <a:r>
              <a:rPr lang="en-US" altLang="zh-CN" sz="1200" b="0" i="0" kern="1200" dirty="0">
                <a:solidFill>
                  <a:schemeClr val="tx1"/>
                </a:solidFill>
                <a:effectLst/>
                <a:latin typeface="Arial" charset="0"/>
                <a:ea typeface="宋体" pitchFamily="2" charset="-122"/>
                <a:cs typeface="宋体" charset="0"/>
              </a:rPr>
              <a:t>ASM </a:t>
            </a:r>
            <a:r>
              <a:rPr lang="zh-CN" altLang="en-US" sz="1200" b="0" i="0" kern="1200" dirty="0">
                <a:solidFill>
                  <a:schemeClr val="tx1"/>
                </a:solidFill>
                <a:effectLst/>
                <a:latin typeface="Arial" charset="0"/>
                <a:ea typeface="宋体" pitchFamily="2" charset="-122"/>
                <a:cs typeface="宋体" charset="0"/>
              </a:rPr>
              <a:t>从类文件中读入信息后，能够改变类行为，分析类信息，甚至能够根据用户要求生成新类。</a:t>
            </a:r>
            <a:endParaRPr kumimoji="1" lang="zh-CN" altLang="en-US" dirty="0"/>
          </a:p>
        </p:txBody>
      </p:sp>
      <p:sp>
        <p:nvSpPr>
          <p:cNvPr id="4" name="灯片编号占位符 3"/>
          <p:cNvSpPr>
            <a:spLocks noGrp="1"/>
          </p:cNvSpPr>
          <p:nvPr>
            <p:ph type="sldNum" sz="quarter" idx="5"/>
          </p:nvPr>
        </p:nvSpPr>
        <p:spPr/>
        <p:txBody>
          <a:bodyPr/>
          <a:lstStyle/>
          <a:p>
            <a:fld id="{5F4297A3-37BD-8549-87CC-C7BC93A774B6}" type="slidenum">
              <a:rPr lang="en-US" altLang="zh-CN" smtClean="0"/>
              <a:pPr/>
              <a:t>71</a:t>
            </a:fld>
            <a:endParaRPr lang="en-US" altLang="zh-CN"/>
          </a:p>
        </p:txBody>
      </p:sp>
    </p:spTree>
    <p:extLst>
      <p:ext uri="{BB962C8B-B14F-4D97-AF65-F5344CB8AC3E}">
        <p14:creationId xmlns:p14="http://schemas.microsoft.com/office/powerpoint/2010/main" val="7413862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 </a:t>
            </a:r>
            <a:r>
              <a:rPr lang="en-US" altLang="zh-CN" sz="1200" dirty="0"/>
              <a:t>N</a:t>
            </a:r>
            <a:r>
              <a:rPr lang="zh-CN" altLang="en-US" sz="1200" dirty="0"/>
              <a:t>eed to visit the method in any case, otherwise probe ids</a:t>
            </a:r>
          </a:p>
          <a:p>
            <a:r>
              <a:rPr lang="zh-CN" altLang="en-US" sz="1200" dirty="0"/>
              <a:t>// are not reproducible</a:t>
            </a:r>
          </a:p>
          <a:p>
            <a:pPr latinLnBrk="1"/>
            <a:r>
              <a:rPr lang="zh-CN" altLang="en-US" sz="1200" b="0" i="0" kern="1200" dirty="0">
                <a:solidFill>
                  <a:schemeClr val="tx1"/>
                </a:solidFill>
                <a:effectLst/>
                <a:latin typeface="Arial" charset="0"/>
                <a:ea typeface="宋体" pitchFamily="2" charset="-122"/>
                <a:cs typeface="宋体" charset="0"/>
              </a:rPr>
              <a:t>重写是子类对父类的允许访问的方法的实现过程进行重新编写</a:t>
            </a:r>
            <a:r>
              <a:rPr lang="en-US" altLang="zh-CN" sz="1200" b="0" i="0" kern="1200" dirty="0">
                <a:solidFill>
                  <a:schemeClr val="tx1"/>
                </a:solidFill>
                <a:effectLst/>
                <a:latin typeface="Arial" charset="0"/>
                <a:ea typeface="宋体" pitchFamily="2" charset="-122"/>
                <a:cs typeface="宋体" charset="0"/>
              </a:rPr>
              <a:t>, </a:t>
            </a:r>
            <a:r>
              <a:rPr lang="zh-CN" altLang="en-US" sz="1200" b="0" i="0" kern="1200" dirty="0">
                <a:solidFill>
                  <a:schemeClr val="tx1"/>
                </a:solidFill>
                <a:effectLst/>
                <a:latin typeface="Arial" charset="0"/>
                <a:ea typeface="宋体" pitchFamily="2" charset="-122"/>
                <a:cs typeface="宋体" charset="0"/>
              </a:rPr>
              <a:t>返回值和形参都不能改变。</a:t>
            </a:r>
            <a:r>
              <a:rPr lang="zh-CN" altLang="en-US" sz="1200" b="1" i="0" kern="1200" dirty="0">
                <a:solidFill>
                  <a:schemeClr val="tx1"/>
                </a:solidFill>
                <a:effectLst/>
                <a:latin typeface="Arial" charset="0"/>
                <a:ea typeface="宋体" pitchFamily="2" charset="-122"/>
                <a:cs typeface="宋体" charset="0"/>
              </a:rPr>
              <a:t>即外壳不变，核心重写！</a:t>
            </a:r>
            <a:endParaRPr lang="zh-CN" altLang="en-US" sz="1200" b="0" i="0" kern="1200" dirty="0">
              <a:solidFill>
                <a:schemeClr val="tx1"/>
              </a:solidFill>
              <a:effectLst/>
              <a:latin typeface="Arial" charset="0"/>
              <a:ea typeface="宋体" pitchFamily="2" charset="-122"/>
              <a:cs typeface="宋体" charset="0"/>
            </a:endParaRPr>
          </a:p>
          <a:p>
            <a:pPr latinLnBrk="1"/>
            <a:r>
              <a:rPr lang="zh-CN" altLang="en-US" sz="1200" b="0" i="0" kern="1200" dirty="0">
                <a:solidFill>
                  <a:schemeClr val="tx1"/>
                </a:solidFill>
                <a:effectLst/>
                <a:latin typeface="Arial" charset="0"/>
                <a:ea typeface="宋体" pitchFamily="2" charset="-122"/>
                <a:cs typeface="宋体" charset="0"/>
              </a:rPr>
              <a:t>重写的好处在于子类可以根据需要，定义特定于自己的行为。 也就是说子类能够根据需要实现父类的方法。</a:t>
            </a:r>
          </a:p>
          <a:p>
            <a:endParaRPr kumimoji="1" lang="zh-CN" altLang="en-US" dirty="0"/>
          </a:p>
        </p:txBody>
      </p:sp>
      <p:sp>
        <p:nvSpPr>
          <p:cNvPr id="4" name="灯片编号占位符 3"/>
          <p:cNvSpPr>
            <a:spLocks noGrp="1"/>
          </p:cNvSpPr>
          <p:nvPr>
            <p:ph type="sldNum" sz="quarter" idx="5"/>
          </p:nvPr>
        </p:nvSpPr>
        <p:spPr/>
        <p:txBody>
          <a:bodyPr/>
          <a:lstStyle/>
          <a:p>
            <a:fld id="{5F4297A3-37BD-8549-87CC-C7BC93A774B6}" type="slidenum">
              <a:rPr lang="en-US" altLang="zh-CN" smtClean="0"/>
              <a:pPr/>
              <a:t>72</a:t>
            </a:fld>
            <a:endParaRPr lang="en-US" altLang="zh-CN"/>
          </a:p>
        </p:txBody>
      </p:sp>
    </p:spTree>
    <p:extLst>
      <p:ext uri="{BB962C8B-B14F-4D97-AF65-F5344CB8AC3E}">
        <p14:creationId xmlns:p14="http://schemas.microsoft.com/office/powerpoint/2010/main" val="25176424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274638" y="406400"/>
            <a:ext cx="7407276" cy="4167188"/>
          </a:xfrm>
          <a:ln/>
        </p:spPr>
      </p:sp>
      <p:sp>
        <p:nvSpPr>
          <p:cNvPr id="4505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buFont typeface="Wingdings" charset="2"/>
              <a:buAutoNum type="circleNumWdBlackPlain"/>
            </a:pPr>
            <a:r>
              <a:rPr lang="zh-TW" altLang="en-US" sz="1200" i="0" dirty="0"/>
              <a:t>作为一个容器来运行</a:t>
            </a:r>
            <a:r>
              <a:rPr lang="zh-CN" altLang="en-US" sz="1200" i="0" dirty="0"/>
              <a:t>要度量的</a:t>
            </a:r>
            <a:r>
              <a:rPr lang="zh-TW" altLang="en-US" sz="1200" i="0" dirty="0"/>
              <a:t>程序，</a:t>
            </a:r>
            <a:r>
              <a:rPr lang="zh-CN" altLang="en-US" sz="1200" i="0" dirty="0"/>
              <a:t>监控</a:t>
            </a:r>
            <a:r>
              <a:rPr lang="zh-TW" altLang="en-US" sz="1200" i="0" dirty="0"/>
              <a:t>程序的一举一动</a:t>
            </a:r>
          </a:p>
          <a:p>
            <a:pPr marL="457200" indent="-457200">
              <a:buFont typeface="Wingdings" charset="2"/>
              <a:buAutoNum type="circleNumWdBlackPlain"/>
            </a:pPr>
            <a:r>
              <a:rPr lang="zh-TW" altLang="en-US" sz="1200" i="0" dirty="0"/>
              <a:t>修改</a:t>
            </a:r>
            <a:r>
              <a:rPr lang="en-US" altLang="zh-TW" sz="1200" i="0" dirty="0"/>
              <a:t>.class</a:t>
            </a:r>
            <a:r>
              <a:rPr lang="zh-TW" altLang="en-US" sz="1200" i="0" dirty="0"/>
              <a:t>文件，添加监控代码</a:t>
            </a:r>
            <a:r>
              <a:rPr lang="en-US" altLang="zh-CN" sz="1200" i="0" dirty="0"/>
              <a:t>/</a:t>
            </a:r>
            <a:r>
              <a:rPr lang="zh-TW" altLang="en-US" sz="1200" i="0" dirty="0"/>
              <a:t>修改字节码文件，让程序执行一段监控代码来达到效果。</a:t>
            </a:r>
            <a:endParaRPr lang="en-US" altLang="zh-TW" i="0" dirty="0"/>
          </a:p>
          <a:p>
            <a:endParaRPr kumimoji="1" lang="zh-CN" altLang="en-US" dirty="0"/>
          </a:p>
        </p:txBody>
      </p:sp>
      <p:sp>
        <p:nvSpPr>
          <p:cNvPr id="4" name="灯片编号占位符 3"/>
          <p:cNvSpPr>
            <a:spLocks noGrp="1"/>
          </p:cNvSpPr>
          <p:nvPr>
            <p:ph type="sldNum" sz="quarter" idx="5"/>
          </p:nvPr>
        </p:nvSpPr>
        <p:spPr/>
        <p:txBody>
          <a:bodyPr/>
          <a:lstStyle/>
          <a:p>
            <a:fld id="{5F4297A3-37BD-8549-87CC-C7BC93A774B6}" type="slidenum">
              <a:rPr lang="en-US" altLang="zh-CN" smtClean="0"/>
              <a:pPr/>
              <a:t>74</a:t>
            </a:fld>
            <a:endParaRPr lang="en-US" altLang="zh-CN"/>
          </a:p>
        </p:txBody>
      </p:sp>
    </p:spTree>
    <p:extLst>
      <p:ext uri="{BB962C8B-B14F-4D97-AF65-F5344CB8AC3E}">
        <p14:creationId xmlns:p14="http://schemas.microsoft.com/office/powerpoint/2010/main" val="32042425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单体架构的集成测试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微服务架构的集成测试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持续集成及其测试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CI/CD</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流水线</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容器技术与</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Docker</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集群管理与</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Kubernetes</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基础设施即代码（</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IaaC</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基础架构的自动部署</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kern="100" dirty="0">
                <a:solidFill>
                  <a:srgbClr val="3F3F3F"/>
                </a:solidFill>
                <a:effectLst/>
                <a:ea typeface="微软雅黑" panose="020B0503020204020204" pitchFamily="34" charset="-122"/>
                <a:cs typeface="宋体" panose="02010600030101010101" pitchFamily="2" charset="-122"/>
              </a:rPr>
              <a:t>应用程序容器化及集群部署</a:t>
            </a:r>
            <a:r>
              <a:rPr lang="zh-CN" altLang="zh-CN" sz="2800" dirty="0">
                <a:effectLst/>
              </a:rPr>
              <a:t> </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75</a:t>
            </a:fld>
            <a:endParaRPr lang="zh-CN" altLang="en-US"/>
          </a:p>
        </p:txBody>
      </p:sp>
    </p:spTree>
    <p:extLst>
      <p:ext uri="{BB962C8B-B14F-4D97-AF65-F5344CB8AC3E}">
        <p14:creationId xmlns:p14="http://schemas.microsoft.com/office/powerpoint/2010/main" val="11678330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blog.csdn.net</a:t>
            </a:r>
            <a:r>
              <a:rPr kumimoji="1" lang="en" altLang="zh-CN" dirty="0"/>
              <a:t>/weixin_41918841/article/details/94440269</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80</a:t>
            </a:fld>
            <a:endParaRPr lang="zh-CN" altLang="en-US"/>
          </a:p>
        </p:txBody>
      </p:sp>
    </p:spTree>
    <p:extLst>
      <p:ext uri="{BB962C8B-B14F-4D97-AF65-F5344CB8AC3E}">
        <p14:creationId xmlns:p14="http://schemas.microsoft.com/office/powerpoint/2010/main" val="3534800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p>
          <a:p>
            <a:r>
              <a:rPr lang="zh-CN" altLang="en-US" sz="1200" dirty="0">
                <a:latin typeface="微软雅黑" panose="020B0503020204020204" pitchFamily="34" charset="-122"/>
                <a:ea typeface="微软雅黑" panose="020B0503020204020204" pitchFamily="34" charset="-122"/>
              </a:rPr>
              <a:t>如有学习要求，请列写在课时要点之后。</a:t>
            </a: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938180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81</a:t>
            </a:fld>
            <a:endParaRPr lang="zh-CN" altLang="en-US"/>
          </a:p>
        </p:txBody>
      </p:sp>
    </p:spTree>
    <p:extLst>
      <p:ext uri="{BB962C8B-B14F-4D97-AF65-F5344CB8AC3E}">
        <p14:creationId xmlns:p14="http://schemas.microsoft.com/office/powerpoint/2010/main" val="3749375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82</a:t>
            </a:fld>
            <a:endParaRPr lang="zh-CN" altLang="en-US"/>
          </a:p>
        </p:txBody>
      </p:sp>
    </p:spTree>
    <p:extLst>
      <p:ext uri="{BB962C8B-B14F-4D97-AF65-F5344CB8AC3E}">
        <p14:creationId xmlns:p14="http://schemas.microsoft.com/office/powerpoint/2010/main" val="585035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arquillian.org</a:t>
            </a:r>
            <a:r>
              <a:rPr kumimoji="1" lang="en" altLang="zh-CN" dirty="0"/>
              <a:t>/guides/</a:t>
            </a:r>
            <a:r>
              <a:rPr kumimoji="1" lang="en" altLang="zh-CN" dirty="0" err="1"/>
              <a:t>getting_started_zh_cn</a:t>
            </a:r>
            <a:r>
              <a:rPr kumimoji="1" lang="en" altLang="zh-CN" dirty="0"/>
              <a:t>/#%E7%BC%96%E5%86%99_arquillian_%E6%B5%8B%E8%AF%95</a:t>
            </a:r>
          </a:p>
          <a:p>
            <a:r>
              <a:rPr kumimoji="1" lang="en" altLang="zh-CN" dirty="0"/>
              <a:t>https://</a:t>
            </a:r>
            <a:r>
              <a:rPr kumimoji="1" lang="en" altLang="zh-CN" dirty="0" err="1"/>
              <a:t>cloud.tencent.com</a:t>
            </a:r>
            <a:r>
              <a:rPr kumimoji="1" lang="en" altLang="zh-CN" dirty="0"/>
              <a:t>/developer/article/1082275</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83</a:t>
            </a:fld>
            <a:endParaRPr lang="zh-CN" altLang="en-US"/>
          </a:p>
        </p:txBody>
      </p:sp>
    </p:spTree>
    <p:extLst>
      <p:ext uri="{BB962C8B-B14F-4D97-AF65-F5344CB8AC3E}">
        <p14:creationId xmlns:p14="http://schemas.microsoft.com/office/powerpoint/2010/main" val="8515707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87</a:t>
            </a:fld>
            <a:endParaRPr lang="zh-CN" altLang="en-US"/>
          </a:p>
        </p:txBody>
      </p:sp>
    </p:spTree>
    <p:extLst>
      <p:ext uri="{BB962C8B-B14F-4D97-AF65-F5344CB8AC3E}">
        <p14:creationId xmlns:p14="http://schemas.microsoft.com/office/powerpoint/2010/main" val="1362583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88</a:t>
            </a:fld>
            <a:endParaRPr lang="zh-CN" altLang="en-US"/>
          </a:p>
        </p:txBody>
      </p:sp>
    </p:spTree>
    <p:extLst>
      <p:ext uri="{BB962C8B-B14F-4D97-AF65-F5344CB8AC3E}">
        <p14:creationId xmlns:p14="http://schemas.microsoft.com/office/powerpoint/2010/main" val="570760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98</a:t>
            </a:fld>
            <a:endParaRPr lang="zh-CN" altLang="en-US"/>
          </a:p>
        </p:txBody>
      </p:sp>
    </p:spTree>
    <p:extLst>
      <p:ext uri="{BB962C8B-B14F-4D97-AF65-F5344CB8AC3E}">
        <p14:creationId xmlns:p14="http://schemas.microsoft.com/office/powerpoint/2010/main" val="28113415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每课</a:t>
            </a:r>
            <a:r>
              <a:rPr lang="zh-CN" altLang="en-US" sz="12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结束</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时使用“以上是本节课的内容”</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这一章讲到这里</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100</a:t>
            </a:fld>
            <a:endParaRPr lang="zh-CN" altLang="en-US"/>
          </a:p>
        </p:txBody>
      </p:sp>
    </p:spTree>
    <p:extLst>
      <p:ext uri="{BB962C8B-B14F-4D97-AF65-F5344CB8AC3E}">
        <p14:creationId xmlns:p14="http://schemas.microsoft.com/office/powerpoint/2010/main" val="2098667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7ACAFA-DCE4-4C62-B125-0391F667567A}" type="slidenum">
              <a:rPr lang="en-US" altLang="zh-CN"/>
              <a:pPr/>
              <a:t>9</a:t>
            </a:fld>
            <a:endParaRPr lang="en-US" altLang="zh-CN"/>
          </a:p>
        </p:txBody>
      </p:sp>
      <p:sp>
        <p:nvSpPr>
          <p:cNvPr id="152578" name="Rectangle 2"/>
          <p:cNvSpPr>
            <a:spLocks noGrp="1" noRot="1" noChangeAspect="1" noChangeArrowheads="1" noTextEdit="1"/>
          </p:cNvSpPr>
          <p:nvPr>
            <p:ph type="sldImg"/>
          </p:nvPr>
        </p:nvSpPr>
        <p:spPr>
          <a:xfrm>
            <a:off x="381000" y="685800"/>
            <a:ext cx="6096000" cy="3429000"/>
          </a:xfrm>
          <a:ln/>
        </p:spPr>
      </p:sp>
      <p:sp>
        <p:nvSpPr>
          <p:cNvPr id="152579"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410722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274638" y="406400"/>
            <a:ext cx="7407276" cy="4167188"/>
          </a:xfrm>
          <a:ln/>
        </p:spPr>
      </p:sp>
      <p:sp>
        <p:nvSpPr>
          <p:cNvPr id="5734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Malicious</a:t>
            </a:r>
            <a:r>
              <a:rPr kumimoji="1" lang="zh-CN" altLang="en-US" dirty="0"/>
              <a:t> 恶意的</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586402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1799174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CWE</a:t>
            </a:r>
            <a:r>
              <a:rPr kumimoji="1" lang="zh-CN" altLang="en" dirty="0"/>
              <a:t>（</a:t>
            </a:r>
            <a:r>
              <a:rPr kumimoji="1" lang="en" altLang="zh-CN" dirty="0"/>
              <a:t>Common Weakness Enumeration</a:t>
            </a:r>
            <a:r>
              <a:rPr kumimoji="1" lang="zh-CN" altLang="en" dirty="0"/>
              <a:t>，</a:t>
            </a:r>
            <a:r>
              <a:rPr kumimoji="1" lang="zh-CN" altLang="en-US" dirty="0"/>
              <a:t>通用缺陷枚举），是一个安全漏洞词典</a:t>
            </a:r>
            <a:r>
              <a:rPr kumimoji="1" lang="en-US" altLang="zh-CN" dirty="0"/>
              <a:t>,</a:t>
            </a:r>
            <a:r>
              <a:rPr kumimoji="1" lang="zh-CN" altLang="en-US" dirty="0"/>
              <a:t>是由美国国土安全部国家计算机安全部门资助的软件安全战略性项目，枚举了上千种最新的漏洞</a:t>
            </a:r>
            <a:r>
              <a:rPr kumimoji="1" lang="en-US" altLang="zh-CN" dirty="0"/>
              <a:t>(</a:t>
            </a:r>
            <a:r>
              <a:rPr kumimoji="1" lang="zh-CN" altLang="en-US" dirty="0"/>
              <a:t>缺陷</a:t>
            </a:r>
            <a:r>
              <a:rPr kumimoji="1" lang="en-US" altLang="zh-CN" dirty="0"/>
              <a:t>)</a:t>
            </a:r>
            <a:r>
              <a:rPr kumimoji="1" lang="zh-CN" altLang="en-US" dirty="0"/>
              <a:t>模式，通过该认证代表了产品或服务与“</a:t>
            </a:r>
            <a:r>
              <a:rPr kumimoji="1" lang="en" altLang="zh-CN" dirty="0"/>
              <a:t>CWE”</a:t>
            </a:r>
            <a:r>
              <a:rPr kumimoji="1" lang="zh-CN" altLang="en-US" dirty="0"/>
              <a:t>兼容，证明产品能够支持国际上主要漏洞</a:t>
            </a:r>
            <a:r>
              <a:rPr kumimoji="1" lang="en-US" altLang="zh-CN" dirty="0"/>
              <a:t>(</a:t>
            </a:r>
            <a:r>
              <a:rPr kumimoji="1" lang="zh-CN" altLang="en-US" dirty="0"/>
              <a:t>缺陷</a:t>
            </a:r>
            <a:r>
              <a:rPr kumimoji="1" lang="en-US" altLang="zh-CN" dirty="0"/>
              <a:t>)</a:t>
            </a:r>
            <a:r>
              <a:rPr kumimoji="1" lang="zh-CN" altLang="en-US" dirty="0"/>
              <a:t>模式的检测</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4067105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31AA72A-FE2F-1F7F-B206-0A8214FA8C9F}"/>
              </a:ext>
            </a:extLst>
          </p:cNvPr>
          <p:cNvPicPr>
            <a:picLocks noChangeAspect="1"/>
          </p:cNvPicPr>
          <p:nvPr userDrawn="1"/>
        </p:nvPicPr>
        <p:blipFill rotWithShape="1">
          <a:blip r:embed="rId2">
            <a:duotone>
              <a:schemeClr val="accent2">
                <a:shade val="45000"/>
                <a:satMod val="135000"/>
              </a:schemeClr>
              <a:prstClr val="white"/>
            </a:duotone>
          </a:blip>
          <a:srcRect b="2308"/>
          <a:stretch/>
        </p:blipFill>
        <p:spPr>
          <a:xfrm>
            <a:off x="-2" y="6976"/>
            <a:ext cx="9144002" cy="5136524"/>
          </a:xfrm>
          <a:prstGeom prst="rect">
            <a:avLst/>
          </a:prstGeom>
        </p:spPr>
      </p:pic>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97E0749-825C-807E-623C-309EBA42149C}"/>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B426490-533E-0540-8982-6E0161797CA6}" type="datetimeFigureOut">
              <a:rPr kumimoji="1" lang="zh-CN" altLang="en-US" smtClean="0"/>
              <a:t>2022/12/24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A1C0330-6A73-1445-B02D-53703D6AE09E}"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p>
        </p:txBody>
      </p:sp>
      <p:pic>
        <p:nvPicPr>
          <p:cNvPr id="4" name="图片 3">
            <a:extLst>
              <a:ext uri="{FF2B5EF4-FFF2-40B4-BE49-F238E27FC236}">
                <a16:creationId xmlns:a16="http://schemas.microsoft.com/office/drawing/2014/main" id="{EBC51939-329D-FAE7-273D-282F3641134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17710" y="4461938"/>
            <a:ext cx="1417284" cy="472428"/>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3" name="图片 2">
            <a:extLst>
              <a:ext uri="{FF2B5EF4-FFF2-40B4-BE49-F238E27FC236}">
                <a16:creationId xmlns:a16="http://schemas.microsoft.com/office/drawing/2014/main" id="{3AE9EF5C-CB56-40EE-620D-C8B40FB83375}"/>
              </a:ext>
            </a:extLst>
          </p:cNvPr>
          <p:cNvPicPr>
            <a:picLocks noChangeAspect="1"/>
          </p:cNvPicPr>
          <p:nvPr userDrawn="1"/>
        </p:nvPicPr>
        <p:blipFill>
          <a:blip r:embed="rId2"/>
          <a:stretch>
            <a:fillRect/>
          </a:stretch>
        </p:blipFill>
        <p:spPr>
          <a:xfrm>
            <a:off x="7502253" y="4579468"/>
            <a:ext cx="1519827" cy="386943"/>
          </a:xfrm>
          <a:prstGeom prst="rect">
            <a:avLst/>
          </a:prstGeom>
        </p:spPr>
      </p:pic>
    </p:spTree>
    <p:extLst>
      <p:ext uri="{BB962C8B-B14F-4D97-AF65-F5344CB8AC3E}">
        <p14:creationId xmlns:p14="http://schemas.microsoft.com/office/powerpoint/2010/main" val="3355853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灯片编号占位符 4"/>
          <p:cNvSpPr>
            <a:spLocks noGrp="1"/>
          </p:cNvSpPr>
          <p:nvPr>
            <p:ph type="sldNum" sz="quarter" idx="10"/>
          </p:nvPr>
        </p:nvSpPr>
        <p:spPr>
          <a:xfrm>
            <a:off x="0" y="4908948"/>
            <a:ext cx="9144000" cy="201216"/>
          </a:xfrm>
          <a:prstGeom prst="rect">
            <a:avLst/>
          </a:prstGeom>
        </p:spPr>
        <p:txBody>
          <a:bodyPr/>
          <a:lstStyle>
            <a:lvl1pPr>
              <a:defRPr/>
            </a:lvl1pPr>
          </a:lstStyle>
          <a:p>
            <a:fld id="{DBE2DA07-CE19-4C9B-A0EC-06D3955056CF}" type="slidenum">
              <a:rPr lang="en-US" altLang="zh-CN"/>
              <a:pPr/>
              <a:t>‹#›</a:t>
            </a:fld>
            <a:endParaRPr lang="en-US" altLang="zh-CN"/>
          </a:p>
        </p:txBody>
      </p:sp>
      <p:sp>
        <p:nvSpPr>
          <p:cNvPr id="15" name="标题 18">
            <a:extLst>
              <a:ext uri="{FF2B5EF4-FFF2-40B4-BE49-F238E27FC236}">
                <a16:creationId xmlns:a16="http://schemas.microsoft.com/office/drawing/2014/main" id="{BC653964-B27B-5D55-2888-123DCEF7E8C3}"/>
              </a:ext>
            </a:extLst>
          </p:cNvPr>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6" name="组合 19">
            <a:extLst>
              <a:ext uri="{FF2B5EF4-FFF2-40B4-BE49-F238E27FC236}">
                <a16:creationId xmlns:a16="http://schemas.microsoft.com/office/drawing/2014/main" id="{06DEC1DD-71FA-0879-5B19-99757B7FAD42}"/>
              </a:ext>
            </a:extLst>
          </p:cNvPr>
          <p:cNvGrpSpPr/>
          <p:nvPr userDrawn="1"/>
        </p:nvGrpSpPr>
        <p:grpSpPr>
          <a:xfrm>
            <a:off x="-139481" y="372601"/>
            <a:ext cx="631650" cy="341703"/>
            <a:chOff x="883264" y="476230"/>
            <a:chExt cx="842200" cy="455604"/>
          </a:xfrm>
          <a:solidFill>
            <a:srgbClr val="FFC600"/>
          </a:solidFill>
        </p:grpSpPr>
        <p:sp>
          <p:nvSpPr>
            <p:cNvPr id="17" name="圆角矩形 16">
              <a:extLst>
                <a:ext uri="{FF2B5EF4-FFF2-40B4-BE49-F238E27FC236}">
                  <a16:creationId xmlns:a16="http://schemas.microsoft.com/office/drawing/2014/main" id="{629C1597-78DB-0C24-33AB-69FD1937B675}"/>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8" name="燕尾形 17">
              <a:extLst>
                <a:ext uri="{FF2B5EF4-FFF2-40B4-BE49-F238E27FC236}">
                  <a16:creationId xmlns:a16="http://schemas.microsoft.com/office/drawing/2014/main" id="{3404FDEA-1426-1669-D727-668FE30C1990}"/>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9" name="燕尾形 18">
              <a:extLst>
                <a:ext uri="{FF2B5EF4-FFF2-40B4-BE49-F238E27FC236}">
                  <a16:creationId xmlns:a16="http://schemas.microsoft.com/office/drawing/2014/main" id="{E88921BB-B82E-E706-1419-9F0067267CC9}"/>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20" name="文本占位符 26">
            <a:extLst>
              <a:ext uri="{FF2B5EF4-FFF2-40B4-BE49-F238E27FC236}">
                <a16:creationId xmlns:a16="http://schemas.microsoft.com/office/drawing/2014/main" id="{CE22F9DF-660D-F9A4-066E-E4F55186B56E}"/>
              </a:ext>
            </a:extLst>
          </p:cNvPr>
          <p:cNvSpPr>
            <a:spLocks noGrp="1"/>
          </p:cNvSpPr>
          <p:nvPr>
            <p:ph type="body" sz="quarter" idx="11"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21" name="矩形 20">
            <a:extLst>
              <a:ext uri="{FF2B5EF4-FFF2-40B4-BE49-F238E27FC236}">
                <a16:creationId xmlns:a16="http://schemas.microsoft.com/office/drawing/2014/main" id="{793C7ADF-25D4-F38E-95CB-0A24DF6316FB}"/>
              </a:ext>
            </a:extLst>
          </p:cNvPr>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22" name="图片 21">
            <a:extLst>
              <a:ext uri="{FF2B5EF4-FFF2-40B4-BE49-F238E27FC236}">
                <a16:creationId xmlns:a16="http://schemas.microsoft.com/office/drawing/2014/main" id="{144543A7-8EC1-BEBA-041D-80CEA1CB687F}"/>
              </a:ext>
            </a:extLst>
          </p:cNvPr>
          <p:cNvPicPr>
            <a:picLocks noChangeAspect="1"/>
          </p:cNvPicPr>
          <p:nvPr userDrawn="1"/>
        </p:nvPicPr>
        <p:blipFill>
          <a:blip r:embed="rId2"/>
          <a:stretch>
            <a:fillRect/>
          </a:stretch>
        </p:blipFill>
        <p:spPr>
          <a:xfrm>
            <a:off x="7502253" y="4579468"/>
            <a:ext cx="1519827" cy="386943"/>
          </a:xfrm>
          <a:prstGeom prst="rect">
            <a:avLst/>
          </a:prstGeom>
        </p:spPr>
      </p:pic>
    </p:spTree>
    <p:extLst>
      <p:ext uri="{BB962C8B-B14F-4D97-AF65-F5344CB8AC3E}">
        <p14:creationId xmlns:p14="http://schemas.microsoft.com/office/powerpoint/2010/main" val="41469873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62868" y="171419"/>
            <a:ext cx="5669600" cy="546552"/>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lnSpc>
                <a:spcPct val="150000"/>
              </a:lnSpc>
              <a:defRPr>
                <a:latin typeface="Microsoft YaHei" panose="020B0503020204020204" pitchFamily="34" charset="-122"/>
                <a:ea typeface="Microsoft YaHei" panose="020B0503020204020204" pitchFamily="34" charset="-122"/>
              </a:defRPr>
            </a:lvl1pPr>
            <a:lvl2pPr>
              <a:lnSpc>
                <a:spcPct val="150000"/>
              </a:lnSpc>
              <a:defRPr>
                <a:latin typeface="Microsoft YaHei" panose="020B0503020204020204" pitchFamily="34" charset="-122"/>
                <a:ea typeface="Microsoft YaHei" panose="020B0503020204020204" pitchFamily="34" charset="-122"/>
              </a:defRPr>
            </a:lvl2pPr>
            <a:lvl3pPr>
              <a:lnSpc>
                <a:spcPct val="150000"/>
              </a:lnSpc>
              <a:defRPr>
                <a:latin typeface="Microsoft YaHei" panose="020B0503020204020204" pitchFamily="34" charset="-122"/>
                <a:ea typeface="Microsoft YaHei" panose="020B0503020204020204" pitchFamily="34" charset="-122"/>
              </a:defRPr>
            </a:lvl3pPr>
            <a:lvl4pPr>
              <a:lnSpc>
                <a:spcPct val="150000"/>
              </a:lnSpc>
              <a:defRPr>
                <a:latin typeface="Microsoft YaHei" panose="020B0503020204020204" pitchFamily="34" charset="-122"/>
                <a:ea typeface="Microsoft YaHei" panose="020B0503020204020204" pitchFamily="34" charset="-122"/>
              </a:defRPr>
            </a:lvl4pPr>
            <a:lvl5pPr>
              <a:lnSpc>
                <a:spcPct val="150000"/>
              </a:lnSpc>
              <a:defRPr>
                <a:latin typeface="Microsoft YaHei" panose="020B0503020204020204" pitchFamily="34" charset="-122"/>
                <a:ea typeface="Microsoft YaHei"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4"/>
          <p:cNvSpPr>
            <a:spLocks noGrp="1"/>
          </p:cNvSpPr>
          <p:nvPr>
            <p:ph type="sldNum" sz="quarter" idx="10"/>
          </p:nvPr>
        </p:nvSpPr>
        <p:spPr>
          <a:xfrm>
            <a:off x="0" y="4908948"/>
            <a:ext cx="9144000" cy="201215"/>
          </a:xfrm>
          <a:prstGeom prst="rect">
            <a:avLst/>
          </a:prstGeom>
        </p:spPr>
        <p:txBody>
          <a:bodyPr/>
          <a:lstStyle>
            <a:lvl1pPr>
              <a:defRPr/>
            </a:lvl1pPr>
          </a:lstStyle>
          <a:p>
            <a:fld id="{DBE2DA07-CE19-4C9B-A0EC-06D3955056CF}" type="slidenum">
              <a:rPr lang="en-US" altLang="zh-CN"/>
              <a:pPr/>
              <a:t>‹#›</a:t>
            </a:fld>
            <a:endParaRPr lang="en-US" altLang="zh-CN"/>
          </a:p>
        </p:txBody>
      </p:sp>
      <p:grpSp>
        <p:nvGrpSpPr>
          <p:cNvPr id="5" name="组合 19">
            <a:extLst>
              <a:ext uri="{FF2B5EF4-FFF2-40B4-BE49-F238E27FC236}">
                <a16:creationId xmlns:a16="http://schemas.microsoft.com/office/drawing/2014/main" id="{03CE1E87-7783-B5D4-9312-68E9E7456AFE}"/>
              </a:ext>
            </a:extLst>
          </p:cNvPr>
          <p:cNvGrpSpPr/>
          <p:nvPr userDrawn="1"/>
        </p:nvGrpSpPr>
        <p:grpSpPr>
          <a:xfrm>
            <a:off x="-122390" y="273844"/>
            <a:ext cx="631650" cy="341703"/>
            <a:chOff x="883264" y="476230"/>
            <a:chExt cx="842200" cy="455604"/>
          </a:xfrm>
          <a:solidFill>
            <a:srgbClr val="FFC600"/>
          </a:solidFill>
        </p:grpSpPr>
        <p:sp>
          <p:nvSpPr>
            <p:cNvPr id="6" name="圆角矩形 5">
              <a:extLst>
                <a:ext uri="{FF2B5EF4-FFF2-40B4-BE49-F238E27FC236}">
                  <a16:creationId xmlns:a16="http://schemas.microsoft.com/office/drawing/2014/main" id="{D2F7DFD5-56E4-BE01-23AC-F143921471B5}"/>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a:extLst>
                <a:ext uri="{FF2B5EF4-FFF2-40B4-BE49-F238E27FC236}">
                  <a16:creationId xmlns:a16="http://schemas.microsoft.com/office/drawing/2014/main" id="{CBFB48DA-4C61-91FC-630B-A9CB9141D07C}"/>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a:extLst>
                <a:ext uri="{FF2B5EF4-FFF2-40B4-BE49-F238E27FC236}">
                  <a16:creationId xmlns:a16="http://schemas.microsoft.com/office/drawing/2014/main" id="{11B1ABC3-D378-2B81-7843-8D13C7ACB2B7}"/>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9" name="图片 8">
            <a:extLst>
              <a:ext uri="{FF2B5EF4-FFF2-40B4-BE49-F238E27FC236}">
                <a16:creationId xmlns:a16="http://schemas.microsoft.com/office/drawing/2014/main" id="{7395A3A9-D5A5-F8EB-48C0-232809B762AA}"/>
              </a:ext>
            </a:extLst>
          </p:cNvPr>
          <p:cNvPicPr>
            <a:picLocks noChangeAspect="1"/>
          </p:cNvPicPr>
          <p:nvPr userDrawn="1"/>
        </p:nvPicPr>
        <p:blipFill>
          <a:blip r:embed="rId2"/>
          <a:stretch>
            <a:fillRect/>
          </a:stretch>
        </p:blipFill>
        <p:spPr>
          <a:xfrm>
            <a:off x="7220242" y="4715476"/>
            <a:ext cx="1519827" cy="386943"/>
          </a:xfrm>
          <a:prstGeom prst="rect">
            <a:avLst/>
          </a:prstGeom>
        </p:spPr>
      </p:pic>
    </p:spTree>
    <p:extLst>
      <p:ext uri="{BB962C8B-B14F-4D97-AF65-F5344CB8AC3E}">
        <p14:creationId xmlns:p14="http://schemas.microsoft.com/office/powerpoint/2010/main" val="9114259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a:extLst>
              <a:ext uri="{FF2B5EF4-FFF2-40B4-BE49-F238E27FC236}">
                <a16:creationId xmlns:a16="http://schemas.microsoft.com/office/drawing/2014/main" id="{4075B709-553C-2F31-0AC6-3CD7BEB5F72A}"/>
              </a:ext>
            </a:extLst>
          </p:cNvPr>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a:extLst>
              <a:ext uri="{FF2B5EF4-FFF2-40B4-BE49-F238E27FC236}">
                <a16:creationId xmlns:a16="http://schemas.microsoft.com/office/drawing/2014/main" id="{392AD8B5-C0BE-D767-84D9-E93FB6F13215}"/>
              </a:ext>
            </a:extLst>
          </p:cNvPr>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pic>
        <p:nvPicPr>
          <p:cNvPr id="4" name="图片 3">
            <a:extLst>
              <a:ext uri="{FF2B5EF4-FFF2-40B4-BE49-F238E27FC236}">
                <a16:creationId xmlns:a16="http://schemas.microsoft.com/office/drawing/2014/main" id="{A383A833-E148-B64F-D7B3-8453CEFD81CE}"/>
              </a:ext>
            </a:extLst>
          </p:cNvPr>
          <p:cNvPicPr>
            <a:picLocks noChangeAspect="1"/>
          </p:cNvPicPr>
          <p:nvPr userDrawn="1"/>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501807" y="105693"/>
            <a:ext cx="1417284" cy="472428"/>
          </a:xfrm>
          <a:prstGeom prst="rect">
            <a:avLst/>
          </a:prstGeom>
        </p:spPr>
      </p:pic>
    </p:spTree>
    <p:extLst>
      <p:ext uri="{BB962C8B-B14F-4D97-AF65-F5344CB8AC3E}">
        <p14:creationId xmlns:p14="http://schemas.microsoft.com/office/powerpoint/2010/main" val="199768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2" name="图片 1">
            <a:extLst>
              <a:ext uri="{FF2B5EF4-FFF2-40B4-BE49-F238E27FC236}">
                <a16:creationId xmlns:a16="http://schemas.microsoft.com/office/drawing/2014/main" id="{A277AB5A-2027-948E-5659-35FA3C398FC7}"/>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2" name="图片 1">
            <a:extLst>
              <a:ext uri="{FF2B5EF4-FFF2-40B4-BE49-F238E27FC236}">
                <a16:creationId xmlns:a16="http://schemas.microsoft.com/office/drawing/2014/main" id="{2180E710-DC63-F434-40DE-02365645191E}"/>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3" name="图片 2">
            <a:extLst>
              <a:ext uri="{FF2B5EF4-FFF2-40B4-BE49-F238E27FC236}">
                <a16:creationId xmlns:a16="http://schemas.microsoft.com/office/drawing/2014/main" id="{3AE9EF5C-CB56-40EE-620D-C8B40FB83375}"/>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2" name="图片 1">
            <a:extLst>
              <a:ext uri="{FF2B5EF4-FFF2-40B4-BE49-F238E27FC236}">
                <a16:creationId xmlns:a16="http://schemas.microsoft.com/office/drawing/2014/main" id="{319C152E-C22C-B6CC-FB0A-FBCC5CB1A9A0}"/>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pic>
        <p:nvPicPr>
          <p:cNvPr id="2" name="图片 1">
            <a:extLst>
              <a:ext uri="{FF2B5EF4-FFF2-40B4-BE49-F238E27FC236}">
                <a16:creationId xmlns:a16="http://schemas.microsoft.com/office/drawing/2014/main" id="{0D092D88-14E1-CBCB-42A3-ACAEF467D7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87379" y="4536170"/>
            <a:ext cx="1417284" cy="47242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6FC06AE3-40B3-E8B3-FA9C-9A6C00352A7A}"/>
              </a:ext>
            </a:extLst>
          </p:cNvPr>
          <p:cNvPicPr>
            <a:picLocks noChangeAspect="1"/>
          </p:cNvPicPr>
          <p:nvPr userDrawn="1"/>
        </p:nvPicPr>
        <p:blipFill>
          <a:blip r:embed="rId4"/>
          <a:stretch>
            <a:fillRect/>
          </a:stretch>
        </p:blipFill>
        <p:spPr>
          <a:xfrm>
            <a:off x="7502253" y="4579468"/>
            <a:ext cx="1519827" cy="38694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pic>
        <p:nvPicPr>
          <p:cNvPr id="2" name="图片 1">
            <a:extLst>
              <a:ext uri="{FF2B5EF4-FFF2-40B4-BE49-F238E27FC236}">
                <a16:creationId xmlns:a16="http://schemas.microsoft.com/office/drawing/2014/main" id="{B4D81FDB-2A3A-FEBF-FBCB-1476EFCE8329}"/>
              </a:ext>
            </a:extLst>
          </p:cNvPr>
          <p:cNvPicPr>
            <a:picLocks noChangeAspect="1"/>
          </p:cNvPicPr>
          <p:nvPr userDrawn="1"/>
        </p:nvPicPr>
        <p:blipFill>
          <a:blip r:embed="rId4"/>
          <a:stretch>
            <a:fillRect/>
          </a:stretch>
        </p:blipFill>
        <p:spPr>
          <a:xfrm>
            <a:off x="7502253" y="4579468"/>
            <a:ext cx="1519827" cy="38694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91A350D4-A768-AE41-8B32-BAB0BDFB4D79}" type="datetimeFigureOut">
              <a:rPr kumimoji="1" lang="zh-CN" altLang="en-US" smtClean="0"/>
              <a:t>2022/12/24</a:t>
            </a:fld>
            <a:endParaRPr kumimoji="1"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endParaRPr kumimoji="1"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4" r:id="rId16"/>
    <p:sldLayoutId id="2147483668" r:id="rId17"/>
    <p:sldLayoutId id="2147483671" r:id="rId18"/>
  </p:sldLayoutIdLst>
  <p:txStyles>
    <p:title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cs.github.com/en/pull-requests/collaborating-with-pull-requests" TargetMode="Externa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owasp.org/www-community/Source_Code_Analysis_Tools" TargetMode="Externa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hyperlink" Target="https://www.sonarsource.com/products/sonarlint/" TargetMode="External"/><Relationship Id="rId2"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 Id="rId4" Type="http://schemas.openxmlformats.org/officeDocument/2006/relationships/hyperlink" Target="http://findbugs.sourceforge.net/"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yht7.com/news/153003"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checkstyle.org/" TargetMode="External"/><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oleObject" Target="../embeddings/oleObject1.bin"/><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List_of_unit_testing_frameworks" TargetMode="External"/><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hyperlink" Target="https://junit.org/junit5/docs/current/user-guide/" TargetMode="External"/></Relationships>
</file>

<file path=ppt/slides/_rels/slide47.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65.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7.xml"/><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6.xml"/><Relationship Id="rId1" Type="http://schemas.openxmlformats.org/officeDocument/2006/relationships/slideLayout" Target="../slideLayouts/slideLayout17.xml"/><Relationship Id="rId4" Type="http://schemas.openxmlformats.org/officeDocument/2006/relationships/image" Target="../media/image86.jpeg"/></Relationships>
</file>

<file path=ppt/slides/_rels/slide74.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hyperlink" Target="http://google.github.io/styleguide/javaguide.html" TargetMode="External"/><Relationship Id="rId2" Type="http://schemas.openxmlformats.org/officeDocument/2006/relationships/hyperlink" Target="https://google.github.io/styleguide/cppguide.html" TargetMode="Externa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16.xml"/><Relationship Id="rId6" Type="http://schemas.openxmlformats.org/officeDocument/2006/relationships/image" Target="../media/image98.png"/><Relationship Id="rId5" Type="http://schemas.openxmlformats.org/officeDocument/2006/relationships/hyperlink" Target="https://docs.pact.io/" TargetMode="External"/><Relationship Id="rId4" Type="http://schemas.openxmlformats.org/officeDocument/2006/relationships/image" Target="../media/image97.png"/></Relationships>
</file>

<file path=ppt/slides/_rels/slide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pact-foundation/pact-provider-verifier/" TargetMode="External"/><Relationship Id="rId2" Type="http://schemas.openxmlformats.org/officeDocument/2006/relationships/image" Target="../media/image101.png"/><Relationship Id="rId1" Type="http://schemas.openxmlformats.org/officeDocument/2006/relationships/slideLayout" Target="../slideLayouts/slideLayout16.xml"/><Relationship Id="rId4" Type="http://schemas.openxmlformats.org/officeDocument/2006/relationships/image" Target="../media/image102.png"/></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hyperlink" Target="http://smartbear.com/docs/BestPracticesForPeerCodeReview.pdf"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6.xml"/><Relationship Id="rId5" Type="http://schemas.openxmlformats.org/officeDocument/2006/relationships/image" Target="../media/image115.png"/><Relationship Id="rId4" Type="http://schemas.openxmlformats.org/officeDocument/2006/relationships/image" Target="../media/image11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hyperlink" Target="https://junit.org/junit5/" TargetMode="Externa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hyperlink" Target="https://docs.pact.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2DAB903-112D-32B5-A8C7-017A1E0A0CCC}"/>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1007981" y="693903"/>
            <a:ext cx="7128035" cy="895350"/>
          </a:xfrm>
        </p:spPr>
        <p:txBody>
          <a:bodyPr>
            <a:normAutofit/>
          </a:bodyPr>
          <a:lstStyle/>
          <a:p>
            <a:r>
              <a:rPr lang="zh-CN" altLang="en-US" sz="4800" b="1" dirty="0">
                <a:solidFill>
                  <a:schemeClr val="accent2">
                    <a:lumMod val="75000"/>
                  </a:schemeClr>
                </a:solidFill>
              </a:rPr>
              <a:t>第</a:t>
            </a:r>
            <a:r>
              <a:rPr lang="en-US" altLang="zh-CN" sz="4800" b="1" dirty="0">
                <a:solidFill>
                  <a:schemeClr val="accent2">
                    <a:lumMod val="75000"/>
                  </a:schemeClr>
                </a:solidFill>
              </a:rPr>
              <a:t>2</a:t>
            </a:r>
            <a:r>
              <a:rPr lang="zh-CN" altLang="en-US" sz="4800" b="1" dirty="0">
                <a:solidFill>
                  <a:schemeClr val="accent2">
                    <a:lumMod val="75000"/>
                  </a:schemeClr>
                </a:solidFill>
              </a:rPr>
              <a:t>篇 软件测试技术</a:t>
            </a:r>
          </a:p>
        </p:txBody>
      </p:sp>
      <p:sp>
        <p:nvSpPr>
          <p:cNvPr id="5" name="文本框 4">
            <a:extLst>
              <a:ext uri="{FF2B5EF4-FFF2-40B4-BE49-F238E27FC236}">
                <a16:creationId xmlns:a16="http://schemas.microsoft.com/office/drawing/2014/main" id="{687DAE9D-C23C-8AF3-CD02-A57EE72DB6C2}"/>
              </a:ext>
            </a:extLst>
          </p:cNvPr>
          <p:cNvSpPr txBox="1"/>
          <p:nvPr/>
        </p:nvSpPr>
        <p:spPr>
          <a:xfrm>
            <a:off x="2988823" y="1892540"/>
            <a:ext cx="3810812" cy="2346220"/>
          </a:xfrm>
          <a:prstGeom prst="rect">
            <a:avLst/>
          </a:prstGeom>
          <a:solidFill>
            <a:srgbClr val="FFFF00">
              <a:alpha val="54118"/>
            </a:srgbClr>
          </a:solidFill>
        </p:spPr>
        <p:txBody>
          <a:bodyPr wrap="square">
            <a:spAutoFit/>
          </a:bodyPr>
          <a:lstStyle/>
          <a:p>
            <a:pPr marL="9525">
              <a:lnSpc>
                <a:spcPct val="150000"/>
              </a:lnSpc>
            </a:pPr>
            <a:r>
              <a:rPr lang="zh-CN" altLang="zh-CN" sz="2000" dirty="0">
                <a:solidFill>
                  <a:schemeClr val="accent2">
                    <a:lumMod val="50000"/>
                  </a:schemeClr>
                </a:solidFill>
                <a:latin typeface="Microsoft YaHei" panose="020B0503020204020204" pitchFamily="34" charset="-122"/>
                <a:ea typeface="Microsoft YaHei" panose="020B0503020204020204" pitchFamily="34" charset="-122"/>
                <a:cs typeface="Arial" panose="020B0604020202020204" pitchFamily="34" charset="0"/>
              </a:rPr>
              <a:t>第</a:t>
            </a:r>
            <a:r>
              <a:rPr lang="en-US" altLang="zh-CN" sz="2000" dirty="0">
                <a:solidFill>
                  <a:schemeClr val="accent2">
                    <a:lumMod val="50000"/>
                  </a:schemeClr>
                </a:solidFill>
                <a:latin typeface="Microsoft YaHei" panose="020B0503020204020204" pitchFamily="34" charset="-122"/>
                <a:ea typeface="Microsoft YaHei" panose="020B0503020204020204" pitchFamily="34" charset="-122"/>
                <a:cs typeface="Arial" panose="020B0604020202020204" pitchFamily="34" charset="0"/>
              </a:rPr>
              <a:t>5</a:t>
            </a:r>
            <a:r>
              <a:rPr lang="zh-CN" altLang="zh-CN" sz="2000" dirty="0">
                <a:solidFill>
                  <a:schemeClr val="accent2">
                    <a:lumMod val="50000"/>
                  </a:schemeClr>
                </a:solidFill>
                <a:latin typeface="Microsoft YaHei" panose="020B0503020204020204" pitchFamily="34" charset="-122"/>
                <a:ea typeface="Microsoft YaHei" panose="020B0503020204020204" pitchFamily="34" charset="-122"/>
                <a:cs typeface="Arial" panose="020B0604020202020204" pitchFamily="34" charset="0"/>
              </a:rPr>
              <a:t>章 单元测试与集成测试</a:t>
            </a:r>
          </a:p>
          <a:p>
            <a:pPr marL="9525">
              <a:lnSpc>
                <a:spcPct val="150000"/>
              </a:lnSpc>
            </a:pPr>
            <a:r>
              <a:rPr lang="zh-CN" altLang="zh-CN" sz="2000" dirty="0">
                <a:solidFill>
                  <a:schemeClr val="accent2">
                    <a:lumMod val="50000"/>
                  </a:schemeClr>
                </a:solidFill>
                <a:latin typeface="Microsoft YaHei" panose="020B0503020204020204" pitchFamily="34" charset="-122"/>
                <a:ea typeface="Microsoft YaHei" panose="020B0503020204020204" pitchFamily="34" charset="-122"/>
                <a:cs typeface="Arial" panose="020B0604020202020204" pitchFamily="34" charset="0"/>
              </a:rPr>
              <a:t>第</a:t>
            </a:r>
            <a:r>
              <a:rPr lang="en-US" altLang="zh-CN" sz="2000" dirty="0">
                <a:solidFill>
                  <a:schemeClr val="accent2">
                    <a:lumMod val="50000"/>
                  </a:schemeClr>
                </a:solidFill>
                <a:latin typeface="Microsoft YaHei" panose="020B0503020204020204" pitchFamily="34" charset="-122"/>
                <a:ea typeface="Microsoft YaHei" panose="020B0503020204020204" pitchFamily="34" charset="-122"/>
                <a:cs typeface="Arial" panose="020B0604020202020204" pitchFamily="34" charset="0"/>
              </a:rPr>
              <a:t>6</a:t>
            </a:r>
            <a:r>
              <a:rPr lang="zh-CN" altLang="zh-CN" sz="2000" dirty="0">
                <a:solidFill>
                  <a:schemeClr val="accent2">
                    <a:lumMod val="50000"/>
                  </a:schemeClr>
                </a:solidFill>
                <a:latin typeface="Microsoft YaHei" panose="020B0503020204020204" pitchFamily="34" charset="-122"/>
                <a:ea typeface="Microsoft YaHei" panose="020B0503020204020204" pitchFamily="34" charset="-122"/>
                <a:cs typeface="Arial" panose="020B0604020202020204" pitchFamily="34" charset="0"/>
              </a:rPr>
              <a:t>章 系统功能测试</a:t>
            </a:r>
          </a:p>
          <a:p>
            <a:pPr marL="9525">
              <a:lnSpc>
                <a:spcPct val="150000"/>
              </a:lnSpc>
            </a:pPr>
            <a:r>
              <a:rPr lang="zh-CN" altLang="zh-CN" sz="2000" dirty="0">
                <a:solidFill>
                  <a:schemeClr val="accent2">
                    <a:lumMod val="50000"/>
                  </a:schemeClr>
                </a:solidFill>
                <a:latin typeface="Microsoft YaHei" panose="020B0503020204020204" pitchFamily="34" charset="-122"/>
                <a:ea typeface="Microsoft YaHei" panose="020B0503020204020204" pitchFamily="34" charset="-122"/>
                <a:cs typeface="Arial" panose="020B0604020202020204" pitchFamily="34" charset="0"/>
              </a:rPr>
              <a:t>第</a:t>
            </a:r>
            <a:r>
              <a:rPr lang="en-US" altLang="zh-CN" sz="2000" dirty="0">
                <a:solidFill>
                  <a:schemeClr val="accent2">
                    <a:lumMod val="50000"/>
                  </a:schemeClr>
                </a:solidFill>
                <a:latin typeface="Microsoft YaHei" panose="020B0503020204020204" pitchFamily="34" charset="-122"/>
                <a:ea typeface="Microsoft YaHei" panose="020B0503020204020204" pitchFamily="34" charset="-122"/>
                <a:cs typeface="Arial" panose="020B0604020202020204" pitchFamily="34" charset="0"/>
              </a:rPr>
              <a:t>7</a:t>
            </a:r>
            <a:r>
              <a:rPr lang="zh-CN" altLang="zh-CN" sz="2000" dirty="0">
                <a:solidFill>
                  <a:schemeClr val="accent2">
                    <a:lumMod val="50000"/>
                  </a:schemeClr>
                </a:solidFill>
                <a:latin typeface="Microsoft YaHei" panose="020B0503020204020204" pitchFamily="34" charset="-122"/>
                <a:ea typeface="Microsoft YaHei" panose="020B0503020204020204" pitchFamily="34" charset="-122"/>
                <a:cs typeface="Arial" panose="020B0604020202020204" pitchFamily="34" charset="0"/>
              </a:rPr>
              <a:t>章 专项测试</a:t>
            </a:r>
          </a:p>
          <a:p>
            <a:pPr marL="9525">
              <a:lnSpc>
                <a:spcPct val="150000"/>
              </a:lnSpc>
            </a:pPr>
            <a:r>
              <a:rPr lang="zh-CN" altLang="zh-CN" sz="2000" dirty="0">
                <a:solidFill>
                  <a:schemeClr val="accent2">
                    <a:lumMod val="50000"/>
                  </a:schemeClr>
                </a:solidFill>
                <a:latin typeface="Microsoft YaHei" panose="020B0503020204020204" pitchFamily="34" charset="-122"/>
                <a:ea typeface="Microsoft YaHei" panose="020B0503020204020204" pitchFamily="34" charset="-122"/>
                <a:cs typeface="Arial" panose="020B0604020202020204" pitchFamily="34" charset="0"/>
              </a:rPr>
              <a:t>第</a:t>
            </a:r>
            <a:r>
              <a:rPr lang="en-US" altLang="zh-CN" sz="2000" dirty="0">
                <a:solidFill>
                  <a:schemeClr val="accent2">
                    <a:lumMod val="50000"/>
                  </a:schemeClr>
                </a:solidFill>
                <a:latin typeface="Microsoft YaHei" panose="020B0503020204020204" pitchFamily="34" charset="-122"/>
                <a:ea typeface="Microsoft YaHei" panose="020B0503020204020204" pitchFamily="34" charset="-122"/>
                <a:cs typeface="Arial" panose="020B0604020202020204" pitchFamily="34" charset="0"/>
              </a:rPr>
              <a:t>8</a:t>
            </a:r>
            <a:r>
              <a:rPr lang="zh-CN" altLang="zh-CN" sz="2000" dirty="0">
                <a:solidFill>
                  <a:schemeClr val="accent2">
                    <a:lumMod val="50000"/>
                  </a:schemeClr>
                </a:solidFill>
                <a:latin typeface="Microsoft YaHei" panose="020B0503020204020204" pitchFamily="34" charset="-122"/>
                <a:ea typeface="Microsoft YaHei" panose="020B0503020204020204" pitchFamily="34" charset="-122"/>
                <a:cs typeface="Arial" panose="020B0604020202020204" pitchFamily="34" charset="0"/>
              </a:rPr>
              <a:t>章 国际化和本地化测试</a:t>
            </a:r>
          </a:p>
          <a:p>
            <a:pPr marL="9525">
              <a:lnSpc>
                <a:spcPct val="150000"/>
              </a:lnSpc>
              <a:spcAft>
                <a:spcPts val="240"/>
              </a:spcAft>
            </a:pPr>
            <a:r>
              <a:rPr lang="zh-CN" altLang="zh-CN" sz="2000" dirty="0">
                <a:solidFill>
                  <a:schemeClr val="accent2">
                    <a:lumMod val="50000"/>
                  </a:schemeClr>
                </a:solidFill>
                <a:latin typeface="Microsoft YaHei" panose="020B0503020204020204" pitchFamily="34" charset="-122"/>
                <a:ea typeface="Microsoft YaHei" panose="020B0503020204020204" pitchFamily="34" charset="-122"/>
                <a:cs typeface="Arial" panose="020B0604020202020204" pitchFamily="34" charset="0"/>
              </a:rPr>
              <a:t>第</a:t>
            </a:r>
            <a:r>
              <a:rPr lang="en-US" altLang="zh-CN" sz="2000" dirty="0">
                <a:solidFill>
                  <a:schemeClr val="accent2">
                    <a:lumMod val="50000"/>
                  </a:schemeClr>
                </a:solidFill>
                <a:latin typeface="Microsoft YaHei" panose="020B0503020204020204" pitchFamily="34" charset="-122"/>
                <a:ea typeface="Microsoft YaHei" panose="020B0503020204020204" pitchFamily="34" charset="-122"/>
                <a:cs typeface="Arial" panose="020B0604020202020204" pitchFamily="34" charset="0"/>
              </a:rPr>
              <a:t>9</a:t>
            </a:r>
            <a:r>
              <a:rPr lang="zh-CN" altLang="zh-CN" sz="2000" dirty="0">
                <a:solidFill>
                  <a:schemeClr val="accent2">
                    <a:lumMod val="50000"/>
                  </a:schemeClr>
                </a:solidFill>
                <a:latin typeface="Microsoft YaHei" panose="020B0503020204020204" pitchFamily="34" charset="-122"/>
                <a:ea typeface="Microsoft YaHei" panose="020B0503020204020204" pitchFamily="34" charset="-122"/>
                <a:cs typeface="Arial" panose="020B0604020202020204" pitchFamily="34" charset="0"/>
              </a:rPr>
              <a:t>章 软件测试自动化及其框架</a:t>
            </a:r>
          </a:p>
        </p:txBody>
      </p:sp>
      <p:sp>
        <p:nvSpPr>
          <p:cNvPr id="3" name="文本框 2">
            <a:extLst>
              <a:ext uri="{FF2B5EF4-FFF2-40B4-BE49-F238E27FC236}">
                <a16:creationId xmlns:a16="http://schemas.microsoft.com/office/drawing/2014/main" id="{1C88B279-3C11-457B-58DB-C37A66AB04BF}"/>
              </a:ext>
            </a:extLst>
          </p:cNvPr>
          <p:cNvSpPr txBox="1"/>
          <p:nvPr/>
        </p:nvSpPr>
        <p:spPr>
          <a:xfrm>
            <a:off x="15658" y="4552468"/>
            <a:ext cx="2669320" cy="338554"/>
          </a:xfrm>
          <a:prstGeom prst="rect">
            <a:avLst/>
          </a:prstGeom>
          <a:noFill/>
        </p:spPr>
        <p:txBody>
          <a:bodyPr wrap="none" rtlCol="0">
            <a:spAutoFit/>
          </a:bodyPr>
          <a:lstStyle/>
          <a:p>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p>
        </p:txBody>
      </p:sp>
    </p:spTree>
    <p:extLst>
      <p:ext uri="{BB962C8B-B14F-4D97-AF65-F5344CB8AC3E}">
        <p14:creationId xmlns:p14="http://schemas.microsoft.com/office/powerpoint/2010/main" val="323192061"/>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7CF704-1249-0541-3A83-E83660BA060E}"/>
              </a:ext>
            </a:extLst>
          </p:cNvPr>
          <p:cNvSpPr>
            <a:spLocks noGrp="1"/>
          </p:cNvSpPr>
          <p:nvPr>
            <p:ph type="title"/>
          </p:nvPr>
        </p:nvSpPr>
        <p:spPr>
          <a:xfrm>
            <a:off x="562867" y="171419"/>
            <a:ext cx="8276333" cy="546552"/>
          </a:xfrm>
        </p:spPr>
        <p:txBody>
          <a:bodyPr>
            <a:normAutofit fontScale="90000"/>
          </a:bodyPr>
          <a:lstStyle/>
          <a:p>
            <a:r>
              <a:rPr kumimoji="1" lang="zh-CN" altLang="en-US" dirty="0"/>
              <a:t>工具支持：</a:t>
            </a:r>
            <a:r>
              <a:rPr lang="en" altLang="zh-CN" sz="2400" dirty="0"/>
              <a:t>Collaborating with pull requests</a:t>
            </a:r>
            <a:r>
              <a:rPr lang="zh-CN" altLang="en-US" sz="2400" dirty="0"/>
              <a:t> </a:t>
            </a:r>
            <a:r>
              <a:rPr lang="en-US" altLang="zh-CN" sz="2400" dirty="0"/>
              <a:t>@GitHub</a:t>
            </a:r>
            <a:endParaRPr lang="zh-CN" altLang="en-US" sz="2400" dirty="0"/>
          </a:p>
        </p:txBody>
      </p:sp>
      <p:sp>
        <p:nvSpPr>
          <p:cNvPr id="5" name="文本框 4">
            <a:extLst>
              <a:ext uri="{FF2B5EF4-FFF2-40B4-BE49-F238E27FC236}">
                <a16:creationId xmlns:a16="http://schemas.microsoft.com/office/drawing/2014/main" id="{AB910444-E502-DF8D-6BAF-2807328A0F64}"/>
              </a:ext>
            </a:extLst>
          </p:cNvPr>
          <p:cNvSpPr txBox="1"/>
          <p:nvPr/>
        </p:nvSpPr>
        <p:spPr>
          <a:xfrm>
            <a:off x="704380" y="4833581"/>
            <a:ext cx="4890877" cy="276999"/>
          </a:xfrm>
          <a:prstGeom prst="rect">
            <a:avLst/>
          </a:prstGeom>
          <a:noFill/>
        </p:spPr>
        <p:txBody>
          <a:bodyPr wrap="square">
            <a:spAutoFit/>
          </a:bodyPr>
          <a:lstStyle/>
          <a:p>
            <a:r>
              <a:rPr lang="zh-CN" altLang="en-US" sz="1200" dirty="0">
                <a:hlinkClick r:id="rId2"/>
              </a:rPr>
              <a:t>https://docs.github.com/en/pull-requests/collaborating-with-pull-requests</a:t>
            </a:r>
            <a:r>
              <a:rPr lang="zh-CN" altLang="en-US" sz="1200" dirty="0"/>
              <a:t> </a:t>
            </a:r>
          </a:p>
        </p:txBody>
      </p:sp>
      <p:pic>
        <p:nvPicPr>
          <p:cNvPr id="7" name="图片 6">
            <a:extLst>
              <a:ext uri="{FF2B5EF4-FFF2-40B4-BE49-F238E27FC236}">
                <a16:creationId xmlns:a16="http://schemas.microsoft.com/office/drawing/2014/main" id="{5CA2574A-453E-804B-F20B-A2239B9CDBEF}"/>
              </a:ext>
            </a:extLst>
          </p:cNvPr>
          <p:cNvPicPr>
            <a:picLocks noChangeAspect="1"/>
          </p:cNvPicPr>
          <p:nvPr/>
        </p:nvPicPr>
        <p:blipFill>
          <a:blip r:embed="rId3"/>
          <a:stretch>
            <a:fillRect/>
          </a:stretch>
        </p:blipFill>
        <p:spPr>
          <a:xfrm>
            <a:off x="179776" y="852307"/>
            <a:ext cx="5698509" cy="3438886"/>
          </a:xfrm>
          <a:prstGeom prst="rect">
            <a:avLst/>
          </a:prstGeom>
        </p:spPr>
      </p:pic>
      <p:pic>
        <p:nvPicPr>
          <p:cNvPr id="9" name="图片 8">
            <a:extLst>
              <a:ext uri="{FF2B5EF4-FFF2-40B4-BE49-F238E27FC236}">
                <a16:creationId xmlns:a16="http://schemas.microsoft.com/office/drawing/2014/main" id="{5D92F527-8717-7E24-B0FB-D61C402225F9}"/>
              </a:ext>
            </a:extLst>
          </p:cNvPr>
          <p:cNvPicPr>
            <a:picLocks noChangeAspect="1"/>
          </p:cNvPicPr>
          <p:nvPr/>
        </p:nvPicPr>
        <p:blipFill>
          <a:blip r:embed="rId4"/>
          <a:stretch>
            <a:fillRect/>
          </a:stretch>
        </p:blipFill>
        <p:spPr>
          <a:xfrm>
            <a:off x="2400138" y="1421308"/>
            <a:ext cx="6564086" cy="3245844"/>
          </a:xfrm>
          <a:prstGeom prst="rect">
            <a:avLst/>
          </a:prstGeom>
        </p:spPr>
      </p:pic>
    </p:spTree>
    <p:extLst>
      <p:ext uri="{BB962C8B-B14F-4D97-AF65-F5344CB8AC3E}">
        <p14:creationId xmlns:p14="http://schemas.microsoft.com/office/powerpoint/2010/main" val="5201883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14682" y="604302"/>
            <a:ext cx="3658214" cy="994172"/>
          </a:xfrm>
        </p:spPr>
        <p:txBody>
          <a:bodyPr/>
          <a:lstStyle/>
          <a:p>
            <a:pPr>
              <a:lnSpc>
                <a:spcPct val="110000"/>
              </a:lnSpc>
            </a:pPr>
            <a:r>
              <a:rPr lang="zh-CN" b="1" dirty="0">
                <a:solidFill>
                  <a:srgbClr val="435CC8"/>
                </a:solidFill>
                <a:latin typeface="微软雅黑" panose="020B0503020204020204" pitchFamily="34" charset="-122"/>
                <a:ea typeface="微软雅黑" panose="020B0503020204020204" pitchFamily="34" charset="-122"/>
              </a:rPr>
              <a:t>感</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谢</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聆</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听</a:t>
            </a:r>
            <a:endParaRPr lang="zh-CN" altLang="en-US" b="1" dirty="0">
              <a:solidFill>
                <a:srgbClr val="435CC8"/>
              </a:solidFill>
              <a:latin typeface="微软雅黑" panose="020B0503020204020204" pitchFamily="34" charset="-122"/>
              <a:ea typeface="微软雅黑" panose="020B0503020204020204" pitchFamily="34" charset="-122"/>
            </a:endParaRPr>
          </a:p>
        </p:txBody>
      </p:sp>
      <p:sp>
        <p:nvSpPr>
          <p:cNvPr id="7" name="文本占位符 6"/>
          <p:cNvSpPr>
            <a:spLocks noGrp="1"/>
          </p:cNvSpPr>
          <p:nvPr>
            <p:ph type="body" sz="quarter" idx="14"/>
          </p:nvPr>
        </p:nvSpPr>
        <p:spPr>
          <a:xfrm>
            <a:off x="1457939" y="1598474"/>
            <a:ext cx="2171700" cy="326643"/>
          </a:xfrm>
        </p:spPr>
        <p:txBody>
          <a:bodyPr>
            <a:noAutofit/>
          </a:bodyPr>
          <a:lstStyle/>
          <a:p>
            <a:r>
              <a:rPr lang="zh-CN" altLang="en-US" sz="1600" dirty="0">
                <a:solidFill>
                  <a:srgbClr val="435CC8"/>
                </a:solidFill>
                <a:latin typeface="Microsoft YaHei" panose="020B0503020204020204" pitchFamily="34" charset="-122"/>
                <a:ea typeface="Microsoft YaHei" panose="020B0503020204020204" pitchFamily="34" charset="-122"/>
              </a:rPr>
              <a:t>朱少民 </a:t>
            </a:r>
            <a:r>
              <a:rPr lang="en-US" altLang="zh-CN" sz="1600" dirty="0">
                <a:solidFill>
                  <a:srgbClr val="435CC8"/>
                </a:solidFill>
                <a:latin typeface="Microsoft YaHei" panose="020B0503020204020204" pitchFamily="34" charset="-122"/>
                <a:ea typeface="Microsoft YaHei" panose="020B0503020204020204" pitchFamily="34" charset="-122"/>
              </a:rPr>
              <a:t>/</a:t>
            </a:r>
            <a:r>
              <a:rPr lang="zh-CN" altLang="en-US" sz="1600" dirty="0">
                <a:solidFill>
                  <a:srgbClr val="435CC8"/>
                </a:solidFill>
                <a:latin typeface="Microsoft YaHei" panose="020B0503020204020204" pitchFamily="34" charset="-122"/>
                <a:ea typeface="Microsoft YaHei" panose="020B0503020204020204" pitchFamily="34" charset="-122"/>
              </a:rPr>
              <a:t> 同济大学</a:t>
            </a:r>
          </a:p>
        </p:txBody>
      </p:sp>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839CD8-62B5-4EC0-0BCD-15BD3A8AACD0}"/>
              </a:ext>
            </a:extLst>
          </p:cNvPr>
          <p:cNvSpPr>
            <a:spLocks noGrp="1"/>
          </p:cNvSpPr>
          <p:nvPr>
            <p:ph type="title"/>
          </p:nvPr>
        </p:nvSpPr>
        <p:spPr/>
        <p:txBody>
          <a:bodyPr/>
          <a:lstStyle/>
          <a:p>
            <a:r>
              <a:rPr kumimoji="1" lang="zh-CN" altLang="en-US" dirty="0"/>
              <a:t>示例：</a:t>
            </a:r>
            <a:r>
              <a:rPr kumimoji="1" lang="en-US" altLang="zh-CN" dirty="0"/>
              <a:t>change</a:t>
            </a:r>
            <a:r>
              <a:rPr kumimoji="1" lang="zh-CN" altLang="en-US" dirty="0"/>
              <a:t> </a:t>
            </a:r>
            <a:r>
              <a:rPr kumimoji="1" lang="en-US" altLang="zh-CN" dirty="0"/>
              <a:t>review</a:t>
            </a:r>
            <a:endParaRPr kumimoji="1" lang="zh-CN" altLang="en-US" dirty="0"/>
          </a:p>
        </p:txBody>
      </p:sp>
      <p:pic>
        <p:nvPicPr>
          <p:cNvPr id="1026" name="Picture 2" descr="Diff view settings">
            <a:extLst>
              <a:ext uri="{FF2B5EF4-FFF2-40B4-BE49-F238E27FC236}">
                <a16:creationId xmlns:a16="http://schemas.microsoft.com/office/drawing/2014/main" id="{A783AC8C-E8E2-AA7B-C560-30FDC139F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29" y="854642"/>
            <a:ext cx="6550453" cy="26941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lue comment icon">
            <a:extLst>
              <a:ext uri="{FF2B5EF4-FFF2-40B4-BE49-F238E27FC236}">
                <a16:creationId xmlns:a16="http://schemas.microsoft.com/office/drawing/2014/main" id="{274A19AB-E3EB-0B2D-44FF-919264987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972" y="1447799"/>
            <a:ext cx="6924263" cy="314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89931"/>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1" name="Picture 6"/>
          <p:cNvPicPr>
            <a:picLocks noChangeAspect="1" noChangeArrowheads="1"/>
          </p:cNvPicPr>
          <p:nvPr/>
        </p:nvPicPr>
        <p:blipFill>
          <a:blip r:embed="rId3" cstate="print"/>
          <a:srcRect/>
          <a:stretch>
            <a:fillRect/>
          </a:stretch>
        </p:blipFill>
        <p:spPr bwMode="auto">
          <a:xfrm>
            <a:off x="796187" y="926841"/>
            <a:ext cx="7787860" cy="3721360"/>
          </a:xfrm>
          <a:prstGeom prst="rect">
            <a:avLst/>
          </a:prstGeom>
          <a:noFill/>
          <a:ln w="9525">
            <a:noFill/>
            <a:miter lim="800000"/>
            <a:headEnd/>
            <a:tailEnd/>
          </a:ln>
        </p:spPr>
      </p:pic>
      <p:sp>
        <p:nvSpPr>
          <p:cNvPr id="24578" name="Rectangle 2"/>
          <p:cNvSpPr>
            <a:spLocks noGrp="1" noChangeArrowheads="1"/>
          </p:cNvSpPr>
          <p:nvPr>
            <p:ph type="title"/>
          </p:nvPr>
        </p:nvSpPr>
        <p:spPr>
          <a:xfrm>
            <a:off x="519336" y="173767"/>
            <a:ext cx="5957663" cy="421481"/>
          </a:xfrm>
        </p:spPr>
        <p:txBody>
          <a:bodyPr>
            <a:noAutofit/>
          </a:bodyPr>
          <a:lstStyle/>
          <a:p>
            <a:r>
              <a:rPr lang="zh-CN" altLang="en-US" dirty="0">
                <a:latin typeface="微软雅黑" panose="020B0503020204020204" pitchFamily="34" charset="-122"/>
                <a:ea typeface="微软雅黑" panose="020B0503020204020204" pitchFamily="34" charset="-122"/>
              </a:rPr>
              <a:t>缺陷示例：空指针保护案例分析</a:t>
            </a:r>
          </a:p>
        </p:txBody>
      </p:sp>
      <p:sp>
        <p:nvSpPr>
          <p:cNvPr id="6" name="圆角矩形 5"/>
          <p:cNvSpPr/>
          <p:nvPr/>
        </p:nvSpPr>
        <p:spPr bwMode="auto">
          <a:xfrm>
            <a:off x="1750186" y="3252479"/>
            <a:ext cx="4824785" cy="230950"/>
          </a:xfrm>
          <a:prstGeom prst="roundRect">
            <a:avLst/>
          </a:prstGeom>
          <a:noFill/>
          <a:ln w="19050" cap="flat" cmpd="sng" algn="ctr">
            <a:solidFill>
              <a:srgbClr val="FF0000"/>
            </a:solidFill>
            <a:prstDash val="dash"/>
            <a:round/>
            <a:headEnd type="none" w="med" len="med"/>
            <a:tailEnd type="none" w="med" len="med"/>
          </a:ln>
          <a:effectLst/>
        </p:spPr>
        <p:txBody>
          <a:bodyPr vert="horz" wrap="square" lIns="0" tIns="0" rIns="0" bIns="0" numCol="1" rtlCol="0" anchor="ctr" anchorCtr="0" compatLnSpc="1">
            <a:prstTxWarp prst="textNoShape">
              <a:avLst/>
            </a:prstTxWarp>
          </a:bodyPr>
          <a:lstStyle/>
          <a:p>
            <a:pPr defTabSz="685800" fontAlgn="base">
              <a:spcBef>
                <a:spcPct val="0"/>
              </a:spcBef>
              <a:spcAft>
                <a:spcPct val="0"/>
              </a:spcAft>
            </a:pPr>
            <a:endParaRPr lang="zh-CN" altLang="en-US" sz="1350">
              <a:latin typeface="Arial" pitchFamily="34" charset="0"/>
              <a:ea typeface="宋体" pitchFamily="2" charset="-122"/>
            </a:endParaRPr>
          </a:p>
        </p:txBody>
      </p:sp>
    </p:spTree>
    <p:extLst>
      <p:ext uri="{BB962C8B-B14F-4D97-AF65-F5344CB8AC3E}">
        <p14:creationId xmlns:p14="http://schemas.microsoft.com/office/powerpoint/2010/main" val="2095589735"/>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3076" name="Picture 4"/>
          <p:cNvPicPr>
            <a:picLocks noChangeAspect="1" noChangeArrowheads="1"/>
          </p:cNvPicPr>
          <p:nvPr/>
        </p:nvPicPr>
        <p:blipFill>
          <a:blip r:embed="rId2" cstate="print"/>
          <a:srcRect/>
          <a:stretch>
            <a:fillRect/>
          </a:stretch>
        </p:blipFill>
        <p:spPr bwMode="auto">
          <a:xfrm>
            <a:off x="3855124" y="1017141"/>
            <a:ext cx="5232411" cy="3288425"/>
          </a:xfrm>
          <a:prstGeom prst="rect">
            <a:avLst/>
          </a:prstGeom>
          <a:noFill/>
          <a:ln w="12700" cap="sq">
            <a:noFill/>
            <a:miter lim="800000"/>
            <a:headEnd type="none" w="sm" len="sm"/>
            <a:tailEnd type="none" w="sm" len="sm"/>
          </a:ln>
          <a:effectLst/>
        </p:spPr>
      </p:pic>
      <p:sp>
        <p:nvSpPr>
          <p:cNvPr id="643077" name="Rectangle 5"/>
          <p:cNvSpPr>
            <a:spLocks noChangeArrowheads="1"/>
          </p:cNvSpPr>
          <p:nvPr/>
        </p:nvSpPr>
        <p:spPr bwMode="auto">
          <a:xfrm>
            <a:off x="595901" y="208442"/>
            <a:ext cx="5100978" cy="523220"/>
          </a:xfrm>
          <a:prstGeom prst="rect">
            <a:avLst/>
          </a:prstGeom>
          <a:noFill/>
          <a:ln w="12700" cap="sq">
            <a:noFill/>
            <a:miter lim="800000"/>
            <a:headEnd type="none" w="sm" len="sm"/>
            <a:tailEnd type="none" w="sm" len="sm"/>
          </a:ln>
          <a:effectLst/>
        </p:spPr>
        <p:txBody>
          <a:bodyPr wrap="square">
            <a:spAutoFit/>
          </a:bodyPr>
          <a:lstStyle/>
          <a:p>
            <a:r>
              <a:rPr kumimoji="1" lang="zh-CN" altLang="en-US" sz="2800" b="1" dirty="0">
                <a:solidFill>
                  <a:srgbClr val="0070C0"/>
                </a:solidFill>
                <a:latin typeface="微软雅黑" panose="020B0503020204020204" pitchFamily="34" charset="-122"/>
                <a:ea typeface="微软雅黑" panose="020B0503020204020204" pitchFamily="34" charset="-122"/>
              </a:rPr>
              <a:t>开发人员走上台介绍其代码</a:t>
            </a:r>
          </a:p>
        </p:txBody>
      </p:sp>
      <p:sp>
        <p:nvSpPr>
          <p:cNvPr id="643078" name="Rectangle 6"/>
          <p:cNvSpPr>
            <a:spLocks noGrp="1" noChangeArrowheads="1"/>
          </p:cNvSpPr>
          <p:nvPr>
            <p:ph type="body" idx="1"/>
          </p:nvPr>
        </p:nvSpPr>
        <p:spPr>
          <a:xfrm>
            <a:off x="679571" y="1815666"/>
            <a:ext cx="3175553" cy="1512168"/>
          </a:xfrm>
          <a:noFill/>
          <a:ln/>
        </p:spPr>
        <p:txBody>
          <a:bodyPr/>
          <a:lstStyle/>
          <a:p>
            <a:pPr marL="482918" indent="-404337">
              <a:lnSpc>
                <a:spcPct val="120000"/>
              </a:lnSpc>
              <a:spcBef>
                <a:spcPts val="180"/>
              </a:spcBef>
              <a:buClr>
                <a:srgbClr val="91AC4E"/>
              </a:buClr>
              <a:buSzPct val="70000"/>
              <a:buFont typeface="Wingdings" pitchFamily="2" charset="2"/>
              <a:buChar char="p"/>
            </a:pPr>
            <a:r>
              <a:rPr lang="zh-CN" altLang="en-US" sz="2160" dirty="0">
                <a:solidFill>
                  <a:schemeClr val="accent2">
                    <a:lumMod val="75000"/>
                  </a:schemeClr>
                </a:solidFill>
                <a:latin typeface="Yuanti SC" charset="-122"/>
                <a:ea typeface="Yuanti SC" charset="-122"/>
                <a:cs typeface="Yuanti SC" charset="-122"/>
              </a:rPr>
              <a:t>每个人都有机会</a:t>
            </a:r>
          </a:p>
          <a:p>
            <a:pPr marL="482918" indent="-404337">
              <a:lnSpc>
                <a:spcPct val="120000"/>
              </a:lnSpc>
              <a:spcBef>
                <a:spcPts val="180"/>
              </a:spcBef>
              <a:buClr>
                <a:srgbClr val="91AC4E"/>
              </a:buClr>
              <a:buSzPct val="70000"/>
              <a:buFont typeface="Wingdings" pitchFamily="2" charset="2"/>
              <a:buChar char="p"/>
            </a:pPr>
            <a:r>
              <a:rPr lang="zh-CN" altLang="en-US" sz="2160" dirty="0">
                <a:solidFill>
                  <a:schemeClr val="accent2">
                    <a:lumMod val="75000"/>
                  </a:schemeClr>
                </a:solidFill>
                <a:latin typeface="Yuanti SC" charset="-122"/>
                <a:ea typeface="Yuanti SC" charset="-122"/>
                <a:cs typeface="Yuanti SC" charset="-122"/>
              </a:rPr>
              <a:t>随机抽取</a:t>
            </a:r>
          </a:p>
          <a:p>
            <a:pPr marL="482918" indent="-404337">
              <a:lnSpc>
                <a:spcPct val="120000"/>
              </a:lnSpc>
              <a:spcBef>
                <a:spcPts val="180"/>
              </a:spcBef>
              <a:buClr>
                <a:srgbClr val="91AC4E"/>
              </a:buClr>
              <a:buSzPct val="70000"/>
              <a:buFont typeface="Wingdings" pitchFamily="2" charset="2"/>
              <a:buChar char="p"/>
            </a:pPr>
            <a:r>
              <a:rPr lang="zh-CN" altLang="en-US" sz="2160" dirty="0">
                <a:solidFill>
                  <a:schemeClr val="accent2">
                    <a:lumMod val="75000"/>
                  </a:schemeClr>
                </a:solidFill>
                <a:latin typeface="Yuanti SC" charset="-122"/>
                <a:ea typeface="Yuanti SC" charset="-122"/>
                <a:cs typeface="Yuanti SC" charset="-122"/>
              </a:rPr>
              <a:t>现场展示</a:t>
            </a:r>
            <a:endParaRPr lang="en-US" altLang="zh-CN" sz="2160" dirty="0">
              <a:solidFill>
                <a:schemeClr val="accent2">
                  <a:lumMod val="75000"/>
                </a:schemeClr>
              </a:solidFill>
              <a:latin typeface="Yuanti SC" charset="-122"/>
              <a:ea typeface="Yuanti SC" charset="-122"/>
              <a:cs typeface="Yuanti SC" charset="-122"/>
            </a:endParaRPr>
          </a:p>
        </p:txBody>
      </p:sp>
    </p:spTree>
    <p:extLst>
      <p:ext uri="{BB962C8B-B14F-4D97-AF65-F5344CB8AC3E}">
        <p14:creationId xmlns:p14="http://schemas.microsoft.com/office/powerpoint/2010/main" val="3427425566"/>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800" b="1" dirty="0">
                <a:solidFill>
                  <a:srgbClr val="0070C0"/>
                </a:solidFill>
                <a:latin typeface="微软雅黑" panose="020B0503020204020204" pitchFamily="34" charset="-122"/>
                <a:ea typeface="微软雅黑" panose="020B0503020204020204" pitchFamily="34" charset="-122"/>
              </a:rPr>
              <a:t>其它优秀实践</a:t>
            </a: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Rectangle 5">
            <a:extLst>
              <a:ext uri="{FF2B5EF4-FFF2-40B4-BE49-F238E27FC236}">
                <a16:creationId xmlns:a16="http://schemas.microsoft.com/office/drawing/2014/main" id="{C41590AE-3DAD-6AEC-EBFF-39248D42D804}"/>
              </a:ext>
            </a:extLst>
          </p:cNvPr>
          <p:cNvSpPr>
            <a:spLocks noChangeArrowheads="1"/>
          </p:cNvSpPr>
          <p:nvPr/>
        </p:nvSpPr>
        <p:spPr bwMode="auto">
          <a:xfrm>
            <a:off x="945856" y="1462649"/>
            <a:ext cx="4018046" cy="2457596"/>
          </a:xfrm>
          <a:prstGeom prst="rect">
            <a:avLst/>
          </a:prstGeom>
          <a:noFill/>
          <a:ln w="9525">
            <a:noFill/>
            <a:miter lim="800000"/>
            <a:headEnd/>
            <a:tailEnd/>
          </a:ln>
          <a:effectLst/>
        </p:spPr>
        <p:txBody>
          <a:bodyPr wrap="square">
            <a:spAutoFit/>
          </a:bodyPr>
          <a:lstStyle/>
          <a:p>
            <a:pPr marL="308610" indent="-308610">
              <a:lnSpc>
                <a:spcPct val="130000"/>
              </a:lnSpc>
              <a:spcBef>
                <a:spcPct val="20000"/>
              </a:spcBef>
              <a:buClr>
                <a:srgbClr val="3366FF"/>
              </a:buClr>
              <a:buFont typeface="Wingdings" charset="2"/>
              <a:buChar char="p"/>
            </a:pPr>
            <a:r>
              <a:rPr lang="zh-CN" altLang="en-US" sz="2160" dirty="0">
                <a:latin typeface="楷体"/>
                <a:ea typeface="楷体"/>
                <a:cs typeface="楷体"/>
              </a:rPr>
              <a:t> 关键代码的集体评审</a:t>
            </a:r>
          </a:p>
          <a:p>
            <a:pPr marL="308610" indent="-308610">
              <a:lnSpc>
                <a:spcPct val="130000"/>
              </a:lnSpc>
              <a:spcBef>
                <a:spcPct val="20000"/>
              </a:spcBef>
              <a:buClr>
                <a:srgbClr val="3366FF"/>
              </a:buClr>
              <a:buFont typeface="Wingdings" charset="2"/>
              <a:buChar char="p"/>
            </a:pPr>
            <a:r>
              <a:rPr lang="zh-CN" altLang="en-US" sz="2160" dirty="0">
                <a:latin typeface="楷体"/>
                <a:ea typeface="楷体"/>
                <a:cs typeface="楷体"/>
              </a:rPr>
              <a:t> 代码评审作为一种文化</a:t>
            </a:r>
          </a:p>
          <a:p>
            <a:pPr marL="308610" indent="-308610">
              <a:lnSpc>
                <a:spcPct val="130000"/>
              </a:lnSpc>
              <a:spcBef>
                <a:spcPct val="20000"/>
              </a:spcBef>
              <a:buClr>
                <a:srgbClr val="3366FF"/>
              </a:buClr>
              <a:buFont typeface="Wingdings" charset="2"/>
              <a:buChar char="p"/>
            </a:pPr>
            <a:r>
              <a:rPr lang="zh-CN" altLang="en-US" sz="2160" dirty="0">
                <a:latin typeface="楷体"/>
                <a:ea typeface="楷体"/>
                <a:cs typeface="楷体"/>
              </a:rPr>
              <a:t> 借助工具更有效 </a:t>
            </a:r>
            <a:endParaRPr lang="en-US" altLang="zh-CN" sz="2160" dirty="0">
              <a:latin typeface="楷体"/>
              <a:ea typeface="楷体"/>
              <a:cs typeface="楷体"/>
            </a:endParaRPr>
          </a:p>
          <a:p>
            <a:pPr marL="308610" indent="-308610">
              <a:lnSpc>
                <a:spcPct val="130000"/>
              </a:lnSpc>
              <a:spcBef>
                <a:spcPct val="20000"/>
              </a:spcBef>
              <a:buClr>
                <a:srgbClr val="3366FF"/>
              </a:buClr>
              <a:buFont typeface="Wingdings" charset="2"/>
              <a:buChar char="p"/>
            </a:pPr>
            <a:r>
              <a:rPr lang="zh-CN" altLang="en-US" sz="2160" dirty="0">
                <a:latin typeface="楷体"/>
                <a:ea typeface="楷体"/>
                <a:cs typeface="楷体"/>
              </a:rPr>
              <a:t> 流程定义</a:t>
            </a:r>
          </a:p>
          <a:p>
            <a:pPr marL="308610" indent="-308610">
              <a:lnSpc>
                <a:spcPct val="130000"/>
              </a:lnSpc>
              <a:spcBef>
                <a:spcPct val="20000"/>
              </a:spcBef>
              <a:buClr>
                <a:srgbClr val="3366FF"/>
              </a:buClr>
              <a:buFont typeface="Wingdings" charset="2"/>
              <a:buChar char="p"/>
            </a:pPr>
            <a:r>
              <a:rPr lang="zh-CN" altLang="en-US" sz="2160" dirty="0">
                <a:latin typeface="楷体"/>
                <a:ea typeface="楷体"/>
                <a:cs typeface="楷体"/>
              </a:rPr>
              <a:t> 培训</a:t>
            </a:r>
          </a:p>
        </p:txBody>
      </p:sp>
      <p:pic>
        <p:nvPicPr>
          <p:cNvPr id="4" name="图片 3" descr="屏幕快照 2013-12-27 下午12.41.42.png">
            <a:extLst>
              <a:ext uri="{FF2B5EF4-FFF2-40B4-BE49-F238E27FC236}">
                <a16:creationId xmlns:a16="http://schemas.microsoft.com/office/drawing/2014/main" id="{F3F0AAB3-516D-0790-99C9-F66645031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0177" y="875016"/>
            <a:ext cx="2667967" cy="3393467"/>
          </a:xfrm>
          <a:prstGeom prst="rect">
            <a:avLst/>
          </a:prstGeom>
        </p:spPr>
      </p:pic>
    </p:spTree>
    <p:extLst>
      <p:ext uri="{BB962C8B-B14F-4D97-AF65-F5344CB8AC3E}">
        <p14:creationId xmlns:p14="http://schemas.microsoft.com/office/powerpoint/2010/main" val="354520674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483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charset="-122"/>
                <a:ea typeface="微软雅黑" panose="020B0503020204020204" charset="-122"/>
              </a:rPr>
              <a:t>代码静态分析工具</a:t>
            </a:r>
          </a:p>
        </p:txBody>
      </p:sp>
    </p:spTree>
    <p:extLst>
      <p:ext uri="{BB962C8B-B14F-4D97-AF65-F5344CB8AC3E}">
        <p14:creationId xmlns:p14="http://schemas.microsoft.com/office/powerpoint/2010/main" val="3058650282"/>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532992" y="211865"/>
            <a:ext cx="6869993" cy="518400"/>
          </a:xfrm>
          <a:prstGeom prst="rect">
            <a:avLst/>
          </a:prstGeom>
        </p:spPr>
        <p:txBody>
          <a:bodyPr vert="horz" lIns="82296" tIns="41148" rIns="82296" bIns="41148" rtlCol="0" anchor="ctr">
            <a:noAutofit/>
          </a:bodyPr>
          <a:lstStyle>
            <a:lvl1pPr algn="l" defTabSz="600075" rtl="0" eaLnBrk="1" latinLnBrk="0" hangingPunct="1">
              <a:lnSpc>
                <a:spcPct val="90000"/>
              </a:lnSpc>
              <a:spcBef>
                <a:spcPct val="0"/>
              </a:spcBef>
              <a:buNone/>
              <a:defRPr sz="2890" kern="1200">
                <a:solidFill>
                  <a:schemeClr val="tx1"/>
                </a:solidFill>
                <a:latin typeface="+mj-lt"/>
                <a:ea typeface="+mj-ea"/>
                <a:cs typeface="+mj-cs"/>
              </a:defRPr>
            </a:lvl1pPr>
          </a:lstStyle>
          <a:p>
            <a:r>
              <a:rPr kumimoji="1" lang="zh-CN" altLang="en-US" sz="2800" b="1" dirty="0">
                <a:solidFill>
                  <a:srgbClr val="0070C0"/>
                </a:solidFill>
                <a:latin typeface="微软雅黑" panose="020B0503020204020204" pitchFamily="34" charset="-122"/>
                <a:ea typeface="微软雅黑" panose="020B0503020204020204" pitchFamily="34" charset="-122"/>
              </a:rPr>
              <a:t>代码静态分析工具</a:t>
            </a:r>
          </a:p>
        </p:txBody>
      </p:sp>
      <p:sp>
        <p:nvSpPr>
          <p:cNvPr id="2" name="Rectangle 5">
            <a:extLst>
              <a:ext uri="{FF2B5EF4-FFF2-40B4-BE49-F238E27FC236}">
                <a16:creationId xmlns:a16="http://schemas.microsoft.com/office/drawing/2014/main" id="{1D3E7766-1E55-A11B-426B-B16CE3E8E728}"/>
              </a:ext>
            </a:extLst>
          </p:cNvPr>
          <p:cNvSpPr>
            <a:spLocks noChangeArrowheads="1"/>
          </p:cNvSpPr>
          <p:nvPr/>
        </p:nvSpPr>
        <p:spPr bwMode="auto">
          <a:xfrm>
            <a:off x="628290" y="1511640"/>
            <a:ext cx="4536504" cy="2074479"/>
          </a:xfrm>
          <a:prstGeom prst="rect">
            <a:avLst/>
          </a:prstGeom>
          <a:noFill/>
          <a:ln w="9525">
            <a:noFill/>
            <a:miter lim="800000"/>
            <a:headEnd/>
            <a:tailEnd/>
          </a:ln>
          <a:effectLst/>
        </p:spPr>
        <p:txBody>
          <a:bodyPr wrap="square">
            <a:spAutoFit/>
          </a:bodyPr>
          <a:lstStyle/>
          <a:p>
            <a:pPr marL="308610" indent="-308610">
              <a:lnSpc>
                <a:spcPct val="130000"/>
              </a:lnSpc>
              <a:spcBef>
                <a:spcPct val="20000"/>
              </a:spcBef>
              <a:buClr>
                <a:srgbClr val="3366FF"/>
              </a:buClr>
              <a:buFont typeface="Wingdings" charset="2"/>
              <a:buChar char="p"/>
            </a:pPr>
            <a:r>
              <a:rPr lang="en-US" altLang="zh-CN" dirty="0" err="1">
                <a:latin typeface="Arial" panose="020B0604020202020204" pitchFamily="34" charset="0"/>
                <a:ea typeface="宋体" pitchFamily="2" charset="-122"/>
                <a:cs typeface="Arial" panose="020B0604020202020204" pitchFamily="34" charset="0"/>
              </a:rPr>
              <a:t>SonarLint</a:t>
            </a:r>
            <a:endParaRPr lang="zh-CN" altLang="en-US" dirty="0">
              <a:latin typeface="Arial" panose="020B0604020202020204" pitchFamily="34" charset="0"/>
              <a:ea typeface="楷体"/>
              <a:cs typeface="Arial" panose="020B0604020202020204" pitchFamily="34" charset="0"/>
            </a:endParaRPr>
          </a:p>
          <a:p>
            <a:pPr marL="308610" indent="-308610">
              <a:lnSpc>
                <a:spcPct val="130000"/>
              </a:lnSpc>
              <a:spcBef>
                <a:spcPct val="20000"/>
              </a:spcBef>
              <a:buClr>
                <a:srgbClr val="3366FF"/>
              </a:buClr>
              <a:buFont typeface="Wingdings" charset="2"/>
              <a:buChar char="p"/>
            </a:pPr>
            <a:r>
              <a:rPr lang="en-US" altLang="zh-CN" dirty="0">
                <a:latin typeface="Arial" panose="020B0604020202020204" pitchFamily="34" charset="0"/>
                <a:ea typeface="楷体"/>
                <a:cs typeface="Arial" panose="020B0604020202020204" pitchFamily="34" charset="0"/>
              </a:rPr>
              <a:t>Java</a:t>
            </a:r>
            <a:r>
              <a:rPr lang="zh-CN" altLang="en-US" dirty="0">
                <a:latin typeface="Arial" panose="020B0604020202020204" pitchFamily="34" charset="0"/>
                <a:ea typeface="楷体"/>
                <a:cs typeface="Arial" panose="020B0604020202020204" pitchFamily="34" charset="0"/>
              </a:rPr>
              <a:t>：</a:t>
            </a:r>
            <a:r>
              <a:rPr lang="en-US" altLang="zh-CN" dirty="0" err="1">
                <a:latin typeface="Arial" panose="020B0604020202020204" pitchFamily="34" charset="0"/>
                <a:ea typeface="宋体" pitchFamily="2" charset="-122"/>
                <a:cs typeface="Arial" panose="020B0604020202020204" pitchFamily="34" charset="0"/>
              </a:rPr>
              <a:t>FindBugs</a:t>
            </a:r>
            <a:r>
              <a:rPr lang="zh-CN" altLang="en-US" dirty="0">
                <a:latin typeface="Arial" panose="020B0604020202020204" pitchFamily="34" charset="0"/>
                <a:ea typeface="宋体" pitchFamily="2" charset="-122"/>
                <a:cs typeface="Arial" panose="020B0604020202020204" pitchFamily="34" charset="0"/>
              </a:rPr>
              <a:t>、</a:t>
            </a:r>
            <a:r>
              <a:rPr lang="en-US" altLang="zh-CN" dirty="0">
                <a:latin typeface="Arial" panose="020B0604020202020204" pitchFamily="34" charset="0"/>
                <a:ea typeface="宋体" pitchFamily="2" charset="-122"/>
                <a:cs typeface="Arial" panose="020B0604020202020204" pitchFamily="34" charset="0"/>
              </a:rPr>
              <a:t>PMD</a:t>
            </a:r>
            <a:r>
              <a:rPr lang="zh-CN" altLang="en-US" dirty="0">
                <a:latin typeface="Arial" panose="020B0604020202020204" pitchFamily="34" charset="0"/>
                <a:ea typeface="宋体" pitchFamily="2" charset="-122"/>
                <a:cs typeface="Arial" panose="020B0604020202020204" pitchFamily="34" charset="0"/>
              </a:rPr>
              <a:t>、</a:t>
            </a:r>
            <a:r>
              <a:rPr lang="en-US" altLang="zh-CN" dirty="0">
                <a:latin typeface="Arial" panose="020B0604020202020204" pitchFamily="34" charset="0"/>
                <a:ea typeface="宋体" pitchFamily="2" charset="-122"/>
                <a:cs typeface="Arial" panose="020B0604020202020204" pitchFamily="34" charset="0"/>
              </a:rPr>
              <a:t>Checkstyle</a:t>
            </a:r>
            <a:r>
              <a:rPr lang="zh-CN" altLang="en-US" dirty="0">
                <a:latin typeface="Arial" panose="020B0604020202020204" pitchFamily="34" charset="0"/>
                <a:ea typeface="宋体" pitchFamily="2" charset="-122"/>
                <a:cs typeface="Arial" panose="020B0604020202020204" pitchFamily="34" charset="0"/>
              </a:rPr>
              <a:t>等</a:t>
            </a:r>
            <a:endParaRPr lang="en-US" altLang="zh-CN" dirty="0">
              <a:latin typeface="Arial" panose="020B0604020202020204" pitchFamily="34" charset="0"/>
              <a:ea typeface="宋体" pitchFamily="2" charset="-122"/>
              <a:cs typeface="Arial" panose="020B0604020202020204" pitchFamily="34" charset="0"/>
            </a:endParaRPr>
          </a:p>
          <a:p>
            <a:pPr marL="308610" indent="-308610">
              <a:lnSpc>
                <a:spcPct val="130000"/>
              </a:lnSpc>
              <a:spcBef>
                <a:spcPct val="20000"/>
              </a:spcBef>
              <a:buClr>
                <a:srgbClr val="3366FF"/>
              </a:buClr>
              <a:buFont typeface="Wingdings" charset="2"/>
              <a:buChar char="p"/>
            </a:pPr>
            <a:r>
              <a:rPr lang="en-US" altLang="zh-CN" dirty="0">
                <a:latin typeface="Arial" panose="020B0604020202020204" pitchFamily="34" charset="0"/>
                <a:ea typeface="宋体" pitchFamily="2" charset="-122"/>
                <a:cs typeface="Arial" panose="020B0604020202020204" pitchFamily="34" charset="0"/>
              </a:rPr>
              <a:t>C/C++</a:t>
            </a:r>
            <a:r>
              <a:rPr lang="zh-CN" altLang="en-US" dirty="0">
                <a:latin typeface="Arial" panose="020B0604020202020204" pitchFamily="34" charset="0"/>
                <a:ea typeface="宋体" pitchFamily="2" charset="-122"/>
                <a:cs typeface="Arial" panose="020B0604020202020204" pitchFamily="34" charset="0"/>
              </a:rPr>
              <a:t>：</a:t>
            </a:r>
            <a:r>
              <a:rPr lang="en-US" altLang="zh-CN" dirty="0">
                <a:latin typeface="Arial" panose="020B0604020202020204" pitchFamily="34" charset="0"/>
                <a:ea typeface="宋体" pitchFamily="2" charset="-122"/>
                <a:cs typeface="Arial" panose="020B0604020202020204" pitchFamily="34" charset="0"/>
              </a:rPr>
              <a:t>Clint/</a:t>
            </a:r>
            <a:r>
              <a:rPr lang="en-US" altLang="zh-CN" dirty="0" err="1">
                <a:latin typeface="Arial" panose="020B0604020202020204" pitchFamily="34" charset="0"/>
                <a:ea typeface="宋体" pitchFamily="2" charset="-122"/>
                <a:cs typeface="Arial" panose="020B0604020202020204" pitchFamily="34" charset="0"/>
              </a:rPr>
              <a:t>Oclint</a:t>
            </a:r>
            <a:r>
              <a:rPr lang="en-US" altLang="zh-CN" dirty="0">
                <a:latin typeface="Arial" panose="020B0604020202020204" pitchFamily="34" charset="0"/>
                <a:ea typeface="宋体" pitchFamily="2" charset="-122"/>
                <a:cs typeface="Arial" panose="020B0604020202020204" pitchFamily="34" charset="0"/>
              </a:rPr>
              <a:t>/</a:t>
            </a:r>
            <a:r>
              <a:rPr lang="en-US" altLang="zh-CN" dirty="0" err="1">
                <a:latin typeface="Arial" panose="020B0604020202020204" pitchFamily="34" charset="0"/>
                <a:ea typeface="宋体" pitchFamily="2" charset="-122"/>
                <a:cs typeface="Arial" panose="020B0604020202020204" pitchFamily="34" charset="0"/>
              </a:rPr>
              <a:t>Cpplint</a:t>
            </a:r>
            <a:r>
              <a:rPr lang="zh-CN" altLang="en-US" dirty="0">
                <a:latin typeface="Arial" panose="020B0604020202020204" pitchFamily="34" charset="0"/>
                <a:ea typeface="宋体" pitchFamily="2" charset="-122"/>
                <a:cs typeface="Arial" panose="020B0604020202020204" pitchFamily="34" charset="0"/>
              </a:rPr>
              <a:t>、</a:t>
            </a:r>
            <a:r>
              <a:rPr lang="en-US" altLang="zh-CN" dirty="0" err="1">
                <a:latin typeface="Arial" panose="020B0604020202020204" pitchFamily="34" charset="0"/>
                <a:ea typeface="宋体" pitchFamily="2" charset="-122"/>
                <a:cs typeface="Arial" panose="020B0604020202020204" pitchFamily="34" charset="0"/>
              </a:rPr>
              <a:t>TestC</a:t>
            </a:r>
            <a:r>
              <a:rPr lang="en-US" altLang="zh-CN" dirty="0">
                <a:latin typeface="Arial" panose="020B0604020202020204" pitchFamily="34" charset="0"/>
                <a:ea typeface="宋体" pitchFamily="2" charset="-122"/>
                <a:cs typeface="Arial" panose="020B0604020202020204" pitchFamily="34" charset="0"/>
              </a:rPr>
              <a:t>++</a:t>
            </a:r>
          </a:p>
          <a:p>
            <a:pPr marL="308610" indent="-308610">
              <a:lnSpc>
                <a:spcPct val="130000"/>
              </a:lnSpc>
              <a:spcBef>
                <a:spcPct val="20000"/>
              </a:spcBef>
              <a:buClr>
                <a:srgbClr val="3366FF"/>
              </a:buClr>
              <a:buFont typeface="Wingdings" charset="2"/>
              <a:buChar char="p"/>
            </a:pPr>
            <a:r>
              <a:rPr lang="en-US" altLang="zh-CN" dirty="0">
                <a:latin typeface="Arial" panose="020B0604020202020204" pitchFamily="34" charset="0"/>
                <a:ea typeface="宋体" pitchFamily="2" charset="-122"/>
                <a:cs typeface="Arial" panose="020B0604020202020204" pitchFamily="34" charset="0"/>
              </a:rPr>
              <a:t>Python</a:t>
            </a:r>
            <a:r>
              <a:rPr lang="zh-CN" altLang="en-US" dirty="0">
                <a:latin typeface="Arial" panose="020B0604020202020204" pitchFamily="34" charset="0"/>
                <a:ea typeface="宋体" pitchFamily="2" charset="-122"/>
                <a:cs typeface="Arial" panose="020B0604020202020204" pitchFamily="34" charset="0"/>
              </a:rPr>
              <a:t>：</a:t>
            </a:r>
            <a:r>
              <a:rPr lang="en-US" altLang="zh-CN" dirty="0" err="1">
                <a:latin typeface="Arial" panose="020B0604020202020204" pitchFamily="34" charset="0"/>
                <a:ea typeface="宋体" pitchFamily="2" charset="-122"/>
                <a:cs typeface="Arial" panose="020B0604020202020204" pitchFamily="34" charset="0"/>
              </a:rPr>
              <a:t>Pylint</a:t>
            </a:r>
            <a:r>
              <a:rPr lang="zh-CN" altLang="en-US" dirty="0">
                <a:latin typeface="Arial" panose="020B0604020202020204" pitchFamily="34" charset="0"/>
                <a:ea typeface="宋体" pitchFamily="2" charset="-122"/>
                <a:cs typeface="Arial" panose="020B0604020202020204" pitchFamily="34" charset="0"/>
              </a:rPr>
              <a:t>、</a:t>
            </a:r>
            <a:r>
              <a:rPr lang="en" altLang="zh-CN" dirty="0">
                <a:latin typeface="Arial" panose="020B0604020202020204" pitchFamily="34" charset="0"/>
                <a:ea typeface="宋体" pitchFamily="2" charset="-122"/>
                <a:cs typeface="Arial" panose="020B0604020202020204" pitchFamily="34" charset="0"/>
              </a:rPr>
              <a:t> PySonar2</a:t>
            </a:r>
            <a:r>
              <a:rPr lang="zh-CN" altLang="en-US" dirty="0">
                <a:latin typeface="Arial" panose="020B0604020202020204" pitchFamily="34" charset="0"/>
                <a:ea typeface="宋体" pitchFamily="2" charset="-122"/>
                <a:cs typeface="Arial" panose="020B0604020202020204" pitchFamily="34" charset="0"/>
              </a:rPr>
              <a:t>等</a:t>
            </a:r>
          </a:p>
          <a:p>
            <a:pPr marL="308610" indent="-308610">
              <a:lnSpc>
                <a:spcPct val="130000"/>
              </a:lnSpc>
              <a:spcBef>
                <a:spcPct val="20000"/>
              </a:spcBef>
              <a:buClr>
                <a:srgbClr val="3366FF"/>
              </a:buClr>
              <a:buFont typeface="Wingdings" charset="2"/>
              <a:buChar char="p"/>
            </a:pPr>
            <a:r>
              <a:rPr lang="zh-CN" altLang="en-US" dirty="0">
                <a:latin typeface="Arial" panose="020B0604020202020204" pitchFamily="34" charset="0"/>
                <a:ea typeface="楷体"/>
                <a:cs typeface="Arial" panose="020B0604020202020204" pitchFamily="34" charset="0"/>
              </a:rPr>
              <a:t>安全：</a:t>
            </a:r>
            <a:r>
              <a:rPr lang="en-US" altLang="zh-CN" dirty="0">
                <a:latin typeface="Arial" panose="020B0604020202020204" pitchFamily="34" charset="0"/>
                <a:ea typeface="楷体"/>
                <a:cs typeface="Arial" panose="020B0604020202020204" pitchFamily="34" charset="0"/>
              </a:rPr>
              <a:t>Coverity</a:t>
            </a:r>
            <a:r>
              <a:rPr lang="zh-CN" altLang="en-US" dirty="0">
                <a:latin typeface="Arial" panose="020B0604020202020204" pitchFamily="34" charset="0"/>
                <a:ea typeface="楷体"/>
                <a:cs typeface="Arial" panose="020B0604020202020204" pitchFamily="34" charset="0"/>
              </a:rPr>
              <a:t>、</a:t>
            </a:r>
            <a:r>
              <a:rPr lang="en-US" altLang="zh-CN" dirty="0">
                <a:latin typeface="Arial" panose="020B0604020202020204" pitchFamily="34" charset="0"/>
                <a:ea typeface="楷体"/>
                <a:cs typeface="Arial" panose="020B0604020202020204" pitchFamily="34" charset="0"/>
              </a:rPr>
              <a:t>Fortify</a:t>
            </a:r>
            <a:r>
              <a:rPr lang="zh-CN" altLang="en-US" dirty="0">
                <a:latin typeface="Arial" panose="020B0604020202020204" pitchFamily="34" charset="0"/>
                <a:ea typeface="楷体"/>
                <a:cs typeface="Arial" panose="020B0604020202020204" pitchFamily="34" charset="0"/>
              </a:rPr>
              <a:t>等</a:t>
            </a:r>
            <a:endParaRPr lang="en-US" altLang="zh-CN" dirty="0">
              <a:latin typeface="Arial" panose="020B0604020202020204" pitchFamily="34" charset="0"/>
              <a:ea typeface="楷体"/>
              <a:cs typeface="Arial" panose="020B0604020202020204" pitchFamily="34" charset="0"/>
            </a:endParaRPr>
          </a:p>
        </p:txBody>
      </p:sp>
      <p:sp>
        <p:nvSpPr>
          <p:cNvPr id="4" name="文本框 3">
            <a:extLst>
              <a:ext uri="{FF2B5EF4-FFF2-40B4-BE49-F238E27FC236}">
                <a16:creationId xmlns:a16="http://schemas.microsoft.com/office/drawing/2014/main" id="{7478AF74-1793-9643-4471-A99F4E001028}"/>
              </a:ext>
            </a:extLst>
          </p:cNvPr>
          <p:cNvSpPr txBox="1"/>
          <p:nvPr/>
        </p:nvSpPr>
        <p:spPr>
          <a:xfrm>
            <a:off x="2197058" y="4701631"/>
            <a:ext cx="4397641" cy="276999"/>
          </a:xfrm>
          <a:prstGeom prst="rect">
            <a:avLst/>
          </a:prstGeom>
          <a:noFill/>
        </p:spPr>
        <p:txBody>
          <a:bodyPr wrap="square">
            <a:spAutoFit/>
          </a:bodyPr>
          <a:lstStyle/>
          <a:p>
            <a:r>
              <a:rPr lang="zh-CN" altLang="en-US" sz="1200" dirty="0">
                <a:solidFill>
                  <a:srgbClr val="000000"/>
                </a:solidFill>
                <a:hlinkClick r:id="rId2">
                  <a:extLst>
                    <a:ext uri="{A12FA001-AC4F-418D-AE19-62706E023703}">
                      <ahyp:hlinkClr xmlns:ahyp="http://schemas.microsoft.com/office/drawing/2018/hyperlinkcolor" val="tx"/>
                    </a:ext>
                  </a:extLst>
                </a:hlinkClick>
              </a:rPr>
              <a:t>https://owasp.org/www-community/</a:t>
            </a:r>
            <a:r>
              <a:rPr lang="zh-CN" altLang="en-US" sz="1200" dirty="0">
                <a:solidFill>
                  <a:schemeClr val="tx1">
                    <a:lumMod val="50000"/>
                    <a:lumOff val="50000"/>
                  </a:schemeClr>
                </a:solidFill>
                <a:hlinkClick r:id="rId2">
                  <a:extLst>
                    <a:ext uri="{A12FA001-AC4F-418D-AE19-62706E023703}">
                      <ahyp:hlinkClr xmlns:ahyp="http://schemas.microsoft.com/office/drawing/2018/hyperlinkcolor" val="tx"/>
                    </a:ext>
                  </a:extLst>
                </a:hlinkClick>
              </a:rPr>
              <a:t>Source_Code_Analysis_Tools</a:t>
            </a:r>
            <a:r>
              <a:rPr lang="zh-CN" altLang="en-US" sz="1200" dirty="0">
                <a:solidFill>
                  <a:schemeClr val="tx1">
                    <a:lumMod val="50000"/>
                    <a:lumOff val="50000"/>
                  </a:schemeClr>
                </a:solidFill>
              </a:rPr>
              <a:t> </a:t>
            </a:r>
          </a:p>
        </p:txBody>
      </p:sp>
      <p:sp>
        <p:nvSpPr>
          <p:cNvPr id="6" name="文本框 5">
            <a:extLst>
              <a:ext uri="{FF2B5EF4-FFF2-40B4-BE49-F238E27FC236}">
                <a16:creationId xmlns:a16="http://schemas.microsoft.com/office/drawing/2014/main" id="{B96C2FC8-B906-E135-0714-C04FFCC154D8}"/>
              </a:ext>
            </a:extLst>
          </p:cNvPr>
          <p:cNvSpPr txBox="1"/>
          <p:nvPr/>
        </p:nvSpPr>
        <p:spPr>
          <a:xfrm>
            <a:off x="877990" y="4673056"/>
            <a:ext cx="1435008" cy="341632"/>
          </a:xfrm>
          <a:prstGeom prst="rect">
            <a:avLst/>
          </a:prstGeom>
          <a:noFill/>
        </p:spPr>
        <p:txBody>
          <a:bodyPr wrap="none" rtlCol="0">
            <a:spAutoFit/>
          </a:bodyPr>
          <a:lstStyle/>
          <a:p>
            <a:r>
              <a:rPr kumimoji="1" lang="zh-CN" altLang="en-US" sz="1620" dirty="0">
                <a:solidFill>
                  <a:srgbClr val="337AF3"/>
                </a:solidFill>
                <a:latin typeface="Microsoft YaHei" panose="020B0503020204020204" pitchFamily="34" charset="-122"/>
                <a:ea typeface="Microsoft YaHei" panose="020B0503020204020204" pitchFamily="34" charset="-122"/>
              </a:rPr>
              <a:t>更多的参考：</a:t>
            </a:r>
          </a:p>
        </p:txBody>
      </p:sp>
      <p:pic>
        <p:nvPicPr>
          <p:cNvPr id="1026" name="Picture 2" descr="Gartner's 2021 Magic Quadrant for Application Security Testing | Acunetix">
            <a:extLst>
              <a:ext uri="{FF2B5EF4-FFF2-40B4-BE49-F238E27FC236}">
                <a16:creationId xmlns:a16="http://schemas.microsoft.com/office/drawing/2014/main" id="{5AFB5DF9-5944-464D-2F29-F98815CCE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5398" y="661781"/>
            <a:ext cx="3525038" cy="3911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71329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28AAF85-E9E5-14C3-FE12-679681E028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5" t="11513" r="3495" b="9588"/>
          <a:stretch/>
        </p:blipFill>
        <p:spPr bwMode="auto">
          <a:xfrm>
            <a:off x="65744" y="1235923"/>
            <a:ext cx="3491271" cy="2917371"/>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4">
            <a:extLst>
              <a:ext uri="{FF2B5EF4-FFF2-40B4-BE49-F238E27FC236}">
                <a16:creationId xmlns:a16="http://schemas.microsoft.com/office/drawing/2014/main" id="{E6A0E24E-E027-AA78-F46F-2DE01757CBDC}"/>
              </a:ext>
            </a:extLst>
          </p:cNvPr>
          <p:cNvSpPr>
            <a:spLocks noGrp="1"/>
          </p:cNvSpPr>
          <p:nvPr>
            <p:ph type="title"/>
          </p:nvPr>
        </p:nvSpPr>
        <p:spPr>
          <a:xfrm>
            <a:off x="562868" y="171419"/>
            <a:ext cx="917589" cy="546552"/>
          </a:xfrm>
        </p:spPr>
        <p:txBody>
          <a:bodyPr/>
          <a:lstStyle/>
          <a:p>
            <a:r>
              <a:rPr lang="zh-CN" altLang="en-US" dirty="0"/>
              <a:t>首推</a:t>
            </a:r>
          </a:p>
        </p:txBody>
      </p:sp>
      <p:sp>
        <p:nvSpPr>
          <p:cNvPr id="10" name="文本框 9">
            <a:extLst>
              <a:ext uri="{FF2B5EF4-FFF2-40B4-BE49-F238E27FC236}">
                <a16:creationId xmlns:a16="http://schemas.microsoft.com/office/drawing/2014/main" id="{8B82AE8E-2C6D-6870-DF80-D09FB1869A28}"/>
              </a:ext>
            </a:extLst>
          </p:cNvPr>
          <p:cNvSpPr txBox="1"/>
          <p:nvPr/>
        </p:nvSpPr>
        <p:spPr>
          <a:xfrm>
            <a:off x="3142756" y="324287"/>
            <a:ext cx="3491271" cy="276999"/>
          </a:xfrm>
          <a:prstGeom prst="rect">
            <a:avLst/>
          </a:prstGeom>
          <a:noFill/>
        </p:spPr>
        <p:txBody>
          <a:bodyPr wrap="square">
            <a:spAutoFit/>
          </a:bodyPr>
          <a:lstStyle/>
          <a:p>
            <a:r>
              <a:rPr lang="zh-CN" altLang="en-US" sz="1200" dirty="0">
                <a:hlinkClick r:id="rId3"/>
              </a:rPr>
              <a:t>https://www.sonarsource.com/products/sonarlint/</a:t>
            </a:r>
            <a:r>
              <a:rPr lang="zh-CN" altLang="en-US" sz="1200" dirty="0"/>
              <a:t> </a:t>
            </a:r>
          </a:p>
        </p:txBody>
      </p:sp>
      <p:pic>
        <p:nvPicPr>
          <p:cNvPr id="12" name="图片 11">
            <a:extLst>
              <a:ext uri="{FF2B5EF4-FFF2-40B4-BE49-F238E27FC236}">
                <a16:creationId xmlns:a16="http://schemas.microsoft.com/office/drawing/2014/main" id="{9DCD412F-DEF1-9768-39D7-C7895333834E}"/>
              </a:ext>
            </a:extLst>
          </p:cNvPr>
          <p:cNvPicPr>
            <a:picLocks noChangeAspect="1"/>
          </p:cNvPicPr>
          <p:nvPr/>
        </p:nvPicPr>
        <p:blipFill>
          <a:blip r:embed="rId4"/>
          <a:stretch>
            <a:fillRect/>
          </a:stretch>
        </p:blipFill>
        <p:spPr>
          <a:xfrm>
            <a:off x="1358236" y="204221"/>
            <a:ext cx="1637513" cy="480948"/>
          </a:xfrm>
          <a:prstGeom prst="rect">
            <a:avLst/>
          </a:prstGeom>
        </p:spPr>
      </p:pic>
      <p:sp>
        <p:nvSpPr>
          <p:cNvPr id="13" name="文本框 12">
            <a:extLst>
              <a:ext uri="{FF2B5EF4-FFF2-40B4-BE49-F238E27FC236}">
                <a16:creationId xmlns:a16="http://schemas.microsoft.com/office/drawing/2014/main" id="{563259F8-E97B-23BA-CE9C-78E391A96E5B}"/>
              </a:ext>
            </a:extLst>
          </p:cNvPr>
          <p:cNvSpPr txBox="1"/>
          <p:nvPr/>
        </p:nvSpPr>
        <p:spPr>
          <a:xfrm>
            <a:off x="1288869" y="4010592"/>
            <a:ext cx="1107996"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发现缺陷</a:t>
            </a:r>
          </a:p>
        </p:txBody>
      </p:sp>
      <p:grpSp>
        <p:nvGrpSpPr>
          <p:cNvPr id="16" name="组合 15">
            <a:extLst>
              <a:ext uri="{FF2B5EF4-FFF2-40B4-BE49-F238E27FC236}">
                <a16:creationId xmlns:a16="http://schemas.microsoft.com/office/drawing/2014/main" id="{0EB11BD8-FA60-4BA5-ED44-437FE5EE8410}"/>
              </a:ext>
            </a:extLst>
          </p:cNvPr>
          <p:cNvGrpSpPr/>
          <p:nvPr/>
        </p:nvGrpSpPr>
        <p:grpSpPr>
          <a:xfrm>
            <a:off x="3371543" y="2031740"/>
            <a:ext cx="3303270" cy="3036135"/>
            <a:chOff x="3371543" y="2031740"/>
            <a:chExt cx="3303270" cy="3036135"/>
          </a:xfrm>
        </p:grpSpPr>
        <p:pic>
          <p:nvPicPr>
            <p:cNvPr id="2052" name="Picture 4">
              <a:extLst>
                <a:ext uri="{FF2B5EF4-FFF2-40B4-BE49-F238E27FC236}">
                  <a16:creationId xmlns:a16="http://schemas.microsoft.com/office/drawing/2014/main" id="{13620233-EB42-9473-FEFF-46A250F923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128" r="5132" b="4676"/>
            <a:stretch/>
          </p:blipFill>
          <p:spPr bwMode="auto">
            <a:xfrm>
              <a:off x="3371543" y="2031740"/>
              <a:ext cx="3303270" cy="3036135"/>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906AEECB-6B81-FBFA-6693-932C6840E4E2}"/>
                </a:ext>
              </a:extLst>
            </p:cNvPr>
            <p:cNvSpPr txBox="1"/>
            <p:nvPr/>
          </p:nvSpPr>
          <p:spPr>
            <a:xfrm>
              <a:off x="3557016" y="3680947"/>
              <a:ext cx="1149674"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修正缺陷</a:t>
              </a:r>
            </a:p>
          </p:txBody>
        </p:sp>
      </p:grpSp>
      <p:grpSp>
        <p:nvGrpSpPr>
          <p:cNvPr id="17" name="组合 16">
            <a:extLst>
              <a:ext uri="{FF2B5EF4-FFF2-40B4-BE49-F238E27FC236}">
                <a16:creationId xmlns:a16="http://schemas.microsoft.com/office/drawing/2014/main" id="{E74C807B-70DF-FE76-3707-3000D1EAEE8A}"/>
              </a:ext>
            </a:extLst>
          </p:cNvPr>
          <p:cNvGrpSpPr/>
          <p:nvPr/>
        </p:nvGrpSpPr>
        <p:grpSpPr>
          <a:xfrm>
            <a:off x="5586986" y="750772"/>
            <a:ext cx="3324969" cy="2020387"/>
            <a:chOff x="5586986" y="750772"/>
            <a:chExt cx="3324969" cy="2020387"/>
          </a:xfrm>
        </p:grpSpPr>
        <p:pic>
          <p:nvPicPr>
            <p:cNvPr id="2054" name="Picture 6" descr="The results of a pull request are shared">
              <a:extLst>
                <a:ext uri="{FF2B5EF4-FFF2-40B4-BE49-F238E27FC236}">
                  <a16:creationId xmlns:a16="http://schemas.microsoft.com/office/drawing/2014/main" id="{B25C5487-ABE1-943A-7888-61FC3B8661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87" t="22179" r="4169" b="21102"/>
            <a:stretch/>
          </p:blipFill>
          <p:spPr bwMode="auto">
            <a:xfrm>
              <a:off x="5586986" y="750772"/>
              <a:ext cx="3324969" cy="2020387"/>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71388E9C-E347-2D79-966C-D6543B776E0C}"/>
                </a:ext>
              </a:extLst>
            </p:cNvPr>
            <p:cNvSpPr txBox="1"/>
            <p:nvPr/>
          </p:nvSpPr>
          <p:spPr>
            <a:xfrm>
              <a:off x="6187440" y="750772"/>
              <a:ext cx="646331" cy="369332"/>
            </a:xfrm>
            <a:prstGeom prst="rect">
              <a:avLst/>
            </a:prstGeom>
            <a:noFill/>
          </p:spPr>
          <p:txBody>
            <a:bodyPr wrap="none" rtlCol="0">
              <a:spAutoFit/>
            </a:bodyPr>
            <a:lstStyle/>
            <a:p>
              <a:r>
                <a:rPr kumimoji="1" lang="zh-CN" altLang="en-US" dirty="0">
                  <a:solidFill>
                    <a:srgbClr val="00B050"/>
                  </a:solidFill>
                  <a:latin typeface="Microsoft YaHei" panose="020B0503020204020204" pitchFamily="34" charset="-122"/>
                  <a:ea typeface="Microsoft YaHei" panose="020B0503020204020204" pitchFamily="34" charset="-122"/>
                </a:rPr>
                <a:t>学习</a:t>
              </a:r>
            </a:p>
          </p:txBody>
        </p:sp>
      </p:grpSp>
      <p:sp>
        <p:nvSpPr>
          <p:cNvPr id="19" name="文本框 18">
            <a:extLst>
              <a:ext uri="{FF2B5EF4-FFF2-40B4-BE49-F238E27FC236}">
                <a16:creationId xmlns:a16="http://schemas.microsoft.com/office/drawing/2014/main" id="{3266E94A-A354-E32C-9316-7B5C49468680}"/>
              </a:ext>
            </a:extLst>
          </p:cNvPr>
          <p:cNvSpPr txBox="1"/>
          <p:nvPr/>
        </p:nvSpPr>
        <p:spPr>
          <a:xfrm>
            <a:off x="575619" y="686136"/>
            <a:ext cx="3324969" cy="338554"/>
          </a:xfrm>
          <a:prstGeom prst="rect">
            <a:avLst/>
          </a:prstGeom>
          <a:noFill/>
        </p:spPr>
        <p:txBody>
          <a:bodyPr wrap="square">
            <a:spAutoFit/>
          </a:bodyPr>
          <a:lstStyle/>
          <a:p>
            <a:r>
              <a:rPr lang="zh-CN" altLang="en-US" sz="1600" dirty="0">
                <a:solidFill>
                  <a:schemeClr val="tx1">
                    <a:lumMod val="65000"/>
                    <a:lumOff val="35000"/>
                  </a:schemeClr>
                </a:solidFill>
                <a:latin typeface="Microsoft YaHei" panose="020B0503020204020204" pitchFamily="34" charset="-122"/>
                <a:ea typeface="Microsoft YaHei" panose="020B0503020204020204" pitchFamily="34" charset="-122"/>
              </a:rPr>
              <a:t>几乎支持所有流行的语言和IDE</a:t>
            </a:r>
          </a:p>
        </p:txBody>
      </p:sp>
    </p:spTree>
    <p:extLst>
      <p:ext uri="{BB962C8B-B14F-4D97-AF65-F5344CB8AC3E}">
        <p14:creationId xmlns:p14="http://schemas.microsoft.com/office/powerpoint/2010/main" val="78090079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370443C-B2CD-9A64-7467-0F58A4F6EFF3}"/>
              </a:ext>
            </a:extLst>
          </p:cNvPr>
          <p:cNvPicPr>
            <a:picLocks noChangeAspect="1"/>
          </p:cNvPicPr>
          <p:nvPr/>
        </p:nvPicPr>
        <p:blipFill>
          <a:blip r:embed="rId2"/>
          <a:stretch>
            <a:fillRect/>
          </a:stretch>
        </p:blipFill>
        <p:spPr>
          <a:xfrm>
            <a:off x="175631" y="717971"/>
            <a:ext cx="5616476" cy="4066905"/>
          </a:xfrm>
          <a:prstGeom prst="rect">
            <a:avLst/>
          </a:prstGeom>
        </p:spPr>
      </p:pic>
      <p:sp>
        <p:nvSpPr>
          <p:cNvPr id="16" name="文本框 15">
            <a:extLst>
              <a:ext uri="{FF2B5EF4-FFF2-40B4-BE49-F238E27FC236}">
                <a16:creationId xmlns:a16="http://schemas.microsoft.com/office/drawing/2014/main" id="{96382A45-EFF3-D789-FC16-C83D025DB080}"/>
              </a:ext>
            </a:extLst>
          </p:cNvPr>
          <p:cNvSpPr txBox="1"/>
          <p:nvPr/>
        </p:nvSpPr>
        <p:spPr>
          <a:xfrm>
            <a:off x="410210" y="4504519"/>
            <a:ext cx="4632960" cy="276999"/>
          </a:xfrm>
          <a:prstGeom prst="rect">
            <a:avLst/>
          </a:prstGeom>
          <a:noFill/>
        </p:spPr>
        <p:txBody>
          <a:bodyPr wrap="square">
            <a:spAutoFit/>
          </a:bodyPr>
          <a:lstStyle/>
          <a:p>
            <a:r>
              <a:rPr lang="zh-CN" altLang="en-US" sz="1200" dirty="0">
                <a:solidFill>
                  <a:schemeClr val="bg1">
                    <a:lumMod val="95000"/>
                  </a:schemeClr>
                </a:solidFill>
              </a:rPr>
              <a:t>https://plugins.jetbrains.com/plugin/7973-sonarlint</a:t>
            </a:r>
          </a:p>
        </p:txBody>
      </p:sp>
      <p:sp>
        <p:nvSpPr>
          <p:cNvPr id="2" name="标题 1">
            <a:extLst>
              <a:ext uri="{FF2B5EF4-FFF2-40B4-BE49-F238E27FC236}">
                <a16:creationId xmlns:a16="http://schemas.microsoft.com/office/drawing/2014/main" id="{E84A91F1-2918-0014-D91E-E333DAD86BE4}"/>
              </a:ext>
            </a:extLst>
          </p:cNvPr>
          <p:cNvSpPr>
            <a:spLocks noGrp="1"/>
          </p:cNvSpPr>
          <p:nvPr>
            <p:ph type="title"/>
          </p:nvPr>
        </p:nvSpPr>
        <p:spPr/>
        <p:txBody>
          <a:bodyPr>
            <a:normAutofit fontScale="90000"/>
          </a:bodyPr>
          <a:lstStyle/>
          <a:p>
            <a:r>
              <a:rPr kumimoji="1" lang="zh-CN" altLang="en-US" dirty="0"/>
              <a:t>示例：在</a:t>
            </a:r>
            <a:r>
              <a:rPr kumimoji="1" lang="en-US" altLang="zh-CN" dirty="0"/>
              <a:t>IntelliJ</a:t>
            </a:r>
            <a:r>
              <a:rPr kumimoji="1" lang="zh-CN" altLang="en-US" dirty="0"/>
              <a:t>应用</a:t>
            </a:r>
            <a:r>
              <a:rPr lang="en-US" altLang="zh-CN" dirty="0" err="1"/>
              <a:t>S</a:t>
            </a:r>
            <a:r>
              <a:rPr kumimoji="1" lang="en-US" altLang="zh-CN" dirty="0" err="1"/>
              <a:t>olarLint</a:t>
            </a:r>
            <a:r>
              <a:rPr kumimoji="1" lang="zh-CN" altLang="en-US" dirty="0"/>
              <a:t>插件</a:t>
            </a:r>
          </a:p>
        </p:txBody>
      </p:sp>
      <p:pic>
        <p:nvPicPr>
          <p:cNvPr id="12" name="图片 11">
            <a:extLst>
              <a:ext uri="{FF2B5EF4-FFF2-40B4-BE49-F238E27FC236}">
                <a16:creationId xmlns:a16="http://schemas.microsoft.com/office/drawing/2014/main" id="{A196BECE-2F6F-CCF8-AFFB-D51C1FA35F45}"/>
              </a:ext>
            </a:extLst>
          </p:cNvPr>
          <p:cNvPicPr>
            <a:picLocks noChangeAspect="1"/>
          </p:cNvPicPr>
          <p:nvPr/>
        </p:nvPicPr>
        <p:blipFill>
          <a:blip r:embed="rId3"/>
          <a:stretch>
            <a:fillRect/>
          </a:stretch>
        </p:blipFill>
        <p:spPr>
          <a:xfrm>
            <a:off x="1319814" y="975501"/>
            <a:ext cx="4593305" cy="4167999"/>
          </a:xfrm>
          <a:prstGeom prst="rect">
            <a:avLst/>
          </a:prstGeom>
        </p:spPr>
      </p:pic>
      <p:pic>
        <p:nvPicPr>
          <p:cNvPr id="14" name="图片 13">
            <a:extLst>
              <a:ext uri="{FF2B5EF4-FFF2-40B4-BE49-F238E27FC236}">
                <a16:creationId xmlns:a16="http://schemas.microsoft.com/office/drawing/2014/main" id="{97EB6AFA-0375-F3BB-4AF0-B2C1F3ECA8C3}"/>
              </a:ext>
            </a:extLst>
          </p:cNvPr>
          <p:cNvPicPr>
            <a:picLocks noChangeAspect="1"/>
          </p:cNvPicPr>
          <p:nvPr/>
        </p:nvPicPr>
        <p:blipFill>
          <a:blip r:embed="rId4"/>
          <a:stretch>
            <a:fillRect/>
          </a:stretch>
        </p:blipFill>
        <p:spPr>
          <a:xfrm>
            <a:off x="2157698" y="681249"/>
            <a:ext cx="6890507" cy="4290832"/>
          </a:xfrm>
          <a:prstGeom prst="rect">
            <a:avLst/>
          </a:prstGeom>
        </p:spPr>
      </p:pic>
    </p:spTree>
    <p:extLst>
      <p:ext uri="{BB962C8B-B14F-4D97-AF65-F5344CB8AC3E}">
        <p14:creationId xmlns:p14="http://schemas.microsoft.com/office/powerpoint/2010/main" val="158671798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4A91F1-2918-0014-D91E-E333DAD86BE4}"/>
              </a:ext>
            </a:extLst>
          </p:cNvPr>
          <p:cNvSpPr>
            <a:spLocks noGrp="1"/>
          </p:cNvSpPr>
          <p:nvPr>
            <p:ph type="title"/>
          </p:nvPr>
        </p:nvSpPr>
        <p:spPr/>
        <p:txBody>
          <a:bodyPr/>
          <a:lstStyle/>
          <a:p>
            <a:r>
              <a:rPr kumimoji="1" lang="zh-CN" altLang="en-US" dirty="0"/>
              <a:t>可以和</a:t>
            </a:r>
            <a:r>
              <a:rPr lang="en-US" altLang="zh-CN" dirty="0" err="1"/>
              <a:t>S</a:t>
            </a:r>
            <a:r>
              <a:rPr kumimoji="1" lang="en-US" altLang="zh-CN" dirty="0" err="1"/>
              <a:t>olarQube</a:t>
            </a:r>
            <a:r>
              <a:rPr kumimoji="1" lang="zh-CN" altLang="en-US" dirty="0"/>
              <a:t>集成使用</a:t>
            </a:r>
          </a:p>
        </p:txBody>
      </p:sp>
      <p:pic>
        <p:nvPicPr>
          <p:cNvPr id="5124" name="Picture 4">
            <a:extLst>
              <a:ext uri="{FF2B5EF4-FFF2-40B4-BE49-F238E27FC236}">
                <a16:creationId xmlns:a16="http://schemas.microsoft.com/office/drawing/2014/main" id="{F7A0BD28-EEFB-F261-0FDE-2B493DF3E3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94" y="717971"/>
            <a:ext cx="6374675" cy="358132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B1314059-214D-514A-2544-4FF6D74FC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966" y="974889"/>
            <a:ext cx="7114903" cy="3997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13258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blinds(horizontal)">
                                      <p:cBhvr>
                                        <p:cTn id="7"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r>
              <a:rPr kumimoji="1" lang="zh-CN" altLang="en-US" sz="5400" b="1" dirty="0">
                <a:latin typeface="Tahoma" panose="020B0604030504040204" charset="0"/>
                <a:cs typeface="思源黑体 Bold" panose="020B0800000000000000" charset="-122"/>
              </a:rPr>
              <a:t>软件测试方法和技术</a:t>
            </a:r>
          </a:p>
        </p:txBody>
      </p:sp>
      <p:sp>
        <p:nvSpPr>
          <p:cNvPr id="4" name="文本占位符 3"/>
          <p:cNvSpPr>
            <a:spLocks noGrp="1"/>
          </p:cNvSpPr>
          <p:nvPr>
            <p:ph type="body" sz="quarter" idx="14"/>
          </p:nvPr>
        </p:nvSpPr>
        <p:spPr>
          <a:xfrm>
            <a:off x="4645025" y="4357370"/>
            <a:ext cx="2263140" cy="346710"/>
          </a:xfrm>
        </p:spPr>
        <p:txBody>
          <a:bodyPr>
            <a:noAutofit/>
          </a:bodyPr>
          <a:lstStyle/>
          <a:p>
            <a:r>
              <a:rPr kumimoji="1" lang="zh-CN" altLang="en-US" sz="1800" b="1" dirty="0">
                <a:solidFill>
                  <a:schemeClr val="bg1"/>
                </a:solidFill>
              </a:rPr>
              <a:t>同济大学 </a:t>
            </a:r>
            <a:r>
              <a:rPr kumimoji="1" sz="1800" b="1" dirty="0">
                <a:solidFill>
                  <a:schemeClr val="bg1"/>
                </a:solidFill>
              </a:rPr>
              <a:t> </a:t>
            </a:r>
            <a:r>
              <a:rPr kumimoji="1" lang="zh-CN" altLang="en-US" sz="1800" b="1" dirty="0">
                <a:solidFill>
                  <a:schemeClr val="bg1"/>
                </a:solidFill>
              </a:rPr>
              <a:t>朱少民</a:t>
            </a:r>
            <a:endParaRPr kumimoji="1" sz="1800" b="1" dirty="0">
              <a:solidFill>
                <a:schemeClr val="bg1"/>
              </a:solidFill>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389889" y="3250565"/>
            <a:ext cx="6518275" cy="4635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pPr algn="l"/>
            <a:r>
              <a:rPr kumimoji="1" lang="zh-CN" altLang="en-US" sz="3600" b="1" dirty="0">
                <a:solidFill>
                  <a:srgbClr val="FFC000"/>
                </a:solidFill>
                <a:latin typeface="Tahoma" panose="020B0604030504040204" charset="0"/>
                <a:cs typeface="思源黑体 Bold" panose="020B0800000000000000" charset="-122"/>
              </a:rPr>
              <a:t>第</a:t>
            </a:r>
            <a:r>
              <a:rPr kumimoji="1" lang="en-US" altLang="zh-CN" sz="3600" b="1" dirty="0">
                <a:solidFill>
                  <a:srgbClr val="FFC000"/>
                </a:solidFill>
                <a:latin typeface="Tahoma" panose="020B0604030504040204" charset="0"/>
                <a:cs typeface="思源黑体 Bold" panose="020B0800000000000000" charset="-122"/>
              </a:rPr>
              <a:t>5</a:t>
            </a:r>
            <a:r>
              <a:rPr kumimoji="1" lang="zh-CN" altLang="en-US" sz="3600" b="1" dirty="0">
                <a:solidFill>
                  <a:srgbClr val="FFC000"/>
                </a:solidFill>
                <a:latin typeface="Tahoma" panose="020B0604030504040204" charset="0"/>
                <a:cs typeface="思源黑体 Bold" panose="020B0800000000000000" charset="-122"/>
              </a:rPr>
              <a:t>章 单元测试与集成测试</a:t>
            </a:r>
          </a:p>
        </p:txBody>
      </p:sp>
      <p:pic>
        <p:nvPicPr>
          <p:cNvPr id="2" name="图片 1">
            <a:extLst>
              <a:ext uri="{FF2B5EF4-FFF2-40B4-BE49-F238E27FC236}">
                <a16:creationId xmlns:a16="http://schemas.microsoft.com/office/drawing/2014/main" id="{A038487E-E177-DE4D-945D-7DCF652BB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9002" y="94799"/>
            <a:ext cx="1417284" cy="472428"/>
          </a:xfrm>
          <a:prstGeom prst="rect">
            <a:avLst/>
          </a:prstGeom>
        </p:spPr>
      </p:pic>
      <p:sp>
        <p:nvSpPr>
          <p:cNvPr id="9" name="文本框 8">
            <a:extLst>
              <a:ext uri="{FF2B5EF4-FFF2-40B4-BE49-F238E27FC236}">
                <a16:creationId xmlns:a16="http://schemas.microsoft.com/office/drawing/2014/main" id="{037F7096-FD1E-F94C-2E42-767228D4FB0C}"/>
              </a:ext>
            </a:extLst>
          </p:cNvPr>
          <p:cNvSpPr txBox="1"/>
          <p:nvPr/>
        </p:nvSpPr>
        <p:spPr>
          <a:xfrm>
            <a:off x="4572000" y="4744056"/>
            <a:ext cx="2669320" cy="338554"/>
          </a:xfrm>
          <a:prstGeom prst="rect">
            <a:avLst/>
          </a:prstGeom>
          <a:noFill/>
        </p:spPr>
        <p:txBody>
          <a:bodyPr wrap="none" rtlCol="0">
            <a:spAutoFit/>
          </a:bodyPr>
          <a:lstStyle/>
          <a:p>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p>
        </p:txBody>
      </p:sp>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A3AC2-CFA1-D7DF-79D3-7F5F813658DA}"/>
              </a:ext>
            </a:extLst>
          </p:cNvPr>
          <p:cNvSpPr>
            <a:spLocks noGrp="1"/>
          </p:cNvSpPr>
          <p:nvPr>
            <p:ph type="title"/>
          </p:nvPr>
        </p:nvSpPr>
        <p:spPr/>
        <p:txBody>
          <a:bodyPr/>
          <a:lstStyle/>
          <a:p>
            <a:r>
              <a:rPr kumimoji="1" lang="zh-CN" altLang="en-US" dirty="0"/>
              <a:t>来自大学的</a:t>
            </a:r>
            <a:r>
              <a:rPr kumimoji="1" lang="en-US" altLang="zh-CN" dirty="0" err="1"/>
              <a:t>FindBugs</a:t>
            </a:r>
            <a:endParaRPr kumimoji="1" lang="zh-CN" altLang="en-US" dirty="0"/>
          </a:p>
        </p:txBody>
      </p:sp>
      <p:pic>
        <p:nvPicPr>
          <p:cNvPr id="4" name="Picture 6" descr="http://findbugs.sourceforge.net/manual/example-details.png">
            <a:extLst>
              <a:ext uri="{FF2B5EF4-FFF2-40B4-BE49-F238E27FC236}">
                <a16:creationId xmlns:a16="http://schemas.microsoft.com/office/drawing/2014/main" id="{C2B79143-BAB5-E466-E775-5FFA215C23F9}"/>
              </a:ext>
            </a:extLst>
          </p:cNvPr>
          <p:cNvPicPr>
            <a:picLocks noChangeAspect="1" noChangeArrowheads="1"/>
          </p:cNvPicPr>
          <p:nvPr/>
        </p:nvPicPr>
        <p:blipFill>
          <a:blip r:embed="rId2" cstate="print"/>
          <a:srcRect/>
          <a:stretch>
            <a:fillRect/>
          </a:stretch>
        </p:blipFill>
        <p:spPr bwMode="auto">
          <a:xfrm>
            <a:off x="653313" y="785396"/>
            <a:ext cx="6049045" cy="4044595"/>
          </a:xfrm>
          <a:prstGeom prst="rect">
            <a:avLst/>
          </a:prstGeom>
          <a:noFill/>
        </p:spPr>
      </p:pic>
      <p:pic>
        <p:nvPicPr>
          <p:cNvPr id="5" name="Picture 2" descr="FindBugs">
            <a:extLst>
              <a:ext uri="{FF2B5EF4-FFF2-40B4-BE49-F238E27FC236}">
                <a16:creationId xmlns:a16="http://schemas.microsoft.com/office/drawing/2014/main" id="{BD086FAC-FE39-CDF4-5FA6-3A8CFF611FA2}"/>
              </a:ext>
            </a:extLst>
          </p:cNvPr>
          <p:cNvPicPr>
            <a:picLocks noChangeAspect="1" noChangeArrowheads="1"/>
          </p:cNvPicPr>
          <p:nvPr/>
        </p:nvPicPr>
        <p:blipFill>
          <a:blip r:embed="rId3" cstate="print"/>
          <a:srcRect/>
          <a:stretch>
            <a:fillRect/>
          </a:stretch>
        </p:blipFill>
        <p:spPr bwMode="auto">
          <a:xfrm>
            <a:off x="7083384" y="1307235"/>
            <a:ext cx="1579642" cy="1540152"/>
          </a:xfrm>
          <a:prstGeom prst="rect">
            <a:avLst/>
          </a:prstGeom>
          <a:solidFill>
            <a:schemeClr val="bg2">
              <a:lumMod val="10000"/>
              <a:lumOff val="90000"/>
            </a:schemeClr>
          </a:solidFill>
        </p:spPr>
      </p:pic>
      <p:sp>
        <p:nvSpPr>
          <p:cNvPr id="6" name="矩形 5">
            <a:extLst>
              <a:ext uri="{FF2B5EF4-FFF2-40B4-BE49-F238E27FC236}">
                <a16:creationId xmlns:a16="http://schemas.microsoft.com/office/drawing/2014/main" id="{21BD34B5-6BBD-2DE1-4736-B4CDDBAB56FC}"/>
              </a:ext>
            </a:extLst>
          </p:cNvPr>
          <p:cNvSpPr/>
          <p:nvPr/>
        </p:nvSpPr>
        <p:spPr>
          <a:xfrm>
            <a:off x="6832986" y="3122161"/>
            <a:ext cx="2221890" cy="276999"/>
          </a:xfrm>
          <a:prstGeom prst="rect">
            <a:avLst/>
          </a:prstGeom>
          <a:solidFill>
            <a:schemeClr val="accent5">
              <a:lumMod val="90000"/>
            </a:schemeClr>
          </a:solidFill>
        </p:spPr>
        <p:txBody>
          <a:bodyPr wrap="none">
            <a:spAutoFit/>
          </a:bodyPr>
          <a:lstStyle/>
          <a:p>
            <a:r>
              <a:rPr lang="en-US" altLang="zh-CN" sz="1200" dirty="0">
                <a:solidFill>
                  <a:schemeClr val="bg1">
                    <a:lumMod val="95000"/>
                  </a:schemeClr>
                </a:solidFill>
                <a:hlinkClick r:id="rId4">
                  <a:extLst>
                    <a:ext uri="{A12FA001-AC4F-418D-AE19-62706E023703}">
                      <ahyp:hlinkClr xmlns:ahyp="http://schemas.microsoft.com/office/drawing/2018/hyperlinkcolor" val="tx"/>
                    </a:ext>
                  </a:extLst>
                </a:hlinkClick>
              </a:rPr>
              <a:t>http://findbugs.sourceforge.net/</a:t>
            </a:r>
            <a:endParaRPr lang="zh-CN" altLang="en-US" sz="1200" dirty="0">
              <a:solidFill>
                <a:schemeClr val="bg1">
                  <a:lumMod val="95000"/>
                </a:schemeClr>
              </a:solidFill>
            </a:endParaRPr>
          </a:p>
        </p:txBody>
      </p:sp>
      <p:sp>
        <p:nvSpPr>
          <p:cNvPr id="8" name="文本框 7">
            <a:extLst>
              <a:ext uri="{FF2B5EF4-FFF2-40B4-BE49-F238E27FC236}">
                <a16:creationId xmlns:a16="http://schemas.microsoft.com/office/drawing/2014/main" id="{863C9766-9788-4D96-F7A8-31B015028E68}"/>
              </a:ext>
            </a:extLst>
          </p:cNvPr>
          <p:cNvSpPr txBox="1"/>
          <p:nvPr/>
        </p:nvSpPr>
        <p:spPr>
          <a:xfrm>
            <a:off x="6702358" y="3565212"/>
            <a:ext cx="2481943" cy="738664"/>
          </a:xfrm>
          <a:prstGeom prst="rect">
            <a:avLst/>
          </a:prstGeom>
          <a:noFill/>
        </p:spPr>
        <p:txBody>
          <a:bodyPr wrap="square">
            <a:spAutoFit/>
          </a:bodyPr>
          <a:lstStyle/>
          <a:p>
            <a:pPr algn="ctr"/>
            <a:r>
              <a:rPr lang="zh-CN" altLang="en-US" sz="1400" dirty="0">
                <a:solidFill>
                  <a:schemeClr val="tx1">
                    <a:lumMod val="50000"/>
                    <a:lumOff val="50000"/>
                  </a:schemeClr>
                </a:solidFill>
                <a:latin typeface="Microsoft YaHei" panose="020B0503020204020204" pitchFamily="34" charset="-122"/>
                <a:ea typeface="Microsoft YaHei" panose="020B0503020204020204" pitchFamily="34" charset="-122"/>
                <a:cs typeface="Arial" panose="020B0604020202020204" pitchFamily="34" charset="0"/>
              </a:rPr>
              <a:t> 2015年3月 </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lgn="ctr"/>
            <a:r>
              <a:rPr lang="zh-CN" altLang="en-US" sz="1400" dirty="0">
                <a:solidFill>
                  <a:schemeClr val="tx1">
                    <a:lumMod val="50000"/>
                    <a:lumOff val="50000"/>
                  </a:schemeClr>
                </a:solidFill>
                <a:latin typeface="Microsoft YaHei" panose="020B0503020204020204" pitchFamily="34" charset="-122"/>
                <a:ea typeface="Microsoft YaHei" panose="020B0503020204020204" pitchFamily="34" charset="-122"/>
                <a:cs typeface="Arial" panose="020B0604020202020204" pitchFamily="34" charset="0"/>
              </a:rPr>
              <a:t>FindBugs 3.0.1发布之后</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lgn="ctr"/>
            <a:r>
              <a:rPr lang="zh-CN" altLang="en-US" sz="1400" dirty="0">
                <a:solidFill>
                  <a:schemeClr val="tx1">
                    <a:lumMod val="50000"/>
                    <a:lumOff val="50000"/>
                  </a:schemeClr>
                </a:solidFill>
                <a:latin typeface="Microsoft YaHei" panose="020B0503020204020204" pitchFamily="34" charset="-122"/>
                <a:ea typeface="Microsoft YaHei" panose="020B0503020204020204" pitchFamily="34" charset="-122"/>
                <a:cs typeface="Arial" panose="020B0604020202020204" pitchFamily="34" charset="0"/>
              </a:rPr>
              <a:t>就没有更新了</a:t>
            </a:r>
          </a:p>
        </p:txBody>
      </p:sp>
    </p:spTree>
    <p:extLst>
      <p:ext uri="{BB962C8B-B14F-4D97-AF65-F5344CB8AC3E}">
        <p14:creationId xmlns:p14="http://schemas.microsoft.com/office/powerpoint/2010/main" val="773564666"/>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3A2A76-7FD1-9ACC-1FCD-E550F287891B}"/>
              </a:ext>
            </a:extLst>
          </p:cNvPr>
          <p:cNvSpPr>
            <a:spLocks noGrp="1"/>
          </p:cNvSpPr>
          <p:nvPr>
            <p:ph type="title"/>
          </p:nvPr>
        </p:nvSpPr>
        <p:spPr/>
        <p:txBody>
          <a:bodyPr/>
          <a:lstStyle/>
          <a:p>
            <a:r>
              <a:rPr kumimoji="1" lang="en-US" altLang="zh-CN" dirty="0" err="1"/>
              <a:t>FindBugs</a:t>
            </a:r>
            <a:r>
              <a:rPr kumimoji="1" lang="zh-CN" altLang="en-US" dirty="0"/>
              <a:t> </a:t>
            </a:r>
            <a:r>
              <a:rPr kumimoji="1" lang="en-US" altLang="zh-CN" dirty="0"/>
              <a:t>@</a:t>
            </a:r>
            <a:r>
              <a:rPr kumimoji="1" lang="zh-CN" altLang="en-US" dirty="0"/>
              <a:t> </a:t>
            </a:r>
            <a:r>
              <a:rPr kumimoji="1" lang="en-US" altLang="zh-CN" dirty="0"/>
              <a:t>IntelliJ</a:t>
            </a:r>
            <a:endParaRPr kumimoji="1" lang="zh-CN" altLang="en-US" dirty="0"/>
          </a:p>
        </p:txBody>
      </p:sp>
      <p:sp>
        <p:nvSpPr>
          <p:cNvPr id="6" name="文本框 5">
            <a:extLst>
              <a:ext uri="{FF2B5EF4-FFF2-40B4-BE49-F238E27FC236}">
                <a16:creationId xmlns:a16="http://schemas.microsoft.com/office/drawing/2014/main" id="{24BA1389-12BC-0AEE-A091-54253749C171}"/>
              </a:ext>
            </a:extLst>
          </p:cNvPr>
          <p:cNvSpPr txBox="1"/>
          <p:nvPr/>
        </p:nvSpPr>
        <p:spPr>
          <a:xfrm>
            <a:off x="1138754" y="4774168"/>
            <a:ext cx="5913664" cy="369332"/>
          </a:xfrm>
          <a:prstGeom prst="rect">
            <a:avLst/>
          </a:prstGeom>
          <a:noFill/>
        </p:spPr>
        <p:txBody>
          <a:bodyPr wrap="square">
            <a:spAutoFit/>
          </a:bodyPr>
          <a:lstStyle/>
          <a:p>
            <a:r>
              <a:rPr lang="en" altLang="zh-CN" i="0" u="none" strike="noStrike" dirty="0">
                <a:effectLst/>
                <a:latin typeface="Microsoft YaHei" panose="020B0503020204020204" pitchFamily="34" charset="-122"/>
                <a:ea typeface="Microsoft YaHei" panose="020B0503020204020204" pitchFamily="34" charset="-122"/>
                <a:hlinkClick r:id="rId3" tooltip="View page"/>
              </a:rPr>
              <a:t>IntelliJ IDEA 2021.2 </a:t>
            </a:r>
            <a:r>
              <a:rPr lang="zh-CN" altLang="en-US" i="0" u="none" strike="noStrike" dirty="0">
                <a:effectLst/>
                <a:latin typeface="Microsoft YaHei" panose="020B0503020204020204" pitchFamily="34" charset="-122"/>
                <a:ea typeface="Microsoft YaHei" panose="020B0503020204020204" pitchFamily="34" charset="-122"/>
                <a:hlinkClick r:id="rId3" tooltip="View page"/>
              </a:rPr>
              <a:t>发布</a:t>
            </a:r>
            <a:r>
              <a:rPr lang="zh-CN" altLang="en-US" dirty="0">
                <a:latin typeface="Microsoft YaHei" panose="020B0503020204020204" pitchFamily="34" charset="-122"/>
                <a:ea typeface="Microsoft YaHei" panose="020B0503020204020204" pitchFamily="34" charset="-122"/>
                <a:hlinkClick r:id="rId3" tooltip="View page"/>
              </a:rPr>
              <a:t>之后就基本</a:t>
            </a:r>
            <a:r>
              <a:rPr lang="zh-CN" altLang="en-US" i="0" u="none" strike="noStrike" dirty="0">
                <a:effectLst/>
                <a:latin typeface="Microsoft YaHei" panose="020B0503020204020204" pitchFamily="34" charset="-122"/>
                <a:ea typeface="Microsoft YaHei" panose="020B0503020204020204" pitchFamily="34" charset="-122"/>
                <a:hlinkClick r:id="rId3" tooltip="View page"/>
              </a:rPr>
              <a:t>干掉 了</a:t>
            </a:r>
            <a:r>
              <a:rPr lang="en" altLang="zh-CN" i="0" u="none" strike="noStrike" dirty="0">
                <a:effectLst/>
                <a:latin typeface="Microsoft YaHei" panose="020B0503020204020204" pitchFamily="34" charset="-122"/>
                <a:ea typeface="Microsoft YaHei" panose="020B0503020204020204" pitchFamily="34" charset="-122"/>
                <a:hlinkClick r:id="rId3" tooltip="View page"/>
              </a:rPr>
              <a:t>FindBugs </a:t>
            </a:r>
            <a:endParaRPr lang="zh-CN" altLang="en-US"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688D0B75-E612-ACBB-6AB1-402A1240F42B}"/>
              </a:ext>
            </a:extLst>
          </p:cNvPr>
          <p:cNvPicPr>
            <a:picLocks noChangeAspect="1"/>
          </p:cNvPicPr>
          <p:nvPr/>
        </p:nvPicPr>
        <p:blipFill>
          <a:blip r:embed="rId4"/>
          <a:stretch>
            <a:fillRect/>
          </a:stretch>
        </p:blipFill>
        <p:spPr>
          <a:xfrm>
            <a:off x="134185" y="730313"/>
            <a:ext cx="5360017" cy="3914024"/>
          </a:xfrm>
          <a:prstGeom prst="rect">
            <a:avLst/>
          </a:prstGeom>
        </p:spPr>
      </p:pic>
      <p:pic>
        <p:nvPicPr>
          <p:cNvPr id="9220" name="Picture 4" descr="Screenshot 5">
            <a:extLst>
              <a:ext uri="{FF2B5EF4-FFF2-40B4-BE49-F238E27FC236}">
                <a16:creationId xmlns:a16="http://schemas.microsoft.com/office/drawing/2014/main" id="{9CAE6721-614A-2E76-FD73-647B8C0CFC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8462" y="977632"/>
            <a:ext cx="7835538" cy="353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92970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linds(horizontal)">
                                      <p:cBhvr>
                                        <p:cTn id="7" dur="500"/>
                                        <p:tgtEl>
                                          <p:spTgt spid="922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9DB432-F26A-33CC-1BFC-57E3D45ADD3D}"/>
              </a:ext>
            </a:extLst>
          </p:cNvPr>
          <p:cNvSpPr>
            <a:spLocks noGrp="1"/>
          </p:cNvSpPr>
          <p:nvPr>
            <p:ph type="title"/>
          </p:nvPr>
        </p:nvSpPr>
        <p:spPr/>
        <p:txBody>
          <a:bodyPr>
            <a:normAutofit/>
          </a:bodyPr>
          <a:lstStyle/>
          <a:p>
            <a:r>
              <a:rPr lang="en-US" altLang="zh-CN" dirty="0"/>
              <a:t>IntelliJ</a:t>
            </a:r>
            <a:r>
              <a:rPr lang="zh-CN" altLang="en-US" dirty="0"/>
              <a:t>分析功能代替了</a:t>
            </a:r>
            <a:r>
              <a:rPr lang="en-US" altLang="zh-CN" dirty="0" err="1"/>
              <a:t>FindBugs</a:t>
            </a:r>
            <a:endParaRPr kumimoji="1" lang="zh-CN" altLang="en-US" dirty="0"/>
          </a:p>
        </p:txBody>
      </p:sp>
      <p:pic>
        <p:nvPicPr>
          <p:cNvPr id="5" name="图片 4">
            <a:extLst>
              <a:ext uri="{FF2B5EF4-FFF2-40B4-BE49-F238E27FC236}">
                <a16:creationId xmlns:a16="http://schemas.microsoft.com/office/drawing/2014/main" id="{2698D0FA-F7FD-7F3F-2229-09F60453D0A0}"/>
              </a:ext>
            </a:extLst>
          </p:cNvPr>
          <p:cNvPicPr>
            <a:picLocks noChangeAspect="1"/>
          </p:cNvPicPr>
          <p:nvPr/>
        </p:nvPicPr>
        <p:blipFill>
          <a:blip r:embed="rId2"/>
          <a:stretch>
            <a:fillRect/>
          </a:stretch>
        </p:blipFill>
        <p:spPr>
          <a:xfrm>
            <a:off x="153443" y="1413419"/>
            <a:ext cx="5289142" cy="2316661"/>
          </a:xfrm>
          <a:prstGeom prst="rect">
            <a:avLst/>
          </a:prstGeom>
        </p:spPr>
      </p:pic>
      <p:pic>
        <p:nvPicPr>
          <p:cNvPr id="7" name="图片 6">
            <a:extLst>
              <a:ext uri="{FF2B5EF4-FFF2-40B4-BE49-F238E27FC236}">
                <a16:creationId xmlns:a16="http://schemas.microsoft.com/office/drawing/2014/main" id="{E108846A-205B-4BB8-4932-E5BA6603A3BE}"/>
              </a:ext>
            </a:extLst>
          </p:cNvPr>
          <p:cNvPicPr>
            <a:picLocks noChangeAspect="1"/>
          </p:cNvPicPr>
          <p:nvPr/>
        </p:nvPicPr>
        <p:blipFill>
          <a:blip r:embed="rId3"/>
          <a:stretch>
            <a:fillRect/>
          </a:stretch>
        </p:blipFill>
        <p:spPr>
          <a:xfrm>
            <a:off x="1947006" y="644295"/>
            <a:ext cx="7043551" cy="4084459"/>
          </a:xfrm>
          <a:prstGeom prst="rect">
            <a:avLst/>
          </a:prstGeom>
        </p:spPr>
      </p:pic>
    </p:spTree>
    <p:extLst>
      <p:ext uri="{BB962C8B-B14F-4D97-AF65-F5344CB8AC3E}">
        <p14:creationId xmlns:p14="http://schemas.microsoft.com/office/powerpoint/2010/main" val="280154483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6AE431-2D0D-4F96-C7DE-F15072C45F09}"/>
              </a:ext>
            </a:extLst>
          </p:cNvPr>
          <p:cNvSpPr>
            <a:spLocks noGrp="1"/>
          </p:cNvSpPr>
          <p:nvPr>
            <p:ph type="title"/>
          </p:nvPr>
        </p:nvSpPr>
        <p:spPr/>
        <p:txBody>
          <a:bodyPr/>
          <a:lstStyle/>
          <a:p>
            <a:r>
              <a:rPr kumimoji="1" lang="zh-CN" altLang="en-US" dirty="0"/>
              <a:t>代码风格</a:t>
            </a:r>
            <a:r>
              <a:rPr lang="zh-CN" altLang="en-US" dirty="0"/>
              <a:t>检查 </a:t>
            </a:r>
            <a:r>
              <a:rPr lang="en-US" altLang="zh-CN" dirty="0" err="1"/>
              <a:t>CheckStyle</a:t>
            </a:r>
            <a:endParaRPr lang="zh-CN" altLang="en-US" dirty="0"/>
          </a:p>
        </p:txBody>
      </p:sp>
      <p:sp>
        <p:nvSpPr>
          <p:cNvPr id="6" name="文本框 5">
            <a:extLst>
              <a:ext uri="{FF2B5EF4-FFF2-40B4-BE49-F238E27FC236}">
                <a16:creationId xmlns:a16="http://schemas.microsoft.com/office/drawing/2014/main" id="{AF7A550B-D066-7011-E8A4-09D58E6D27E6}"/>
              </a:ext>
            </a:extLst>
          </p:cNvPr>
          <p:cNvSpPr txBox="1"/>
          <p:nvPr/>
        </p:nvSpPr>
        <p:spPr>
          <a:xfrm>
            <a:off x="5172892" y="290806"/>
            <a:ext cx="1988744" cy="307777"/>
          </a:xfrm>
          <a:prstGeom prst="rect">
            <a:avLst/>
          </a:prstGeom>
          <a:noFill/>
        </p:spPr>
        <p:txBody>
          <a:bodyPr wrap="square">
            <a:spAutoFit/>
          </a:bodyPr>
          <a:lstStyle/>
          <a:p>
            <a:r>
              <a:rPr lang="zh-CN" altLang="en-US" sz="1400" dirty="0">
                <a:hlinkClick r:id="rId2"/>
              </a:rPr>
              <a:t>https://checkstyle.org/</a:t>
            </a:r>
            <a:r>
              <a:rPr lang="zh-CN" altLang="en-US" sz="1400" dirty="0"/>
              <a:t> </a:t>
            </a:r>
          </a:p>
        </p:txBody>
      </p:sp>
      <p:sp>
        <p:nvSpPr>
          <p:cNvPr id="10" name="文本框 9">
            <a:extLst>
              <a:ext uri="{FF2B5EF4-FFF2-40B4-BE49-F238E27FC236}">
                <a16:creationId xmlns:a16="http://schemas.microsoft.com/office/drawing/2014/main" id="{15A27869-8B9E-0A13-FBD7-F495CA6B18C8}"/>
              </a:ext>
            </a:extLst>
          </p:cNvPr>
          <p:cNvSpPr txBox="1"/>
          <p:nvPr/>
        </p:nvSpPr>
        <p:spPr>
          <a:xfrm>
            <a:off x="6339102" y="1440613"/>
            <a:ext cx="2865120" cy="3108543"/>
          </a:xfrm>
          <a:prstGeom prst="rect">
            <a:avLst/>
          </a:prstGeom>
          <a:noFill/>
        </p:spPr>
        <p:txBody>
          <a:bodyPr wrap="square">
            <a:spAutoFit/>
          </a:bodyPr>
          <a:lstStyle/>
          <a:p>
            <a:r>
              <a:rPr lang="en-US" altLang="zh-CN" sz="1400" dirty="0">
                <a:solidFill>
                  <a:schemeClr val="accent5">
                    <a:lumMod val="75000"/>
                  </a:schemeClr>
                </a:solidFill>
                <a:latin typeface="Arial" panose="020B0604020202020204" pitchFamily="34" charset="0"/>
                <a:ea typeface="SimSun" panose="02010600030101010101" pitchFamily="2" charset="-122"/>
                <a:cs typeface="Arial" panose="020B0604020202020204" pitchFamily="34" charset="0"/>
              </a:rPr>
              <a:t>CI/CD</a:t>
            </a:r>
            <a:r>
              <a:rPr lang="zh-CN" altLang="en-US" sz="1400" dirty="0">
                <a:solidFill>
                  <a:schemeClr val="accent5">
                    <a:lumMod val="75000"/>
                  </a:schemeClr>
                </a:solidFill>
                <a:latin typeface="Arial" panose="020B0604020202020204" pitchFamily="34" charset="0"/>
                <a:ea typeface="SimSun" panose="02010600030101010101" pitchFamily="2" charset="-122"/>
                <a:cs typeface="Arial" panose="020B0604020202020204" pitchFamily="34" charset="0"/>
              </a:rPr>
              <a:t>集成</a:t>
            </a:r>
            <a:endParaRPr lang="en-US" altLang="zh-CN" sz="1400" dirty="0">
              <a:solidFill>
                <a:schemeClr val="accent5">
                  <a:lumMod val="75000"/>
                </a:schemeClr>
              </a:solidFill>
              <a:latin typeface="Arial" panose="020B0604020202020204" pitchFamily="34" charset="0"/>
              <a:ea typeface="SimSun" panose="02010600030101010101" pitchFamily="2" charset="-122"/>
              <a:cs typeface="Arial" panose="020B0604020202020204" pitchFamily="34" charset="0"/>
            </a:endParaRPr>
          </a:p>
          <a:p>
            <a:endParaRPr lang="en-US" altLang="zh-CN" sz="1400" dirty="0">
              <a:solidFill>
                <a:schemeClr val="accent5">
                  <a:lumMod val="75000"/>
                </a:schemeClr>
              </a:solidFill>
              <a:latin typeface="Arial" panose="020B0604020202020204" pitchFamily="34" charset="0"/>
              <a:ea typeface="SimSun" panose="02010600030101010101" pitchFamily="2" charset="-122"/>
              <a:cs typeface="Arial" panose="020B0604020202020204" pitchFamily="34" charset="0"/>
            </a:endParaRPr>
          </a:p>
          <a:p>
            <a:r>
              <a:rPr lang="en" altLang="zh-CN" sz="1400" dirty="0" err="1"/>
              <a:t>mvn</a:t>
            </a:r>
            <a:r>
              <a:rPr lang="en" altLang="zh-CN" sz="1400" dirty="0"/>
              <a:t> </a:t>
            </a:r>
            <a:r>
              <a:rPr lang="en" altLang="zh-CN" sz="1400" dirty="0" err="1">
                <a:solidFill>
                  <a:srgbClr val="A626A4"/>
                </a:solidFill>
                <a:effectLst/>
              </a:rPr>
              <a:t>checkstyle</a:t>
            </a:r>
            <a:r>
              <a:rPr lang="en" altLang="zh-CN" sz="1400" dirty="0" err="1"/>
              <a:t>:</a:t>
            </a:r>
            <a:r>
              <a:rPr lang="en" altLang="zh-CN" sz="1400" dirty="0" err="1">
                <a:solidFill>
                  <a:srgbClr val="A626A4"/>
                </a:solidFill>
                <a:effectLst/>
              </a:rPr>
              <a:t>checkstyle</a:t>
            </a:r>
            <a:endParaRPr lang="en-US" altLang="zh-CN" sz="1400" dirty="0">
              <a:solidFill>
                <a:schemeClr val="accent5">
                  <a:lumMod val="75000"/>
                </a:schemeClr>
              </a:solidFill>
              <a:latin typeface="Arial" panose="020B0604020202020204" pitchFamily="34" charset="0"/>
              <a:ea typeface="SimSun" panose="02010600030101010101" pitchFamily="2" charset="-122"/>
              <a:cs typeface="Arial" panose="020B0604020202020204" pitchFamily="34" charset="0"/>
            </a:endParaRPr>
          </a:p>
          <a:p>
            <a:endParaRPr lang="en-US" altLang="zh-CN" sz="1400" dirty="0">
              <a:solidFill>
                <a:schemeClr val="accent5">
                  <a:lumMod val="75000"/>
                </a:schemeClr>
              </a:solidFill>
              <a:latin typeface="Arial" panose="020B0604020202020204" pitchFamily="34" charset="0"/>
              <a:ea typeface="SimSun" panose="02010600030101010101" pitchFamily="2" charset="-122"/>
              <a:cs typeface="Arial" panose="020B0604020202020204" pitchFamily="34" charset="0"/>
            </a:endParaRPr>
          </a:p>
          <a:p>
            <a:r>
              <a:rPr lang="zh-CN" altLang="en-US" sz="1400" dirty="0">
                <a:solidFill>
                  <a:schemeClr val="accent5">
                    <a:lumMod val="75000"/>
                  </a:schemeClr>
                </a:solidFill>
                <a:latin typeface="Arial" panose="020B0604020202020204" pitchFamily="34" charset="0"/>
                <a:ea typeface="SimSun" panose="02010600030101010101" pitchFamily="2" charset="-122"/>
                <a:cs typeface="Arial" panose="020B0604020202020204" pitchFamily="34" charset="0"/>
              </a:rPr>
              <a:t>apply from: 'checkstyle.gradle’</a:t>
            </a:r>
          </a:p>
          <a:p>
            <a:endParaRPr lang="en-US" altLang="zh-CN" sz="1400" dirty="0">
              <a:solidFill>
                <a:schemeClr val="accent5">
                  <a:lumMod val="75000"/>
                </a:schemeClr>
              </a:solidFill>
              <a:latin typeface="Arial" panose="020B0604020202020204" pitchFamily="34" charset="0"/>
              <a:ea typeface="SimSun" panose="02010600030101010101" pitchFamily="2" charset="-122"/>
              <a:cs typeface="Arial" panose="020B0604020202020204" pitchFamily="34" charset="0"/>
            </a:endParaRPr>
          </a:p>
          <a:p>
            <a:r>
              <a:rPr lang="zh-CN" altLang="en-US" sz="1400" dirty="0">
                <a:solidFill>
                  <a:schemeClr val="accent5">
                    <a:lumMod val="75000"/>
                  </a:schemeClr>
                </a:solidFill>
                <a:latin typeface="Arial" panose="020B0604020202020204" pitchFamily="34" charset="0"/>
                <a:ea typeface="SimSun" panose="02010600030101010101" pitchFamily="2" charset="-122"/>
                <a:cs typeface="Arial" panose="020B0604020202020204" pitchFamily="34" charset="0"/>
              </a:rPr>
              <a:t>配置文件</a:t>
            </a:r>
          </a:p>
          <a:p>
            <a:r>
              <a:rPr lang="zh-CN" altLang="en-US" sz="1400" dirty="0">
                <a:solidFill>
                  <a:schemeClr val="accent5">
                    <a:lumMod val="75000"/>
                  </a:schemeClr>
                </a:solidFill>
                <a:latin typeface="Arial" panose="020B0604020202020204" pitchFamily="34" charset="0"/>
                <a:ea typeface="SimSun" panose="02010600030101010101" pitchFamily="2" charset="-122"/>
                <a:cs typeface="Arial" panose="020B0604020202020204" pitchFamily="34" charset="0"/>
              </a:rPr>
              <a:t>config/checkstyle/checkstyle.xml</a:t>
            </a:r>
            <a:endParaRPr lang="en-US" altLang="zh-CN" sz="1400" dirty="0">
              <a:solidFill>
                <a:schemeClr val="accent5">
                  <a:lumMod val="75000"/>
                </a:schemeClr>
              </a:solidFill>
              <a:latin typeface="Arial" panose="020B0604020202020204" pitchFamily="34" charset="0"/>
              <a:ea typeface="SimSun" panose="02010600030101010101" pitchFamily="2" charset="-122"/>
              <a:cs typeface="Arial" panose="020B0604020202020204" pitchFamily="34" charset="0"/>
            </a:endParaRPr>
          </a:p>
          <a:p>
            <a:endParaRPr lang="en-US" altLang="zh-CN" sz="1400" dirty="0">
              <a:solidFill>
                <a:schemeClr val="accent5">
                  <a:lumMod val="75000"/>
                </a:schemeClr>
              </a:solidFill>
              <a:latin typeface="Arial" panose="020B0604020202020204" pitchFamily="34" charset="0"/>
              <a:ea typeface="SimSun" panose="02010600030101010101" pitchFamily="2" charset="-122"/>
              <a:cs typeface="Arial" panose="020B0604020202020204" pitchFamily="34" charset="0"/>
            </a:endParaRPr>
          </a:p>
          <a:p>
            <a:r>
              <a:rPr lang="zh-CN" altLang="en-US" sz="1400" dirty="0">
                <a:solidFill>
                  <a:schemeClr val="accent5">
                    <a:lumMod val="75000"/>
                  </a:schemeClr>
                </a:solidFill>
              </a:rPr>
              <a:t>运行任务</a:t>
            </a:r>
          </a:p>
          <a:p>
            <a:r>
              <a:rPr lang="zh-CN" altLang="en-US" sz="1400" dirty="0">
                <a:solidFill>
                  <a:schemeClr val="accent5">
                    <a:lumMod val="75000"/>
                  </a:schemeClr>
                </a:solidFill>
              </a:rPr>
              <a:t>./gradlew check</a:t>
            </a:r>
          </a:p>
          <a:p>
            <a:endParaRPr lang="en-US" altLang="zh-CN" sz="1400" dirty="0">
              <a:solidFill>
                <a:schemeClr val="accent5">
                  <a:lumMod val="75000"/>
                </a:schemeClr>
              </a:solidFill>
            </a:endParaRPr>
          </a:p>
          <a:p>
            <a:r>
              <a:rPr lang="zh-CN" altLang="en-US" sz="1400" dirty="0">
                <a:solidFill>
                  <a:schemeClr val="accent5">
                    <a:lumMod val="75000"/>
                  </a:schemeClr>
                </a:solidFill>
              </a:rPr>
              <a:t>检查结果</a:t>
            </a:r>
          </a:p>
          <a:p>
            <a:r>
              <a:rPr lang="zh-CN" altLang="en-US" sz="1400" dirty="0">
                <a:solidFill>
                  <a:schemeClr val="accent5">
                    <a:lumMod val="75000"/>
                  </a:schemeClr>
                </a:solidFill>
              </a:rPr>
              <a:t>build/reports/checkstyle/main.html</a:t>
            </a:r>
            <a:endParaRPr lang="zh-CN" altLang="en-US" sz="1400" dirty="0">
              <a:solidFill>
                <a:schemeClr val="accent5">
                  <a:lumMod val="75000"/>
                </a:schemeClr>
              </a:solidFill>
              <a:latin typeface="Arial" panose="020B0604020202020204" pitchFamily="34" charset="0"/>
              <a:ea typeface="SimSun" panose="02010600030101010101" pitchFamily="2" charset="-122"/>
              <a:cs typeface="Arial" panose="020B0604020202020204" pitchFamily="34" charset="0"/>
            </a:endParaRPr>
          </a:p>
        </p:txBody>
      </p:sp>
      <p:pic>
        <p:nvPicPr>
          <p:cNvPr id="6146" name="Picture 2" descr="Checkstyle">
            <a:extLst>
              <a:ext uri="{FF2B5EF4-FFF2-40B4-BE49-F238E27FC236}">
                <a16:creationId xmlns:a16="http://schemas.microsoft.com/office/drawing/2014/main" id="{BA08814B-61F8-5EFD-8283-E867C8679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149" y="828360"/>
            <a:ext cx="1578974" cy="592872"/>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49843147-35C1-AE56-3937-C1DD06D1340F}"/>
              </a:ext>
            </a:extLst>
          </p:cNvPr>
          <p:cNvPicPr>
            <a:picLocks noChangeAspect="1"/>
          </p:cNvPicPr>
          <p:nvPr/>
        </p:nvPicPr>
        <p:blipFill>
          <a:blip r:embed="rId4"/>
          <a:stretch>
            <a:fillRect/>
          </a:stretch>
        </p:blipFill>
        <p:spPr>
          <a:xfrm>
            <a:off x="39093" y="914400"/>
            <a:ext cx="6300009" cy="3634756"/>
          </a:xfrm>
          <a:prstGeom prst="rect">
            <a:avLst/>
          </a:prstGeom>
        </p:spPr>
      </p:pic>
    </p:spTree>
    <p:extLst>
      <p:ext uri="{BB962C8B-B14F-4D97-AF65-F5344CB8AC3E}">
        <p14:creationId xmlns:p14="http://schemas.microsoft.com/office/powerpoint/2010/main" val="3761592620"/>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6AE431-2D0D-4F96-C7DE-F15072C45F09}"/>
              </a:ext>
            </a:extLst>
          </p:cNvPr>
          <p:cNvSpPr>
            <a:spLocks noGrp="1"/>
          </p:cNvSpPr>
          <p:nvPr>
            <p:ph type="title"/>
          </p:nvPr>
        </p:nvSpPr>
        <p:spPr/>
        <p:txBody>
          <a:bodyPr/>
          <a:lstStyle/>
          <a:p>
            <a:r>
              <a:rPr lang="en-US" altLang="zh-CN" dirty="0" err="1"/>
              <a:t>CheckStyle</a:t>
            </a:r>
            <a:r>
              <a:rPr lang="zh-CN" altLang="en-US" dirty="0"/>
              <a:t> 规则</a:t>
            </a:r>
          </a:p>
        </p:txBody>
      </p:sp>
      <p:pic>
        <p:nvPicPr>
          <p:cNvPr id="3" name="图片 2" descr="checkstyle.png">
            <a:extLst>
              <a:ext uri="{FF2B5EF4-FFF2-40B4-BE49-F238E27FC236}">
                <a16:creationId xmlns:a16="http://schemas.microsoft.com/office/drawing/2014/main" id="{4D7281E3-2BD7-5060-16C8-86BF8FF5EC49}"/>
              </a:ext>
            </a:extLst>
          </p:cNvPr>
          <p:cNvPicPr>
            <a:picLocks noChangeAspect="1"/>
          </p:cNvPicPr>
          <p:nvPr/>
        </p:nvPicPr>
        <p:blipFill>
          <a:blip r:embed="rId2" cstate="print"/>
          <a:stretch>
            <a:fillRect/>
          </a:stretch>
        </p:blipFill>
        <p:spPr>
          <a:xfrm>
            <a:off x="650617" y="816555"/>
            <a:ext cx="7273074" cy="3868656"/>
          </a:xfrm>
          <a:prstGeom prst="rect">
            <a:avLst/>
          </a:prstGeom>
        </p:spPr>
      </p:pic>
    </p:spTree>
    <p:extLst>
      <p:ext uri="{BB962C8B-B14F-4D97-AF65-F5344CB8AC3E}">
        <p14:creationId xmlns:p14="http://schemas.microsoft.com/office/powerpoint/2010/main" val="1291810671"/>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ACB50-59F0-200F-3927-9C1F8EEC221E}"/>
              </a:ext>
            </a:extLst>
          </p:cNvPr>
          <p:cNvSpPr>
            <a:spLocks noGrp="1"/>
          </p:cNvSpPr>
          <p:nvPr>
            <p:ph type="title"/>
          </p:nvPr>
        </p:nvSpPr>
        <p:spPr/>
        <p:txBody>
          <a:bodyPr/>
          <a:lstStyle/>
          <a:p>
            <a:r>
              <a:rPr kumimoji="1" lang="en-US" altLang="zh-CN" dirty="0"/>
              <a:t>checkstyle</a:t>
            </a:r>
            <a:r>
              <a:rPr kumimoji="1" lang="zh-CN" altLang="en-US" dirty="0"/>
              <a:t>结果显示</a:t>
            </a:r>
          </a:p>
        </p:txBody>
      </p:sp>
      <p:pic>
        <p:nvPicPr>
          <p:cNvPr id="6" name="图片 5">
            <a:extLst>
              <a:ext uri="{FF2B5EF4-FFF2-40B4-BE49-F238E27FC236}">
                <a16:creationId xmlns:a16="http://schemas.microsoft.com/office/drawing/2014/main" id="{A9AEBCA0-16D6-0250-B1A8-9457F846F82B}"/>
              </a:ext>
            </a:extLst>
          </p:cNvPr>
          <p:cNvPicPr>
            <a:picLocks noChangeAspect="1"/>
          </p:cNvPicPr>
          <p:nvPr/>
        </p:nvPicPr>
        <p:blipFill>
          <a:blip r:embed="rId2"/>
          <a:stretch>
            <a:fillRect/>
          </a:stretch>
        </p:blipFill>
        <p:spPr>
          <a:xfrm>
            <a:off x="947611" y="714972"/>
            <a:ext cx="7133944" cy="4135955"/>
          </a:xfrm>
          <a:prstGeom prst="rect">
            <a:avLst/>
          </a:prstGeom>
        </p:spPr>
      </p:pic>
    </p:spTree>
    <p:extLst>
      <p:ext uri="{BB962C8B-B14F-4D97-AF65-F5344CB8AC3E}">
        <p14:creationId xmlns:p14="http://schemas.microsoft.com/office/powerpoint/2010/main" val="2084912049"/>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99166B-3DC0-4FCA-B4E4-3F9CCC1F6673}"/>
              </a:ext>
            </a:extLst>
          </p:cNvPr>
          <p:cNvSpPr>
            <a:spLocks noGrp="1"/>
          </p:cNvSpPr>
          <p:nvPr>
            <p:ph type="title"/>
          </p:nvPr>
        </p:nvSpPr>
        <p:spPr/>
        <p:txBody>
          <a:bodyPr/>
          <a:lstStyle/>
          <a:p>
            <a:r>
              <a:rPr lang="en-US" altLang="zh-CN" dirty="0" err="1"/>
              <a:t>SourceMonitor</a:t>
            </a:r>
            <a:r>
              <a:rPr lang="zh-CN" altLang="en-US" dirty="0"/>
              <a:t>检测代码复杂度</a:t>
            </a:r>
          </a:p>
        </p:txBody>
      </p:sp>
      <p:pic>
        <p:nvPicPr>
          <p:cNvPr id="7170" name="Picture 2" descr="查看源图像">
            <a:extLst>
              <a:ext uri="{FF2B5EF4-FFF2-40B4-BE49-F238E27FC236}">
                <a16:creationId xmlns:a16="http://schemas.microsoft.com/office/drawing/2014/main" id="{DF9D4576-F196-D9F7-A6C4-5FF9F2F89D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389" y="918939"/>
            <a:ext cx="7376160" cy="381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025038"/>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a:endCxn id="9" idx="3"/>
          </p:cNvCxnSpPr>
          <p:nvPr/>
        </p:nvCxnSpPr>
        <p:spPr>
          <a:xfrm flipH="1">
            <a:off x="5924626" y="2631061"/>
            <a:ext cx="2255980" cy="1431542"/>
          </a:xfrm>
          <a:prstGeom prst="line">
            <a:avLst/>
          </a:prstGeom>
          <a:ln w="19050">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2182740" y="1245925"/>
            <a:ext cx="5268087" cy="187737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a:p>
        </p:txBody>
      </p:sp>
      <p:sp>
        <p:nvSpPr>
          <p:cNvPr id="5" name="标题 1"/>
          <p:cNvSpPr txBox="1"/>
          <p:nvPr/>
        </p:nvSpPr>
        <p:spPr>
          <a:xfrm>
            <a:off x="592850" y="239950"/>
            <a:ext cx="6869993" cy="518400"/>
          </a:xfrm>
          <a:prstGeom prst="rect">
            <a:avLst/>
          </a:prstGeom>
        </p:spPr>
        <p:txBody>
          <a:bodyPr vert="horz" lIns="82296" tIns="41148" rIns="82296" bIns="41148" rtlCol="0" anchor="ctr">
            <a:noAutofit/>
          </a:bodyPr>
          <a:lstStyle>
            <a:lvl1pPr algn="l" defTabSz="600075" rtl="0" eaLnBrk="1" latinLnBrk="0" hangingPunct="1">
              <a:lnSpc>
                <a:spcPct val="90000"/>
              </a:lnSpc>
              <a:spcBef>
                <a:spcPct val="0"/>
              </a:spcBef>
              <a:buNone/>
              <a:defRPr sz="2890" kern="1200">
                <a:solidFill>
                  <a:schemeClr val="tx1"/>
                </a:solidFill>
                <a:latin typeface="+mj-lt"/>
                <a:ea typeface="+mj-ea"/>
                <a:cs typeface="+mj-cs"/>
              </a:defRPr>
            </a:lvl1pPr>
          </a:lstStyle>
          <a:p>
            <a:r>
              <a:rPr kumimoji="1" lang="zh-CN" altLang="en-US" sz="2800" b="1" dirty="0">
                <a:solidFill>
                  <a:srgbClr val="0070C0"/>
                </a:solidFill>
                <a:latin typeface="微软雅黑" panose="020B0503020204020204" pitchFamily="34" charset="-122"/>
                <a:ea typeface="微软雅黑" panose="020B0503020204020204" pitchFamily="34" charset="-122"/>
              </a:rPr>
              <a:t>软件第三方库风险巨大</a:t>
            </a:r>
          </a:p>
        </p:txBody>
      </p:sp>
      <p:cxnSp>
        <p:nvCxnSpPr>
          <p:cNvPr id="7" name="直接连接符 6"/>
          <p:cNvCxnSpPr>
            <a:cxnSpLocks/>
            <a:stCxn id="11" idx="2"/>
            <a:endCxn id="9" idx="1"/>
          </p:cNvCxnSpPr>
          <p:nvPr/>
        </p:nvCxnSpPr>
        <p:spPr>
          <a:xfrm>
            <a:off x="1168445" y="2752465"/>
            <a:ext cx="2473610" cy="1310138"/>
          </a:xfrm>
          <a:prstGeom prst="line">
            <a:avLst/>
          </a:prstGeom>
          <a:ln w="19050">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a:stCxn id="20" idx="3"/>
            <a:endCxn id="10" idx="1"/>
          </p:cNvCxnSpPr>
          <p:nvPr/>
        </p:nvCxnSpPr>
        <p:spPr>
          <a:xfrm>
            <a:off x="1940403" y="2277752"/>
            <a:ext cx="5319045" cy="99610"/>
          </a:xfrm>
          <a:prstGeom prst="line">
            <a:avLst/>
          </a:prstGeom>
          <a:ln w="19050">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642055" y="3737419"/>
            <a:ext cx="2282571" cy="650367"/>
          </a:xfrm>
          <a:prstGeom prst="rect">
            <a:avLst/>
          </a:prstGeom>
          <a:solidFill>
            <a:srgbClr val="CED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a:p>
        </p:txBody>
      </p:sp>
      <p:sp>
        <p:nvSpPr>
          <p:cNvPr id="10" name="矩形 9"/>
          <p:cNvSpPr/>
          <p:nvPr/>
        </p:nvSpPr>
        <p:spPr>
          <a:xfrm>
            <a:off x="7259448" y="1940736"/>
            <a:ext cx="1355216" cy="873252"/>
          </a:xfrm>
          <a:prstGeom prst="rect">
            <a:avLst/>
          </a:prstGeom>
          <a:solidFill>
            <a:srgbClr val="CED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p>
        </p:txBody>
      </p:sp>
      <p:sp>
        <p:nvSpPr>
          <p:cNvPr id="11" name="矩形 10"/>
          <p:cNvSpPr/>
          <p:nvPr/>
        </p:nvSpPr>
        <p:spPr>
          <a:xfrm>
            <a:off x="348344" y="1879213"/>
            <a:ext cx="1640202" cy="873252"/>
          </a:xfrm>
          <a:prstGeom prst="rect">
            <a:avLst/>
          </a:prstGeom>
          <a:solidFill>
            <a:srgbClr val="CED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a:p>
        </p:txBody>
      </p:sp>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r="65376" b="8985"/>
          <a:stretch>
            <a:fillRect/>
          </a:stretch>
        </p:blipFill>
        <p:spPr>
          <a:xfrm>
            <a:off x="2371345" y="1468535"/>
            <a:ext cx="1090994" cy="1504188"/>
          </a:xfrm>
          <a:prstGeom prst="rect">
            <a:avLst/>
          </a:prstGeom>
        </p:spPr>
      </p:pic>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34352" r="34101" b="9053"/>
          <a:stretch>
            <a:fillRect/>
          </a:stretch>
        </p:blipFill>
        <p:spPr>
          <a:xfrm>
            <a:off x="4181389" y="1468535"/>
            <a:ext cx="1032129" cy="1504188"/>
          </a:xfrm>
          <a:prstGeom prst="rect">
            <a:avLst/>
          </a:pr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l="63453" t="-9412" r="1541" b="9412"/>
          <a:stretch>
            <a:fillRect/>
          </a:stretch>
        </p:blipFill>
        <p:spPr>
          <a:xfrm>
            <a:off x="5836179" y="1292878"/>
            <a:ext cx="1170432" cy="1687640"/>
          </a:xfrm>
          <a:prstGeom prst="rect">
            <a:avLst/>
          </a:prstGeom>
        </p:spPr>
      </p:pic>
      <p:sp>
        <p:nvSpPr>
          <p:cNvPr id="15" name="文本框 14"/>
          <p:cNvSpPr txBox="1"/>
          <p:nvPr/>
        </p:nvSpPr>
        <p:spPr>
          <a:xfrm>
            <a:off x="2669096" y="1966360"/>
            <a:ext cx="902399" cy="424732"/>
          </a:xfrm>
          <a:prstGeom prst="rect">
            <a:avLst/>
          </a:prstGeom>
          <a:noFill/>
        </p:spPr>
        <p:txBody>
          <a:bodyPr wrap="square" rtlCol="0">
            <a:spAutoFit/>
          </a:bodyPr>
          <a:lstStyle/>
          <a:p>
            <a:r>
              <a:rPr lang="en-US" altLang="zh-CN" sz="2160" dirty="0"/>
              <a:t>10%</a:t>
            </a:r>
            <a:endParaRPr lang="zh-CN" altLang="en-US" sz="2160" dirty="0"/>
          </a:p>
        </p:txBody>
      </p:sp>
      <p:sp>
        <p:nvSpPr>
          <p:cNvPr id="16" name="文本框 15"/>
          <p:cNvSpPr txBox="1"/>
          <p:nvPr/>
        </p:nvSpPr>
        <p:spPr>
          <a:xfrm>
            <a:off x="4416518" y="1974343"/>
            <a:ext cx="869252" cy="424732"/>
          </a:xfrm>
          <a:prstGeom prst="rect">
            <a:avLst/>
          </a:prstGeom>
          <a:noFill/>
        </p:spPr>
        <p:txBody>
          <a:bodyPr wrap="square" rtlCol="0">
            <a:spAutoFit/>
          </a:bodyPr>
          <a:lstStyle/>
          <a:p>
            <a:r>
              <a:rPr lang="en-US" altLang="zh-CN" sz="2160" dirty="0"/>
              <a:t>30%</a:t>
            </a:r>
            <a:endParaRPr lang="zh-CN" altLang="en-US" sz="2160" dirty="0"/>
          </a:p>
        </p:txBody>
      </p:sp>
      <p:sp>
        <p:nvSpPr>
          <p:cNvPr id="17" name="文本框 16"/>
          <p:cNvSpPr txBox="1"/>
          <p:nvPr/>
        </p:nvSpPr>
        <p:spPr>
          <a:xfrm>
            <a:off x="6169147" y="1971913"/>
            <a:ext cx="1126427" cy="424732"/>
          </a:xfrm>
          <a:prstGeom prst="rect">
            <a:avLst/>
          </a:prstGeom>
          <a:noFill/>
        </p:spPr>
        <p:txBody>
          <a:bodyPr wrap="square" rtlCol="0">
            <a:spAutoFit/>
          </a:bodyPr>
          <a:lstStyle/>
          <a:p>
            <a:r>
              <a:rPr lang="en-US" altLang="zh-CN" sz="2160" dirty="0"/>
              <a:t>90%</a:t>
            </a:r>
            <a:endParaRPr lang="zh-CN" altLang="en-US" sz="2160" dirty="0"/>
          </a:p>
        </p:txBody>
      </p:sp>
      <p:sp>
        <p:nvSpPr>
          <p:cNvPr id="18" name="文本框 17"/>
          <p:cNvSpPr txBox="1"/>
          <p:nvPr/>
        </p:nvSpPr>
        <p:spPr>
          <a:xfrm>
            <a:off x="4307647" y="3041364"/>
            <a:ext cx="823901" cy="424732"/>
          </a:xfrm>
          <a:prstGeom prst="rect">
            <a:avLst/>
          </a:prstGeom>
          <a:noFill/>
        </p:spPr>
        <p:txBody>
          <a:bodyPr wrap="square" rtlCol="0">
            <a:spAutoFit/>
          </a:bodyPr>
          <a:lstStyle/>
          <a:p>
            <a:r>
              <a:rPr lang="en-US" altLang="zh-CN" sz="2160" dirty="0">
                <a:solidFill>
                  <a:schemeClr val="accent1">
                    <a:lumMod val="50000"/>
                  </a:schemeClr>
                </a:solidFill>
              </a:rPr>
              <a:t>2015</a:t>
            </a:r>
            <a:endParaRPr lang="zh-CN" altLang="en-US" sz="2160" dirty="0">
              <a:solidFill>
                <a:schemeClr val="accent1">
                  <a:lumMod val="50000"/>
                </a:schemeClr>
              </a:solidFill>
            </a:endParaRPr>
          </a:p>
        </p:txBody>
      </p:sp>
      <p:sp>
        <p:nvSpPr>
          <p:cNvPr id="19" name="文本框 18"/>
          <p:cNvSpPr txBox="1"/>
          <p:nvPr/>
        </p:nvSpPr>
        <p:spPr>
          <a:xfrm>
            <a:off x="6009444" y="3035053"/>
            <a:ext cx="823901" cy="424732"/>
          </a:xfrm>
          <a:prstGeom prst="rect">
            <a:avLst/>
          </a:prstGeom>
          <a:noFill/>
        </p:spPr>
        <p:txBody>
          <a:bodyPr wrap="square" rtlCol="0">
            <a:spAutoFit/>
          </a:bodyPr>
          <a:lstStyle/>
          <a:p>
            <a:r>
              <a:rPr lang="en-US" altLang="zh-CN" sz="2160" dirty="0">
                <a:solidFill>
                  <a:schemeClr val="accent1">
                    <a:lumMod val="50000"/>
                  </a:schemeClr>
                </a:solidFill>
              </a:rPr>
              <a:t>2020</a:t>
            </a:r>
            <a:endParaRPr lang="zh-CN" altLang="en-US" sz="2160" dirty="0">
              <a:solidFill>
                <a:schemeClr val="accent1">
                  <a:lumMod val="50000"/>
                </a:schemeClr>
              </a:solidFill>
            </a:endParaRPr>
          </a:p>
        </p:txBody>
      </p:sp>
      <p:sp>
        <p:nvSpPr>
          <p:cNvPr id="20" name="文本框 19"/>
          <p:cNvSpPr txBox="1"/>
          <p:nvPr/>
        </p:nvSpPr>
        <p:spPr>
          <a:xfrm>
            <a:off x="348344" y="1940736"/>
            <a:ext cx="1592059" cy="674031"/>
          </a:xfrm>
          <a:prstGeom prst="rect">
            <a:avLst/>
          </a:prstGeom>
          <a:noFill/>
        </p:spPr>
        <p:txBody>
          <a:bodyPr wrap="square" rtlCol="0">
            <a:spAutoFit/>
          </a:bodyPr>
          <a:lstStyle/>
          <a:p>
            <a:pPr algn="ctr"/>
            <a:r>
              <a:rPr lang="en-US" altLang="zh-CN" sz="1260" dirty="0">
                <a:solidFill>
                  <a:srgbClr val="C00000"/>
                </a:solidFill>
                <a:latin typeface="微软雅黑" panose="020B0503020204020204" charset="-122"/>
                <a:ea typeface="微软雅黑" panose="020B0503020204020204" charset="-122"/>
              </a:rPr>
              <a:t>98% </a:t>
            </a:r>
            <a:r>
              <a:rPr lang="zh-CN" altLang="en-US" sz="1260" dirty="0">
                <a:latin typeface="微软雅黑" panose="020B0503020204020204" charset="-122"/>
                <a:ea typeface="微软雅黑" panose="020B0503020204020204" charset="-122"/>
              </a:rPr>
              <a:t>的正在使用开源第三方库的公司并不了解它们</a:t>
            </a:r>
          </a:p>
        </p:txBody>
      </p:sp>
      <p:sp>
        <p:nvSpPr>
          <p:cNvPr id="21" name="文本框 20"/>
          <p:cNvSpPr txBox="1"/>
          <p:nvPr/>
        </p:nvSpPr>
        <p:spPr>
          <a:xfrm>
            <a:off x="7273924" y="2155031"/>
            <a:ext cx="1355216" cy="480131"/>
          </a:xfrm>
          <a:prstGeom prst="rect">
            <a:avLst/>
          </a:prstGeom>
          <a:noFill/>
        </p:spPr>
        <p:txBody>
          <a:bodyPr wrap="square" rtlCol="0">
            <a:spAutoFit/>
          </a:bodyPr>
          <a:lstStyle/>
          <a:p>
            <a:r>
              <a:rPr lang="zh-CN" altLang="en-US" sz="1260" dirty="0">
                <a:latin typeface="微软雅黑" panose="020B0503020204020204" charset="-122"/>
                <a:ea typeface="微软雅黑" panose="020B0503020204020204" charset="-122"/>
              </a:rPr>
              <a:t>开源第三方库使用比例急速上升</a:t>
            </a:r>
          </a:p>
        </p:txBody>
      </p:sp>
      <p:sp>
        <p:nvSpPr>
          <p:cNvPr id="22" name="文本框 21"/>
          <p:cNvSpPr txBox="1"/>
          <p:nvPr/>
        </p:nvSpPr>
        <p:spPr>
          <a:xfrm>
            <a:off x="3687259" y="3833744"/>
            <a:ext cx="2236423" cy="535531"/>
          </a:xfrm>
          <a:prstGeom prst="rect">
            <a:avLst/>
          </a:prstGeom>
          <a:noFill/>
        </p:spPr>
        <p:txBody>
          <a:bodyPr wrap="square" rtlCol="0">
            <a:spAutoFit/>
          </a:bodyPr>
          <a:lstStyle/>
          <a:p>
            <a:r>
              <a:rPr lang="zh-CN" altLang="en-US" sz="1440" dirty="0">
                <a:latin typeface="微软雅黑" panose="020B0503020204020204" charset="-122"/>
                <a:ea typeface="微软雅黑" panose="020B0503020204020204" charset="-122"/>
              </a:rPr>
              <a:t>每年有</a:t>
            </a:r>
            <a:r>
              <a:rPr lang="en-US" altLang="zh-CN" sz="1440" dirty="0">
                <a:solidFill>
                  <a:srgbClr val="C00000"/>
                </a:solidFill>
                <a:latin typeface="微软雅黑" panose="020B0503020204020204" charset="-122"/>
                <a:ea typeface="微软雅黑" panose="020B0503020204020204" charset="-122"/>
              </a:rPr>
              <a:t>4000</a:t>
            </a:r>
            <a:r>
              <a:rPr lang="zh-CN" altLang="en-US" sz="1440" dirty="0">
                <a:solidFill>
                  <a:srgbClr val="C00000"/>
                </a:solidFill>
                <a:latin typeface="微软雅黑" panose="020B0503020204020204" charset="-122"/>
                <a:ea typeface="微软雅黑" panose="020B0503020204020204" charset="-122"/>
              </a:rPr>
              <a:t>个</a:t>
            </a:r>
            <a:r>
              <a:rPr lang="zh-CN" altLang="en-US" sz="1440" dirty="0">
                <a:latin typeface="微软雅黑" panose="020B0503020204020204" charset="-122"/>
                <a:ea typeface="微软雅黑" panose="020B0503020204020204" charset="-122"/>
              </a:rPr>
              <a:t>新增开源第三方库漏洞被报告</a:t>
            </a:r>
          </a:p>
        </p:txBody>
      </p:sp>
      <p:sp>
        <p:nvSpPr>
          <p:cNvPr id="24" name="文本框 23"/>
          <p:cNvSpPr txBox="1"/>
          <p:nvPr/>
        </p:nvSpPr>
        <p:spPr>
          <a:xfrm>
            <a:off x="2579023" y="3041364"/>
            <a:ext cx="823901" cy="424732"/>
          </a:xfrm>
          <a:prstGeom prst="rect">
            <a:avLst/>
          </a:prstGeom>
          <a:noFill/>
        </p:spPr>
        <p:txBody>
          <a:bodyPr wrap="square" rtlCol="0">
            <a:spAutoFit/>
          </a:bodyPr>
          <a:lstStyle/>
          <a:p>
            <a:r>
              <a:rPr lang="en-US" altLang="zh-CN" sz="2160" dirty="0">
                <a:solidFill>
                  <a:schemeClr val="accent1">
                    <a:lumMod val="50000"/>
                  </a:schemeClr>
                </a:solidFill>
              </a:rPr>
              <a:t>2010</a:t>
            </a:r>
            <a:endParaRPr lang="zh-CN" altLang="en-US" sz="2160" dirty="0">
              <a:solidFill>
                <a:schemeClr val="accent1">
                  <a:lumMod val="50000"/>
                </a:schemeClr>
              </a:solidFill>
            </a:endParaRPr>
          </a:p>
        </p:txBody>
      </p:sp>
    </p:spTree>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40424" y="251701"/>
            <a:ext cx="6869993" cy="518400"/>
          </a:xfrm>
          <a:prstGeom prst="rect">
            <a:avLst/>
          </a:prstGeom>
        </p:spPr>
        <p:txBody>
          <a:bodyPr vert="horz" lIns="82296" tIns="41148" rIns="82296" bIns="41148" rtlCol="0" anchor="ctr">
            <a:noAutofit/>
          </a:bodyPr>
          <a:lstStyle>
            <a:lvl1pPr algn="l" defTabSz="600075" rtl="0" eaLnBrk="1" latinLnBrk="0" hangingPunct="1">
              <a:lnSpc>
                <a:spcPct val="90000"/>
              </a:lnSpc>
              <a:spcBef>
                <a:spcPct val="0"/>
              </a:spcBef>
              <a:buNone/>
              <a:defRPr sz="2890" kern="1200">
                <a:solidFill>
                  <a:schemeClr val="tx1"/>
                </a:solidFill>
                <a:latin typeface="+mj-lt"/>
                <a:ea typeface="+mj-ea"/>
                <a:cs typeface="+mj-cs"/>
              </a:defRPr>
            </a:lvl1pPr>
          </a:lstStyle>
          <a:p>
            <a:r>
              <a:rPr kumimoji="1" lang="zh-CN" altLang="en-US" sz="2800" b="1" dirty="0">
                <a:solidFill>
                  <a:srgbClr val="0070C0"/>
                </a:solidFill>
                <a:latin typeface="微软雅黑" panose="020B0503020204020204" pitchFamily="34" charset="-122"/>
                <a:ea typeface="微软雅黑" panose="020B0503020204020204" pitchFamily="34" charset="-122"/>
              </a:rPr>
              <a:t>代码级安全分析对象</a:t>
            </a:r>
          </a:p>
        </p:txBody>
      </p:sp>
      <p:graphicFrame>
        <p:nvGraphicFramePr>
          <p:cNvPr id="5" name="图表 4"/>
          <p:cNvGraphicFramePr/>
          <p:nvPr/>
        </p:nvGraphicFramePr>
        <p:xfrm>
          <a:off x="2409570" y="1340414"/>
          <a:ext cx="4354840" cy="3156722"/>
        </p:xfrm>
        <a:graphic>
          <a:graphicData uri="http://schemas.openxmlformats.org/drawingml/2006/chart">
            <c:chart xmlns:c="http://schemas.openxmlformats.org/drawingml/2006/chart" xmlns:r="http://schemas.openxmlformats.org/officeDocument/2006/relationships" r:id="rId2"/>
          </a:graphicData>
        </a:graphic>
      </p:graphicFrame>
      <p:sp>
        <p:nvSpPr>
          <p:cNvPr id="6" name="文本框 5"/>
          <p:cNvSpPr txBox="1"/>
          <p:nvPr/>
        </p:nvSpPr>
        <p:spPr>
          <a:xfrm>
            <a:off x="4731406" y="1812510"/>
            <a:ext cx="638177" cy="369332"/>
          </a:xfrm>
          <a:prstGeom prst="rect">
            <a:avLst/>
          </a:prstGeom>
          <a:noFill/>
        </p:spPr>
        <p:txBody>
          <a:bodyPr wrap="square" rtlCol="0">
            <a:spAutoFit/>
          </a:bodyPr>
          <a:lstStyle/>
          <a:p>
            <a:r>
              <a:rPr lang="en-US" altLang="zh-CN" dirty="0">
                <a:solidFill>
                  <a:schemeClr val="bg1"/>
                </a:solidFill>
              </a:rPr>
              <a:t>20%</a:t>
            </a:r>
            <a:endParaRPr lang="zh-CN" altLang="en-US" dirty="0">
              <a:solidFill>
                <a:schemeClr val="bg1"/>
              </a:solidFill>
            </a:endParaRPr>
          </a:p>
        </p:txBody>
      </p:sp>
      <p:sp>
        <p:nvSpPr>
          <p:cNvPr id="7" name="文本框 6"/>
          <p:cNvSpPr txBox="1"/>
          <p:nvPr/>
        </p:nvSpPr>
        <p:spPr>
          <a:xfrm>
            <a:off x="3712847" y="1996900"/>
            <a:ext cx="638177" cy="369332"/>
          </a:xfrm>
          <a:prstGeom prst="rect">
            <a:avLst/>
          </a:prstGeom>
          <a:noFill/>
        </p:spPr>
        <p:txBody>
          <a:bodyPr wrap="square" rtlCol="0">
            <a:spAutoFit/>
          </a:bodyPr>
          <a:lstStyle/>
          <a:p>
            <a:r>
              <a:rPr lang="en-US" altLang="zh-CN" dirty="0">
                <a:solidFill>
                  <a:schemeClr val="bg1"/>
                </a:solidFill>
              </a:rPr>
              <a:t>35%</a:t>
            </a:r>
            <a:endParaRPr lang="zh-CN" altLang="en-US" dirty="0">
              <a:solidFill>
                <a:schemeClr val="bg1"/>
              </a:solidFill>
            </a:endParaRPr>
          </a:p>
        </p:txBody>
      </p:sp>
      <p:sp>
        <p:nvSpPr>
          <p:cNvPr id="8" name="文本框 7"/>
          <p:cNvSpPr txBox="1"/>
          <p:nvPr/>
        </p:nvSpPr>
        <p:spPr>
          <a:xfrm>
            <a:off x="4977133" y="2953284"/>
            <a:ext cx="638177" cy="369332"/>
          </a:xfrm>
          <a:prstGeom prst="rect">
            <a:avLst/>
          </a:prstGeom>
          <a:noFill/>
        </p:spPr>
        <p:txBody>
          <a:bodyPr wrap="square" rtlCol="0">
            <a:spAutoFit/>
          </a:bodyPr>
          <a:lstStyle/>
          <a:p>
            <a:r>
              <a:rPr lang="en-US" altLang="zh-CN" dirty="0">
                <a:solidFill>
                  <a:schemeClr val="bg1"/>
                </a:solidFill>
              </a:rPr>
              <a:t>45%</a:t>
            </a:r>
            <a:endParaRPr lang="zh-CN" altLang="en-US" dirty="0">
              <a:solidFill>
                <a:schemeClr val="bg1"/>
              </a:solidFill>
            </a:endParaRPr>
          </a:p>
        </p:txBody>
      </p:sp>
      <p:cxnSp>
        <p:nvCxnSpPr>
          <p:cNvPr id="10" name="直接箭头连接符 20"/>
          <p:cNvCxnSpPr>
            <a:cxnSpLocks/>
            <a:endCxn id="11" idx="1"/>
          </p:cNvCxnSpPr>
          <p:nvPr/>
        </p:nvCxnSpPr>
        <p:spPr>
          <a:xfrm>
            <a:off x="5622363" y="2303923"/>
            <a:ext cx="1107128" cy="146675"/>
          </a:xfrm>
          <a:prstGeom prst="straightConnector1">
            <a:avLst/>
          </a:prstGeom>
          <a:ln w="19050">
            <a:solidFill>
              <a:schemeClr val="accent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729491" y="1805645"/>
            <a:ext cx="1561853" cy="1289905"/>
          </a:xfrm>
          <a:prstGeom prst="rect">
            <a:avLst/>
          </a:prstGeom>
          <a:solidFill>
            <a:schemeClr val="accent4">
              <a:lumMod val="20000"/>
              <a:lumOff val="80000"/>
            </a:schemeClr>
          </a:solidFill>
          <a:ln>
            <a:solidFill>
              <a:schemeClr val="accent4">
                <a:lumMod val="20000"/>
                <a:lumOff val="80000"/>
              </a:schemeClr>
            </a:solidFill>
          </a:ln>
        </p:spPr>
        <p:txBody>
          <a:bodyPr wrap="square" rtlCol="0">
            <a:spAutoFit/>
          </a:bodyPr>
          <a:lstStyle/>
          <a:p>
            <a:pPr marL="308610" indent="-308610">
              <a:lnSpc>
                <a:spcPct val="150000"/>
              </a:lnSpc>
              <a:buFont typeface="Wingdings" panose="05000000000000000000" pitchFamily="2" charset="2"/>
              <a:buChar char="ü"/>
            </a:pPr>
            <a:r>
              <a:rPr lang="en-US" altLang="zh-CN" dirty="0">
                <a:solidFill>
                  <a:schemeClr val="accent1">
                    <a:lumMod val="50000"/>
                  </a:schemeClr>
                </a:solidFill>
                <a:latin typeface="微软雅黑" charset="0"/>
                <a:ea typeface="微软雅黑" charset="0"/>
              </a:rPr>
              <a:t>SAST</a:t>
            </a:r>
            <a:r>
              <a:rPr lang="zh-CN" altLang="en-US" dirty="0">
                <a:solidFill>
                  <a:schemeClr val="accent1">
                    <a:lumMod val="50000"/>
                  </a:schemeClr>
                </a:solidFill>
                <a:latin typeface="微软雅黑" charset="0"/>
                <a:ea typeface="微软雅黑" charset="0"/>
              </a:rPr>
              <a:t>工具</a:t>
            </a:r>
            <a:endParaRPr lang="en-US" altLang="zh-CN" dirty="0">
              <a:solidFill>
                <a:schemeClr val="accent1">
                  <a:lumMod val="50000"/>
                </a:schemeClr>
              </a:solidFill>
              <a:latin typeface="微软雅黑" charset="0"/>
              <a:ea typeface="微软雅黑" charset="0"/>
            </a:endParaRPr>
          </a:p>
          <a:p>
            <a:pPr marL="308610" indent="-308610">
              <a:lnSpc>
                <a:spcPct val="150000"/>
              </a:lnSpc>
              <a:buFont typeface="Wingdings" panose="05000000000000000000" pitchFamily="2" charset="2"/>
              <a:buChar char="ü"/>
            </a:pPr>
            <a:r>
              <a:rPr lang="zh-CN" altLang="en-US" dirty="0">
                <a:solidFill>
                  <a:schemeClr val="accent1">
                    <a:lumMod val="50000"/>
                  </a:schemeClr>
                </a:solidFill>
                <a:latin typeface="微软雅黑" charset="0"/>
                <a:ea typeface="微软雅黑" charset="0"/>
              </a:rPr>
              <a:t>未知漏洞</a:t>
            </a:r>
          </a:p>
          <a:p>
            <a:pPr marL="308610" indent="-308610">
              <a:lnSpc>
                <a:spcPct val="150000"/>
              </a:lnSpc>
              <a:buFont typeface="Wingdings" panose="05000000000000000000" pitchFamily="2" charset="2"/>
              <a:buChar char="ü"/>
            </a:pPr>
            <a:r>
              <a:rPr lang="en-US" altLang="zh-CN" dirty="0">
                <a:solidFill>
                  <a:schemeClr val="accent1">
                    <a:lumMod val="50000"/>
                  </a:schemeClr>
                </a:solidFill>
                <a:latin typeface="微软雅黑" charset="0"/>
                <a:ea typeface="微软雅黑" charset="0"/>
              </a:rPr>
              <a:t>CWE</a:t>
            </a:r>
            <a:r>
              <a:rPr lang="zh-CN" altLang="en-US" dirty="0">
                <a:solidFill>
                  <a:schemeClr val="accent1">
                    <a:lumMod val="50000"/>
                  </a:schemeClr>
                </a:solidFill>
                <a:latin typeface="微软雅黑" charset="0"/>
                <a:ea typeface="微软雅黑" charset="0"/>
              </a:rPr>
              <a:t>标准</a:t>
            </a:r>
          </a:p>
        </p:txBody>
      </p:sp>
      <p:cxnSp>
        <p:nvCxnSpPr>
          <p:cNvPr id="12" name="直接箭头连接符 22"/>
          <p:cNvCxnSpPr/>
          <p:nvPr/>
        </p:nvCxnSpPr>
        <p:spPr>
          <a:xfrm flipH="1">
            <a:off x="2325759" y="3040422"/>
            <a:ext cx="1124440" cy="435633"/>
          </a:xfrm>
          <a:prstGeom prst="straightConnector1">
            <a:avLst/>
          </a:prstGeom>
          <a:ln w="19050">
            <a:solidFill>
              <a:schemeClr val="accent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24"/>
          <p:cNvCxnSpPr/>
          <p:nvPr/>
        </p:nvCxnSpPr>
        <p:spPr>
          <a:xfrm flipH="1" flipV="1">
            <a:off x="2325758" y="3580568"/>
            <a:ext cx="1756467" cy="231152"/>
          </a:xfrm>
          <a:prstGeom prst="straightConnector1">
            <a:avLst/>
          </a:prstGeom>
          <a:ln w="19050">
            <a:solidFill>
              <a:schemeClr val="accent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69463" y="3018924"/>
            <a:ext cx="1443988" cy="1289905"/>
          </a:xfrm>
          <a:prstGeom prst="rect">
            <a:avLst/>
          </a:prstGeom>
          <a:solidFill>
            <a:schemeClr val="accent4">
              <a:lumMod val="20000"/>
              <a:lumOff val="80000"/>
            </a:schemeClr>
          </a:solidFill>
        </p:spPr>
        <p:txBody>
          <a:bodyPr wrap="square" rtlCol="0">
            <a:spAutoFit/>
          </a:bodyPr>
          <a:lstStyle/>
          <a:p>
            <a:pPr marL="308610" indent="-308610">
              <a:lnSpc>
                <a:spcPct val="150000"/>
              </a:lnSpc>
              <a:buFont typeface="Wingdings" panose="05000000000000000000" pitchFamily="2" charset="2"/>
              <a:buChar char="ü"/>
            </a:pPr>
            <a:r>
              <a:rPr lang="en-US" altLang="zh-CN" dirty="0">
                <a:solidFill>
                  <a:schemeClr val="accent1">
                    <a:lumMod val="50000"/>
                  </a:schemeClr>
                </a:solidFill>
                <a:latin typeface="微软雅黑" charset="0"/>
                <a:ea typeface="微软雅黑" charset="0"/>
              </a:rPr>
              <a:t>SCA</a:t>
            </a:r>
            <a:r>
              <a:rPr lang="zh-CN" altLang="en-US" dirty="0">
                <a:solidFill>
                  <a:schemeClr val="accent1">
                    <a:lumMod val="50000"/>
                  </a:schemeClr>
                </a:solidFill>
                <a:latin typeface="微软雅黑" charset="0"/>
                <a:ea typeface="微软雅黑" charset="0"/>
              </a:rPr>
              <a:t>工具</a:t>
            </a:r>
            <a:endParaRPr lang="en-US" altLang="zh-CN" dirty="0">
              <a:solidFill>
                <a:schemeClr val="accent1">
                  <a:lumMod val="50000"/>
                </a:schemeClr>
              </a:solidFill>
              <a:latin typeface="微软雅黑" charset="0"/>
              <a:ea typeface="微软雅黑" charset="0"/>
            </a:endParaRPr>
          </a:p>
          <a:p>
            <a:pPr marL="308610" indent="-308610">
              <a:lnSpc>
                <a:spcPct val="150000"/>
              </a:lnSpc>
              <a:buFont typeface="Wingdings" panose="05000000000000000000" pitchFamily="2" charset="2"/>
              <a:buChar char="ü"/>
            </a:pPr>
            <a:r>
              <a:rPr lang="zh-CN" altLang="en-US" dirty="0">
                <a:solidFill>
                  <a:schemeClr val="accent1">
                    <a:lumMod val="50000"/>
                  </a:schemeClr>
                </a:solidFill>
                <a:latin typeface="微软雅黑" charset="0"/>
                <a:ea typeface="微软雅黑" charset="0"/>
              </a:rPr>
              <a:t>已知漏洞</a:t>
            </a:r>
          </a:p>
          <a:p>
            <a:pPr marL="308610" indent="-308610">
              <a:lnSpc>
                <a:spcPct val="150000"/>
              </a:lnSpc>
              <a:buFont typeface="Wingdings" panose="05000000000000000000" pitchFamily="2" charset="2"/>
              <a:buChar char="ü"/>
            </a:pPr>
            <a:r>
              <a:rPr lang="en-US" altLang="zh-CN" dirty="0">
                <a:solidFill>
                  <a:schemeClr val="accent1">
                    <a:lumMod val="50000"/>
                  </a:schemeClr>
                </a:solidFill>
                <a:latin typeface="微软雅黑" charset="0"/>
                <a:ea typeface="微软雅黑" charset="0"/>
              </a:rPr>
              <a:t>CVE</a:t>
            </a:r>
            <a:r>
              <a:rPr lang="zh-CN" altLang="en-US" dirty="0">
                <a:solidFill>
                  <a:schemeClr val="accent1">
                    <a:lumMod val="50000"/>
                  </a:schemeClr>
                </a:solidFill>
                <a:latin typeface="微软雅黑" charset="0"/>
                <a:ea typeface="微软雅黑" charset="0"/>
              </a:rPr>
              <a:t>标准</a:t>
            </a:r>
          </a:p>
        </p:txBody>
      </p:sp>
    </p:spTree>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62279-B998-4060-6186-76A91C8CCE67}"/>
              </a:ext>
            </a:extLst>
          </p:cNvPr>
          <p:cNvSpPr>
            <a:spLocks noGrp="1"/>
          </p:cNvSpPr>
          <p:nvPr>
            <p:ph type="title"/>
          </p:nvPr>
        </p:nvSpPr>
        <p:spPr/>
        <p:txBody>
          <a:bodyPr/>
          <a:lstStyle/>
          <a:p>
            <a:pPr defTabSz="540068"/>
            <a:r>
              <a:rPr lang="en-US" altLang="zh-CN" sz="3240" dirty="0">
                <a:cs typeface="+mj-cs"/>
              </a:rPr>
              <a:t>SCA</a:t>
            </a:r>
            <a:r>
              <a:rPr lang="zh-CN" altLang="en-US" sz="3240" dirty="0">
                <a:cs typeface="+mj-cs"/>
              </a:rPr>
              <a:t>工具</a:t>
            </a:r>
          </a:p>
        </p:txBody>
      </p:sp>
      <p:sp>
        <p:nvSpPr>
          <p:cNvPr id="4" name="灯片编号占位符 3">
            <a:extLst>
              <a:ext uri="{FF2B5EF4-FFF2-40B4-BE49-F238E27FC236}">
                <a16:creationId xmlns:a16="http://schemas.microsoft.com/office/drawing/2014/main" id="{C769D40B-7200-28B4-7371-4C69F0EA3EE3}"/>
              </a:ext>
            </a:extLst>
          </p:cNvPr>
          <p:cNvSpPr>
            <a:spLocks noGrp="1"/>
          </p:cNvSpPr>
          <p:nvPr>
            <p:ph type="sldNum" sz="quarter" idx="10"/>
          </p:nvPr>
        </p:nvSpPr>
        <p:spPr/>
        <p:txBody>
          <a:bodyPr/>
          <a:lstStyle/>
          <a:p>
            <a:fld id="{465EFE0A-B425-5D4C-B2B5-64972D2E3BEB}" type="slidenum">
              <a:rPr lang="en-US" altLang="zh-CN" smtClean="0"/>
              <a:pPr/>
              <a:t>29</a:t>
            </a:fld>
            <a:endParaRPr lang="en-US" altLang="zh-CN"/>
          </a:p>
        </p:txBody>
      </p:sp>
      <p:pic>
        <p:nvPicPr>
          <p:cNvPr id="2050" name="Picture 2">
            <a:extLst>
              <a:ext uri="{FF2B5EF4-FFF2-40B4-BE49-F238E27FC236}">
                <a16:creationId xmlns:a16="http://schemas.microsoft.com/office/drawing/2014/main" id="{DFFE7845-9224-BF5B-4956-1B1D4B3BD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06" y="960120"/>
            <a:ext cx="8229600" cy="3223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669893"/>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9D9DA5B-3FBA-02DB-BC41-04ED61A162D5}"/>
              </a:ext>
            </a:extLst>
          </p:cNvPr>
          <p:cNvSpPr txBox="1">
            <a:spLocks noGrp="1"/>
          </p:cNvSpPr>
          <p:nvPr>
            <p:ph type="body" sz="quarter" idx="10"/>
          </p:nvPr>
        </p:nvSpPr>
        <p:spPr>
          <a:xfrm>
            <a:off x="1632039" y="389077"/>
            <a:ext cx="3819525" cy="3735510"/>
          </a:xfrm>
          <a:prstGeom prst="rect">
            <a:avLst/>
          </a:prstGeom>
          <a:noFill/>
        </p:spPr>
        <p:txBody>
          <a:bodyPr wrap="square">
            <a:spAutoFit/>
          </a:bodyPr>
          <a:lstStyle/>
          <a:p>
            <a:pPr algn="just">
              <a:lnSpc>
                <a:spcPct val="120000"/>
              </a:lnSpc>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5.1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代码静态测试</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5.2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代码评审案例分析</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5.3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代码静态检测工具</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5.4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单元测试的目标和任务</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5.5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分层单元测试</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5.6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单元测试工具</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5.7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系统集成的模式与方法</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5.8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持续集成及其测试</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D59DD6B2-CB07-2B56-7F38-AB694943249F}"/>
              </a:ext>
            </a:extLst>
          </p:cNvPr>
          <p:cNvSpPr txBox="1"/>
          <p:nvPr/>
        </p:nvSpPr>
        <p:spPr>
          <a:xfrm>
            <a:off x="182880" y="2056777"/>
            <a:ext cx="1210588" cy="400110"/>
          </a:xfrm>
          <a:prstGeom prst="rect">
            <a:avLst/>
          </a:prstGeom>
          <a:noFill/>
        </p:spPr>
        <p:txBody>
          <a:bodyPr wrap="none" rtlCol="0">
            <a:spAutoFit/>
          </a:bodyPr>
          <a:lstStyle/>
          <a:p>
            <a:r>
              <a:rPr kumimoji="1" lang="zh-CN" altLang="en-US" sz="2000" dirty="0">
                <a:solidFill>
                  <a:schemeClr val="accent2">
                    <a:lumMod val="50000"/>
                  </a:schemeClr>
                </a:solidFill>
                <a:latin typeface="Microsoft YaHei" panose="020B0503020204020204" pitchFamily="34" charset="-122"/>
                <a:ea typeface="Microsoft YaHei" panose="020B0503020204020204" pitchFamily="34" charset="-122"/>
              </a:rPr>
              <a:t>教材内容</a:t>
            </a:r>
          </a:p>
        </p:txBody>
      </p:sp>
      <p:sp>
        <p:nvSpPr>
          <p:cNvPr id="2" name="文本框 1">
            <a:extLst>
              <a:ext uri="{FF2B5EF4-FFF2-40B4-BE49-F238E27FC236}">
                <a16:creationId xmlns:a16="http://schemas.microsoft.com/office/drawing/2014/main" id="{6FAAE627-CA9D-DE9D-1197-FD29A151EAB3}"/>
              </a:ext>
            </a:extLst>
          </p:cNvPr>
          <p:cNvSpPr txBox="1"/>
          <p:nvPr/>
        </p:nvSpPr>
        <p:spPr>
          <a:xfrm>
            <a:off x="0" y="4508924"/>
            <a:ext cx="2669320" cy="338554"/>
          </a:xfrm>
          <a:prstGeom prst="rect">
            <a:avLst/>
          </a:prstGeom>
          <a:noFill/>
        </p:spPr>
        <p:txBody>
          <a:bodyPr wrap="none" rtlCol="0">
            <a:spAutoFit/>
          </a:bodyPr>
          <a:lstStyle/>
          <a:p>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p>
        </p:txBody>
      </p:sp>
    </p:spTree>
    <p:extLst>
      <p:ext uri="{BB962C8B-B14F-4D97-AF65-F5344CB8AC3E}">
        <p14:creationId xmlns:p14="http://schemas.microsoft.com/office/powerpoint/2010/main" val="2152316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对角圆角 15"/>
          <p:cNvSpPr/>
          <p:nvPr/>
        </p:nvSpPr>
        <p:spPr>
          <a:xfrm>
            <a:off x="1493619" y="2271885"/>
            <a:ext cx="3214243" cy="91512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solidFill>
                <a:schemeClr val="bg1"/>
              </a:solidFill>
              <a:latin typeface="Microsoft YaHei" panose="020B0503020204020204" pitchFamily="34" charset="-122"/>
              <a:ea typeface="Microsoft YaHei" panose="020B0503020204020204" pitchFamily="34" charset="-122"/>
            </a:endParaRPr>
          </a:p>
        </p:txBody>
      </p:sp>
      <p:sp>
        <p:nvSpPr>
          <p:cNvPr id="14" name="矩形: 对角圆角 13"/>
          <p:cNvSpPr/>
          <p:nvPr/>
        </p:nvSpPr>
        <p:spPr>
          <a:xfrm>
            <a:off x="1497565" y="986102"/>
            <a:ext cx="3210297" cy="114866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a:solidFill>
                <a:schemeClr val="bg1"/>
              </a:solidFill>
              <a:latin typeface="Microsoft YaHei" panose="020B0503020204020204" pitchFamily="34" charset="-122"/>
              <a:ea typeface="Microsoft YaHei" panose="020B0503020204020204" pitchFamily="34" charset="-122"/>
            </a:endParaRPr>
          </a:p>
        </p:txBody>
      </p:sp>
      <p:sp>
        <p:nvSpPr>
          <p:cNvPr id="9" name="矩形: 圆角 8"/>
          <p:cNvSpPr/>
          <p:nvPr/>
        </p:nvSpPr>
        <p:spPr>
          <a:xfrm>
            <a:off x="5644565" y="1692476"/>
            <a:ext cx="2322093" cy="263136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p>
        </p:txBody>
      </p:sp>
      <p:sp>
        <p:nvSpPr>
          <p:cNvPr id="4" name="文本框 3"/>
          <p:cNvSpPr txBox="1"/>
          <p:nvPr/>
        </p:nvSpPr>
        <p:spPr>
          <a:xfrm>
            <a:off x="519377" y="247986"/>
            <a:ext cx="5893782" cy="480131"/>
          </a:xfrm>
          <a:prstGeom prst="rect">
            <a:avLst/>
          </a:prstGeom>
          <a:noFill/>
        </p:spPr>
        <p:txBody>
          <a:bodyPr wrap="square" rtlCol="0">
            <a:spAutoFit/>
          </a:bodyPr>
          <a:lstStyle/>
          <a:p>
            <a:pPr defTabSz="540068">
              <a:lnSpc>
                <a:spcPct val="90000"/>
              </a:lnSpc>
            </a:pPr>
            <a:r>
              <a:rPr kumimoji="1" lang="zh-CN" altLang="en-US" sz="2800" b="1" dirty="0">
                <a:solidFill>
                  <a:srgbClr val="0070C0"/>
                </a:solidFill>
                <a:latin typeface="微软雅黑" panose="020B0503020204020204" pitchFamily="34" charset="-122"/>
                <a:ea typeface="微软雅黑" panose="020B0503020204020204" pitchFamily="34" charset="-122"/>
              </a:rPr>
              <a:t>代码分析工具常见的使用场景</a:t>
            </a:r>
          </a:p>
        </p:txBody>
      </p:sp>
      <p:sp>
        <p:nvSpPr>
          <p:cNvPr id="6" name="文本框 5"/>
          <p:cNvSpPr txBox="1"/>
          <p:nvPr/>
        </p:nvSpPr>
        <p:spPr>
          <a:xfrm>
            <a:off x="2120421" y="1291621"/>
            <a:ext cx="1960638" cy="867545"/>
          </a:xfrm>
          <a:prstGeom prst="rect">
            <a:avLst/>
          </a:prstGeom>
          <a:noFill/>
        </p:spPr>
        <p:txBody>
          <a:bodyPr wrap="square" rtlCol="0">
            <a:spAutoFit/>
          </a:bodyPr>
          <a:lstStyle/>
          <a:p>
            <a:pPr algn="just">
              <a:lnSpc>
                <a:spcPct val="120000"/>
              </a:lnSpc>
            </a:pPr>
            <a:r>
              <a:rPr lang="zh-CN" altLang="en-US" sz="1440" kern="100" dirty="0">
                <a:solidFill>
                  <a:schemeClr val="bg1"/>
                </a:solidFill>
                <a:latin typeface="Microsoft YaHei" panose="020B0503020204020204" pitchFamily="34" charset="-122"/>
                <a:ea typeface="Microsoft YaHei" panose="020B0503020204020204" pitchFamily="34" charset="-122"/>
                <a:cs typeface="Helvetica" pitchFamily="34" charset="0"/>
              </a:rPr>
              <a:t>在</a:t>
            </a:r>
            <a:r>
              <a:rPr lang="en-US" altLang="zh-CN" sz="1440" kern="100" dirty="0">
                <a:solidFill>
                  <a:schemeClr val="bg1"/>
                </a:solidFill>
                <a:latin typeface="Microsoft YaHei" panose="020B0503020204020204" pitchFamily="34" charset="-122"/>
                <a:ea typeface="Microsoft YaHei" panose="020B0503020204020204" pitchFamily="34" charset="-122"/>
                <a:cs typeface="Times New Roman" panose="02020503050405090304" pitchFamily="18" charset="0"/>
              </a:rPr>
              <a:t>IDE</a:t>
            </a:r>
            <a:r>
              <a:rPr lang="zh-CN" altLang="zh-CN" sz="1440" kern="100" dirty="0">
                <a:solidFill>
                  <a:schemeClr val="bg1"/>
                </a:solidFill>
                <a:latin typeface="Microsoft YaHei" panose="020B0503020204020204" pitchFamily="34" charset="-122"/>
                <a:ea typeface="Microsoft YaHei" panose="020B0503020204020204" pitchFamily="34" charset="-122"/>
                <a:cs typeface="Helvetica" pitchFamily="34" charset="0"/>
              </a:rPr>
              <a:t>中</a:t>
            </a:r>
            <a:r>
              <a:rPr lang="zh-CN" altLang="en-US" sz="1440" kern="100" dirty="0">
                <a:solidFill>
                  <a:schemeClr val="bg1"/>
                </a:solidFill>
                <a:latin typeface="Microsoft YaHei" panose="020B0503020204020204" pitchFamily="34" charset="-122"/>
                <a:ea typeface="Microsoft YaHei" panose="020B0503020204020204" pitchFamily="34" charset="-122"/>
                <a:cs typeface="Helvetica" pitchFamily="34" charset="0"/>
              </a:rPr>
              <a:t>实时进行</a:t>
            </a:r>
            <a:r>
              <a:rPr lang="zh-CN" altLang="zh-CN" sz="1440" kern="100" dirty="0">
                <a:solidFill>
                  <a:schemeClr val="bg1"/>
                </a:solidFill>
                <a:latin typeface="Microsoft YaHei" panose="020B0503020204020204" pitchFamily="34" charset="-122"/>
                <a:ea typeface="Microsoft YaHei" panose="020B0503020204020204" pitchFamily="34" charset="-122"/>
                <a:cs typeface="Helvetica" pitchFamily="34" charset="0"/>
              </a:rPr>
              <a:t>分析</a:t>
            </a:r>
            <a:endParaRPr lang="en-US" altLang="zh-CN" sz="1440" kern="100" dirty="0">
              <a:solidFill>
                <a:schemeClr val="bg1"/>
              </a:solidFill>
              <a:latin typeface="Microsoft YaHei" panose="020B0503020204020204" pitchFamily="34" charset="-122"/>
              <a:ea typeface="Microsoft YaHei" panose="020B0503020204020204" pitchFamily="34" charset="-122"/>
              <a:cs typeface="Helvetica" pitchFamily="34" charset="0"/>
            </a:endParaRPr>
          </a:p>
          <a:p>
            <a:pPr algn="just">
              <a:lnSpc>
                <a:spcPct val="120000"/>
              </a:lnSpc>
            </a:pPr>
            <a:r>
              <a:rPr lang="zh-CN" altLang="en-US" sz="1440" kern="100" dirty="0">
                <a:solidFill>
                  <a:schemeClr val="bg1"/>
                </a:solidFill>
                <a:latin typeface="Microsoft YaHei" panose="020B0503020204020204" pitchFamily="34" charset="-122"/>
                <a:ea typeface="Microsoft YaHei" panose="020B0503020204020204" pitchFamily="34" charset="-122"/>
                <a:cs typeface="Helvetica" pitchFamily="34" charset="0"/>
              </a:rPr>
              <a:t>代码每次提交时进行</a:t>
            </a:r>
            <a:endParaRPr lang="en-US" altLang="zh-CN" sz="1440" kern="100" dirty="0">
              <a:solidFill>
                <a:schemeClr val="bg1"/>
              </a:solidFill>
              <a:latin typeface="Microsoft YaHei" panose="020B0503020204020204" pitchFamily="34" charset="-122"/>
              <a:ea typeface="Microsoft YaHei" panose="020B0503020204020204" pitchFamily="34" charset="-122"/>
              <a:cs typeface="Helvetica" pitchFamily="34" charset="0"/>
            </a:endParaRPr>
          </a:p>
          <a:p>
            <a:pPr algn="just">
              <a:lnSpc>
                <a:spcPct val="120000"/>
              </a:lnSpc>
            </a:pPr>
            <a:r>
              <a:rPr lang="zh-CN" altLang="en-US" sz="1440" kern="100" dirty="0">
                <a:solidFill>
                  <a:schemeClr val="bg1"/>
                </a:solidFill>
                <a:latin typeface="Microsoft YaHei" panose="020B0503020204020204" pitchFamily="34" charset="-122"/>
                <a:ea typeface="Microsoft YaHei" panose="020B0503020204020204" pitchFamily="34" charset="-122"/>
                <a:cs typeface="Helvetica" pitchFamily="34" charset="0"/>
              </a:rPr>
              <a:t>与</a:t>
            </a:r>
            <a:r>
              <a:rPr lang="en-US" altLang="zh-CN" sz="1440" kern="100" dirty="0">
                <a:solidFill>
                  <a:schemeClr val="bg1"/>
                </a:solidFill>
                <a:latin typeface="Microsoft YaHei" panose="020B0503020204020204" pitchFamily="34" charset="-122"/>
                <a:ea typeface="Microsoft YaHei" panose="020B0503020204020204" pitchFamily="34" charset="-122"/>
                <a:cs typeface="Helvetica" pitchFamily="34" charset="0"/>
              </a:rPr>
              <a:t>CI/CD</a:t>
            </a:r>
            <a:r>
              <a:rPr lang="zh-CN" altLang="en-US" sz="1440" kern="100" dirty="0">
                <a:solidFill>
                  <a:schemeClr val="bg1"/>
                </a:solidFill>
                <a:latin typeface="Microsoft YaHei" panose="020B0503020204020204" pitchFamily="34" charset="-122"/>
                <a:ea typeface="Microsoft YaHei" panose="020B0503020204020204" pitchFamily="34" charset="-122"/>
                <a:cs typeface="Helvetica" pitchFamily="34" charset="0"/>
              </a:rPr>
              <a:t>流水线集成</a:t>
            </a:r>
            <a:endParaRPr lang="en-US" altLang="zh-CN" sz="1440" kern="100" dirty="0">
              <a:solidFill>
                <a:schemeClr val="bg1"/>
              </a:solidFill>
              <a:latin typeface="Microsoft YaHei" panose="020B0503020204020204" pitchFamily="34" charset="-122"/>
              <a:ea typeface="Microsoft YaHei" panose="020B0503020204020204" pitchFamily="34" charset="-122"/>
              <a:cs typeface="Helvetica" pitchFamily="34" charset="0"/>
            </a:endParaRPr>
          </a:p>
        </p:txBody>
      </p:sp>
      <p:sp>
        <p:nvSpPr>
          <p:cNvPr id="8" name="文本框 7"/>
          <p:cNvSpPr txBox="1"/>
          <p:nvPr/>
        </p:nvSpPr>
        <p:spPr>
          <a:xfrm>
            <a:off x="5997759" y="2263424"/>
            <a:ext cx="2021196" cy="1917961"/>
          </a:xfrm>
          <a:prstGeom prst="rect">
            <a:avLst/>
          </a:prstGeom>
          <a:noFill/>
        </p:spPr>
        <p:txBody>
          <a:bodyPr wrap="square" rtlCol="0">
            <a:spAutoFit/>
          </a:bodyPr>
          <a:lstStyle/>
          <a:p>
            <a:pPr marL="257175" indent="-257175" algn="just">
              <a:lnSpc>
                <a:spcPct val="150000"/>
              </a:lnSpc>
              <a:buFont typeface="Arial" panose="020B0604020202090204" pitchFamily="34" charset="0"/>
              <a:buChar char="•"/>
            </a:pPr>
            <a:r>
              <a:rPr lang="en-US" altLang="zh-CN" sz="1620" kern="100" dirty="0">
                <a:solidFill>
                  <a:schemeClr val="accent4">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SQL</a:t>
            </a:r>
            <a:r>
              <a:rPr lang="zh-CN" altLang="zh-CN" sz="1620" kern="100" dirty="0">
                <a:solidFill>
                  <a:schemeClr val="accent4">
                    <a:lumMod val="75000"/>
                  </a:schemeClr>
                </a:solidFill>
                <a:latin typeface="Microsoft YaHei" panose="020B0503020204020204" pitchFamily="34" charset="-122"/>
                <a:ea typeface="Microsoft YaHei" panose="020B0503020204020204" pitchFamily="34" charset="-122"/>
                <a:cs typeface="Helvetica" pitchFamily="34" charset="0"/>
              </a:rPr>
              <a:t>注入</a:t>
            </a:r>
            <a:endParaRPr lang="zh-CN" altLang="zh-CN" sz="1620" kern="100" dirty="0">
              <a:solidFill>
                <a:schemeClr val="accent4">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a:p>
            <a:pPr marL="257175" indent="-257175" algn="just">
              <a:lnSpc>
                <a:spcPct val="150000"/>
              </a:lnSpc>
              <a:buFont typeface="Arial" panose="020B0604020202090204" pitchFamily="34" charset="0"/>
              <a:buChar char="•"/>
            </a:pPr>
            <a:r>
              <a:rPr lang="zh-CN" altLang="zh-CN" sz="1620" kern="100" dirty="0">
                <a:solidFill>
                  <a:schemeClr val="accent4">
                    <a:lumMod val="75000"/>
                  </a:schemeClr>
                </a:solidFill>
                <a:latin typeface="Microsoft YaHei" panose="020B0503020204020204" pitchFamily="34" charset="-122"/>
                <a:ea typeface="Microsoft YaHei" panose="020B0503020204020204" pitchFamily="34" charset="-122"/>
                <a:cs typeface="Helvetica" pitchFamily="34" charset="0"/>
              </a:rPr>
              <a:t>跨站脚本攻击</a:t>
            </a:r>
            <a:endParaRPr lang="zh-CN" altLang="zh-CN" sz="1620" kern="100" dirty="0">
              <a:solidFill>
                <a:schemeClr val="accent4">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a:p>
            <a:pPr marL="257175" indent="-257175" algn="just">
              <a:lnSpc>
                <a:spcPct val="150000"/>
              </a:lnSpc>
              <a:buFont typeface="Arial" panose="020B0604020202090204" pitchFamily="34" charset="0"/>
              <a:buChar char="•"/>
            </a:pPr>
            <a:r>
              <a:rPr lang="zh-CN" altLang="zh-CN" sz="1620" kern="100" dirty="0">
                <a:solidFill>
                  <a:schemeClr val="accent4">
                    <a:lumMod val="75000"/>
                  </a:schemeClr>
                </a:solidFill>
                <a:latin typeface="Microsoft YaHei" panose="020B0503020204020204" pitchFamily="34" charset="-122"/>
                <a:ea typeface="Microsoft YaHei" panose="020B0503020204020204" pitchFamily="34" charset="-122"/>
                <a:cs typeface="Helvetica" pitchFamily="34" charset="0"/>
              </a:rPr>
              <a:t>资源泄露</a:t>
            </a:r>
            <a:endParaRPr lang="zh-CN" altLang="zh-CN" sz="1620" kern="100" dirty="0">
              <a:solidFill>
                <a:schemeClr val="accent4">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a:p>
            <a:pPr marL="257175" indent="-257175" algn="just">
              <a:lnSpc>
                <a:spcPct val="150000"/>
              </a:lnSpc>
              <a:buFont typeface="Arial" panose="020B0604020202090204" pitchFamily="34" charset="0"/>
              <a:buChar char="•"/>
            </a:pPr>
            <a:r>
              <a:rPr lang="zh-CN" altLang="zh-CN" sz="1620" kern="100" dirty="0">
                <a:solidFill>
                  <a:schemeClr val="accent4">
                    <a:lumMod val="75000"/>
                  </a:schemeClr>
                </a:solidFill>
                <a:latin typeface="Microsoft YaHei" panose="020B0503020204020204" pitchFamily="34" charset="-122"/>
                <a:ea typeface="Microsoft YaHei" panose="020B0503020204020204" pitchFamily="34" charset="-122"/>
                <a:cs typeface="Helvetica" pitchFamily="34" charset="0"/>
              </a:rPr>
              <a:t>硬编码凭据</a:t>
            </a:r>
            <a:endParaRPr lang="zh-CN" altLang="zh-CN" sz="1620" kern="100" dirty="0">
              <a:solidFill>
                <a:schemeClr val="accent4">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a:p>
            <a:pPr marL="257175" indent="-257175" algn="just">
              <a:lnSpc>
                <a:spcPct val="150000"/>
              </a:lnSpc>
              <a:buFont typeface="Arial" panose="020B0604020202090204" pitchFamily="34" charset="0"/>
              <a:buChar char="•"/>
            </a:pPr>
            <a:r>
              <a:rPr lang="zh-CN" altLang="zh-CN" sz="1620" kern="100" dirty="0">
                <a:solidFill>
                  <a:schemeClr val="accent4">
                    <a:lumMod val="75000"/>
                  </a:schemeClr>
                </a:solidFill>
                <a:latin typeface="Microsoft YaHei" panose="020B0503020204020204" pitchFamily="34" charset="-122"/>
                <a:ea typeface="Microsoft YaHei" panose="020B0503020204020204" pitchFamily="34" charset="-122"/>
                <a:cs typeface="Helvetica" pitchFamily="34" charset="0"/>
              </a:rPr>
              <a:t>配置审查</a:t>
            </a:r>
            <a:endParaRPr lang="zh-CN" altLang="zh-CN" sz="1620" kern="100" dirty="0">
              <a:solidFill>
                <a:schemeClr val="accent4">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sp>
        <p:nvSpPr>
          <p:cNvPr id="10" name="文本框 9"/>
          <p:cNvSpPr txBox="1"/>
          <p:nvPr/>
        </p:nvSpPr>
        <p:spPr>
          <a:xfrm>
            <a:off x="5924564" y="1865148"/>
            <a:ext cx="1629026" cy="424732"/>
          </a:xfrm>
          <a:prstGeom prst="rect">
            <a:avLst/>
          </a:prstGeom>
          <a:noFill/>
        </p:spPr>
        <p:txBody>
          <a:bodyPr wrap="square" rtlCol="0">
            <a:spAutoFit/>
          </a:bodyPr>
          <a:lstStyle/>
          <a:p>
            <a:r>
              <a:rPr lang="zh-CN" altLang="en-US" sz="2160" b="1" dirty="0">
                <a:solidFill>
                  <a:srgbClr val="FFC000"/>
                </a:solidFill>
              </a:rPr>
              <a:t>检测项举例</a:t>
            </a:r>
          </a:p>
        </p:txBody>
      </p:sp>
      <p:sp>
        <p:nvSpPr>
          <p:cNvPr id="12" name="文本框 11"/>
          <p:cNvSpPr txBox="1"/>
          <p:nvPr/>
        </p:nvSpPr>
        <p:spPr>
          <a:xfrm>
            <a:off x="2093184" y="2634436"/>
            <a:ext cx="2687873" cy="535531"/>
          </a:xfrm>
          <a:prstGeom prst="rect">
            <a:avLst/>
          </a:prstGeom>
          <a:noFill/>
        </p:spPr>
        <p:txBody>
          <a:bodyPr wrap="square" rtlCol="0">
            <a:spAutoFit/>
          </a:bodyPr>
          <a:lstStyle/>
          <a:p>
            <a:r>
              <a:rPr lang="zh-CN" altLang="en-US" sz="1440" kern="100" dirty="0">
                <a:solidFill>
                  <a:schemeClr val="bg1"/>
                </a:solidFill>
                <a:latin typeface="Microsoft YaHei" panose="020B0503020204020204" pitchFamily="34" charset="-122"/>
                <a:ea typeface="Microsoft YaHei" panose="020B0503020204020204" pitchFamily="34" charset="-122"/>
              </a:rPr>
              <a:t>为开发者</a:t>
            </a:r>
            <a:r>
              <a:rPr lang="zh-CN" altLang="zh-CN" sz="1440" kern="100" dirty="0">
                <a:solidFill>
                  <a:schemeClr val="bg1"/>
                </a:solidFill>
                <a:latin typeface="Microsoft YaHei" panose="020B0503020204020204" pitchFamily="34" charset="-122"/>
                <a:ea typeface="Microsoft YaHei" panose="020B0503020204020204" pitchFamily="34" charset="-122"/>
              </a:rPr>
              <a:t>快速返回检查结果</a:t>
            </a:r>
            <a:endParaRPr lang="en-US" altLang="zh-CN" sz="1440" kern="100" dirty="0">
              <a:solidFill>
                <a:schemeClr val="bg1"/>
              </a:solidFill>
              <a:latin typeface="Microsoft YaHei" panose="020B0503020204020204" pitchFamily="34" charset="-122"/>
              <a:ea typeface="Microsoft YaHei" panose="020B0503020204020204" pitchFamily="34" charset="-122"/>
            </a:endParaRPr>
          </a:p>
          <a:p>
            <a:r>
              <a:rPr lang="zh-CN" altLang="en-US" sz="1440" kern="100" dirty="0">
                <a:solidFill>
                  <a:schemeClr val="bg1"/>
                </a:solidFill>
                <a:latin typeface="Microsoft YaHei" panose="020B0503020204020204" pitchFamily="34" charset="-122"/>
                <a:ea typeface="Microsoft YaHei" panose="020B0503020204020204" pitchFamily="34" charset="-122"/>
                <a:cs typeface="Helvetica" pitchFamily="34" charset="0"/>
              </a:rPr>
              <a:t>及时</a:t>
            </a:r>
            <a:r>
              <a:rPr lang="zh-CN" altLang="zh-CN" sz="1440" kern="100" dirty="0">
                <a:solidFill>
                  <a:schemeClr val="bg1"/>
                </a:solidFill>
                <a:latin typeface="Microsoft YaHei" panose="020B0503020204020204" pitchFamily="34" charset="-122"/>
                <a:ea typeface="Microsoft YaHei" panose="020B0503020204020204" pitchFamily="34" charset="-122"/>
                <a:cs typeface="Helvetica" pitchFamily="34" charset="0"/>
              </a:rPr>
              <a:t>消除常见的安全问题</a:t>
            </a:r>
            <a:endParaRPr lang="zh-CN" altLang="en-US" sz="1440" dirty="0">
              <a:solidFill>
                <a:schemeClr val="bg1"/>
              </a:solidFill>
              <a:latin typeface="Microsoft YaHei" panose="020B0503020204020204" pitchFamily="34" charset="-122"/>
              <a:ea typeface="Microsoft YaHei" panose="020B0503020204020204" pitchFamily="34" charset="-122"/>
            </a:endParaRPr>
          </a:p>
        </p:txBody>
      </p:sp>
      <p:sp>
        <p:nvSpPr>
          <p:cNvPr id="15" name="文本框 14"/>
          <p:cNvSpPr txBox="1"/>
          <p:nvPr/>
        </p:nvSpPr>
        <p:spPr>
          <a:xfrm>
            <a:off x="1697830" y="996813"/>
            <a:ext cx="1310642" cy="341632"/>
          </a:xfrm>
          <a:prstGeom prst="rect">
            <a:avLst/>
          </a:prstGeom>
          <a:noFill/>
        </p:spPr>
        <p:txBody>
          <a:bodyPr wrap="square" rtlCol="0">
            <a:spAutoFit/>
          </a:bodyPr>
          <a:lstStyle/>
          <a:p>
            <a:r>
              <a:rPr lang="zh-CN" altLang="en-US" sz="1620" b="1" dirty="0">
                <a:solidFill>
                  <a:schemeClr val="bg1"/>
                </a:solidFill>
                <a:latin typeface="Microsoft YaHei" panose="020B0503020204020204" pitchFamily="34" charset="-122"/>
                <a:ea typeface="Microsoft YaHei" panose="020B0503020204020204" pitchFamily="34" charset="-122"/>
              </a:rPr>
              <a:t>使用方式</a:t>
            </a:r>
          </a:p>
        </p:txBody>
      </p:sp>
      <p:sp>
        <p:nvSpPr>
          <p:cNvPr id="17" name="文本框 16"/>
          <p:cNvSpPr txBox="1"/>
          <p:nvPr/>
        </p:nvSpPr>
        <p:spPr>
          <a:xfrm>
            <a:off x="1659806" y="2327609"/>
            <a:ext cx="1130830" cy="341632"/>
          </a:xfrm>
          <a:prstGeom prst="rect">
            <a:avLst/>
          </a:prstGeom>
          <a:noFill/>
        </p:spPr>
        <p:txBody>
          <a:bodyPr wrap="square" rtlCol="0">
            <a:spAutoFit/>
          </a:bodyPr>
          <a:lstStyle/>
          <a:p>
            <a:r>
              <a:rPr lang="zh-CN" altLang="en-US" sz="1620" b="1" dirty="0">
                <a:solidFill>
                  <a:schemeClr val="bg1"/>
                </a:solidFill>
                <a:latin typeface="Microsoft YaHei" panose="020B0503020204020204" pitchFamily="34" charset="-122"/>
                <a:ea typeface="Microsoft YaHei" panose="020B0503020204020204" pitchFamily="34" charset="-122"/>
              </a:rPr>
              <a:t>使用目的</a:t>
            </a:r>
          </a:p>
        </p:txBody>
      </p:sp>
      <p:sp>
        <p:nvSpPr>
          <p:cNvPr id="18" name="矩形: 对角圆角 17"/>
          <p:cNvSpPr/>
          <p:nvPr/>
        </p:nvSpPr>
        <p:spPr>
          <a:xfrm>
            <a:off x="1493619" y="3326127"/>
            <a:ext cx="3214243" cy="73613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solidFill>
                <a:schemeClr val="bg1"/>
              </a:solidFill>
              <a:latin typeface="Microsoft YaHei" panose="020B0503020204020204" pitchFamily="34" charset="-122"/>
              <a:ea typeface="Microsoft YaHei" panose="020B0503020204020204" pitchFamily="34" charset="-122"/>
            </a:endParaRPr>
          </a:p>
        </p:txBody>
      </p:sp>
      <p:sp>
        <p:nvSpPr>
          <p:cNvPr id="19" name="文本框 18"/>
          <p:cNvSpPr txBox="1"/>
          <p:nvPr/>
        </p:nvSpPr>
        <p:spPr>
          <a:xfrm>
            <a:off x="1661151" y="3392257"/>
            <a:ext cx="1188999" cy="341632"/>
          </a:xfrm>
          <a:prstGeom prst="rect">
            <a:avLst/>
          </a:prstGeom>
          <a:noFill/>
        </p:spPr>
        <p:txBody>
          <a:bodyPr wrap="square" rtlCol="0">
            <a:spAutoFit/>
          </a:bodyPr>
          <a:lstStyle/>
          <a:p>
            <a:r>
              <a:rPr lang="zh-CN" altLang="en-US" sz="1620" b="1" dirty="0">
                <a:solidFill>
                  <a:schemeClr val="bg1"/>
                </a:solidFill>
                <a:latin typeface="Microsoft YaHei" panose="020B0503020204020204" pitchFamily="34" charset="-122"/>
                <a:ea typeface="Microsoft YaHei" panose="020B0503020204020204" pitchFamily="34" charset="-122"/>
              </a:rPr>
              <a:t>规则集</a:t>
            </a:r>
          </a:p>
        </p:txBody>
      </p:sp>
      <p:sp>
        <p:nvSpPr>
          <p:cNvPr id="20" name="文本框 19"/>
          <p:cNvSpPr txBox="1"/>
          <p:nvPr/>
        </p:nvSpPr>
        <p:spPr>
          <a:xfrm>
            <a:off x="2093184" y="3716039"/>
            <a:ext cx="2172851" cy="313932"/>
          </a:xfrm>
          <a:prstGeom prst="rect">
            <a:avLst/>
          </a:prstGeom>
          <a:noFill/>
        </p:spPr>
        <p:txBody>
          <a:bodyPr wrap="square" rtlCol="0">
            <a:spAutoFit/>
          </a:bodyPr>
          <a:lstStyle/>
          <a:p>
            <a:r>
              <a:rPr lang="zh-CN" altLang="en-US" sz="1440" dirty="0">
                <a:solidFill>
                  <a:schemeClr val="bg1"/>
                </a:solidFill>
                <a:latin typeface="Microsoft YaHei" panose="020B0503020204020204" pitchFamily="34" charset="-122"/>
                <a:ea typeface="Microsoft YaHei" panose="020B0503020204020204" pitchFamily="34" charset="-122"/>
              </a:rPr>
              <a:t>可选有限个检测项</a:t>
            </a:r>
          </a:p>
        </p:txBody>
      </p:sp>
      <p:sp>
        <p:nvSpPr>
          <p:cNvPr id="21" name="矩形: 对角圆角 20"/>
          <p:cNvSpPr/>
          <p:nvPr/>
        </p:nvSpPr>
        <p:spPr>
          <a:xfrm>
            <a:off x="1493619" y="4199377"/>
            <a:ext cx="3214243" cy="694163"/>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a:solidFill>
                <a:schemeClr val="bg1"/>
              </a:solidFill>
              <a:latin typeface="Microsoft YaHei" panose="020B0503020204020204" pitchFamily="34" charset="-122"/>
              <a:ea typeface="Microsoft YaHei" panose="020B0503020204020204" pitchFamily="34" charset="-122"/>
            </a:endParaRPr>
          </a:p>
        </p:txBody>
      </p:sp>
      <p:sp>
        <p:nvSpPr>
          <p:cNvPr id="22" name="文本框 21"/>
          <p:cNvSpPr txBox="1"/>
          <p:nvPr/>
        </p:nvSpPr>
        <p:spPr>
          <a:xfrm>
            <a:off x="1651063" y="4268573"/>
            <a:ext cx="1404176" cy="341632"/>
          </a:xfrm>
          <a:prstGeom prst="rect">
            <a:avLst/>
          </a:prstGeom>
          <a:noFill/>
        </p:spPr>
        <p:txBody>
          <a:bodyPr wrap="square" rtlCol="0">
            <a:spAutoFit/>
          </a:bodyPr>
          <a:lstStyle/>
          <a:p>
            <a:r>
              <a:rPr lang="zh-CN" altLang="en-US" sz="1620" b="1" dirty="0">
                <a:solidFill>
                  <a:schemeClr val="bg1"/>
                </a:solidFill>
                <a:latin typeface="Microsoft YaHei" panose="020B0503020204020204" pitchFamily="34" charset="-122"/>
                <a:ea typeface="Microsoft YaHei" panose="020B0503020204020204" pitchFamily="34" charset="-122"/>
              </a:rPr>
              <a:t>检测耗时</a:t>
            </a:r>
          </a:p>
        </p:txBody>
      </p:sp>
      <p:sp>
        <p:nvSpPr>
          <p:cNvPr id="23" name="文本框 22"/>
          <p:cNvSpPr txBox="1"/>
          <p:nvPr/>
        </p:nvSpPr>
        <p:spPr>
          <a:xfrm>
            <a:off x="2015882" y="4522435"/>
            <a:ext cx="2362310" cy="313932"/>
          </a:xfrm>
          <a:prstGeom prst="rect">
            <a:avLst/>
          </a:prstGeom>
          <a:noFill/>
        </p:spPr>
        <p:txBody>
          <a:bodyPr wrap="square" rtlCol="0">
            <a:spAutoFit/>
          </a:bodyPr>
          <a:lstStyle/>
          <a:p>
            <a:r>
              <a:rPr lang="zh-CN" altLang="en-US" sz="1440" dirty="0">
                <a:solidFill>
                  <a:schemeClr val="bg1"/>
                </a:solidFill>
                <a:latin typeface="Microsoft YaHei" panose="020B0503020204020204" pitchFamily="34" charset="-122"/>
                <a:ea typeface="Microsoft YaHei" panose="020B0503020204020204" pitchFamily="34" charset="-122"/>
              </a:rPr>
              <a:t>几秒～几分钟</a:t>
            </a:r>
          </a:p>
        </p:txBody>
      </p:sp>
    </p:spTree>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583246" y="126471"/>
            <a:ext cx="4050495" cy="681872"/>
          </a:xfrm>
          <a:prstGeom prst="rect">
            <a:avLst/>
          </a:prstGeom>
        </p:spPr>
        <p:txBody>
          <a:bodyPr vert="horz" lIns="82296" tIns="41148" rIns="82296" bIns="41148" rtlCol="0" anchor="ctr">
            <a:noAutofit/>
          </a:bodyPr>
          <a:lstStyle>
            <a:lvl1pPr algn="l" defTabSz="600075" rtl="0" eaLnBrk="1" latinLnBrk="0" hangingPunct="1">
              <a:lnSpc>
                <a:spcPct val="90000"/>
              </a:lnSpc>
              <a:spcBef>
                <a:spcPct val="0"/>
              </a:spcBef>
              <a:buNone/>
              <a:defRPr sz="2890" kern="1200">
                <a:solidFill>
                  <a:schemeClr val="tx1"/>
                </a:solidFill>
                <a:latin typeface="+mj-lt"/>
                <a:ea typeface="+mj-ea"/>
                <a:cs typeface="+mj-cs"/>
              </a:defRPr>
            </a:lvl1pPr>
          </a:lstStyle>
          <a:p>
            <a:r>
              <a:rPr kumimoji="1" lang="en-US" altLang="zh-CN" sz="2800" b="1" dirty="0">
                <a:solidFill>
                  <a:srgbClr val="0070C0"/>
                </a:solidFill>
                <a:latin typeface="微软雅黑" panose="020B0503020204020204" pitchFamily="34" charset="-122"/>
                <a:ea typeface="微软雅黑" panose="020B0503020204020204" pitchFamily="34" charset="-122"/>
              </a:rPr>
              <a:t>SAST</a:t>
            </a:r>
            <a:r>
              <a:rPr kumimoji="1" lang="zh-CN" altLang="en-US" sz="2800" b="1" dirty="0">
                <a:solidFill>
                  <a:srgbClr val="0070C0"/>
                </a:solidFill>
                <a:latin typeface="微软雅黑" panose="020B0503020204020204" pitchFamily="34" charset="-122"/>
                <a:ea typeface="微软雅黑" panose="020B0503020204020204" pitchFamily="34" charset="-122"/>
              </a:rPr>
              <a:t>工具通用框架</a:t>
            </a:r>
          </a:p>
        </p:txBody>
      </p:sp>
      <p:sp>
        <p:nvSpPr>
          <p:cNvPr id="5" name="椭圆 4"/>
          <p:cNvSpPr/>
          <p:nvPr/>
        </p:nvSpPr>
        <p:spPr>
          <a:xfrm>
            <a:off x="963550" y="2921554"/>
            <a:ext cx="1133607" cy="331466"/>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OWASP</a:t>
            </a:r>
          </a:p>
        </p:txBody>
      </p:sp>
      <p:cxnSp>
        <p:nvCxnSpPr>
          <p:cNvPr id="6" name="直线箭头连接符 5"/>
          <p:cNvCxnSpPr>
            <a:cxnSpLocks/>
            <a:stCxn id="15" idx="2"/>
            <a:endCxn id="7" idx="0"/>
          </p:cNvCxnSpPr>
          <p:nvPr/>
        </p:nvCxnSpPr>
        <p:spPr>
          <a:xfrm flipH="1">
            <a:off x="5107197" y="2053740"/>
            <a:ext cx="3089" cy="596630"/>
          </a:xfrm>
          <a:prstGeom prst="straightConnector1">
            <a:avLst/>
          </a:prstGeom>
          <a:noFill/>
          <a:ln w="28575">
            <a:solidFill>
              <a:schemeClr val="accent2">
                <a:lumMod val="75000"/>
              </a:schemeClr>
            </a:solidFill>
            <a:headEnd type="none"/>
            <a:tailEnd type="arrow"/>
          </a:ln>
        </p:spPr>
        <p:style>
          <a:lnRef idx="1">
            <a:schemeClr val="accent1"/>
          </a:lnRef>
          <a:fillRef idx="3">
            <a:schemeClr val="accent1"/>
          </a:fillRef>
          <a:effectRef idx="2">
            <a:schemeClr val="accent1"/>
          </a:effectRef>
          <a:fontRef idx="minor">
            <a:schemeClr val="lt1"/>
          </a:fontRef>
        </p:style>
      </p:cxnSp>
      <p:sp>
        <p:nvSpPr>
          <p:cNvPr id="7" name="矩形 6"/>
          <p:cNvSpPr/>
          <p:nvPr/>
        </p:nvSpPr>
        <p:spPr>
          <a:xfrm>
            <a:off x="4486213" y="2650370"/>
            <a:ext cx="1241968" cy="416613"/>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程序状态空间</a:t>
            </a:r>
          </a:p>
        </p:txBody>
      </p:sp>
      <p:cxnSp>
        <p:nvCxnSpPr>
          <p:cNvPr id="8" name="直线箭头连接符 7"/>
          <p:cNvCxnSpPr>
            <a:cxnSpLocks/>
            <a:stCxn id="7" idx="2"/>
            <a:endCxn id="10" idx="0"/>
          </p:cNvCxnSpPr>
          <p:nvPr/>
        </p:nvCxnSpPr>
        <p:spPr>
          <a:xfrm>
            <a:off x="5107197" y="3066983"/>
            <a:ext cx="12441" cy="532509"/>
          </a:xfrm>
          <a:prstGeom prst="straightConnector1">
            <a:avLst/>
          </a:prstGeom>
          <a:noFill/>
          <a:ln w="28575">
            <a:solidFill>
              <a:schemeClr val="accent2">
                <a:lumMod val="75000"/>
              </a:schemeClr>
            </a:solidFill>
            <a:headEnd type="none"/>
            <a:tailEnd type="arrow"/>
          </a:ln>
        </p:spPr>
        <p:style>
          <a:lnRef idx="1">
            <a:schemeClr val="accent1"/>
          </a:lnRef>
          <a:fillRef idx="3">
            <a:schemeClr val="accent1"/>
          </a:fillRef>
          <a:effectRef idx="2">
            <a:schemeClr val="accent1"/>
          </a:effectRef>
          <a:fontRef idx="minor">
            <a:schemeClr val="lt1"/>
          </a:fontRef>
        </p:style>
      </p:cxnSp>
      <p:sp>
        <p:nvSpPr>
          <p:cNvPr id="9" name="圆角矩形 9"/>
          <p:cNvSpPr/>
          <p:nvPr/>
        </p:nvSpPr>
        <p:spPr>
          <a:xfrm>
            <a:off x="2757725" y="3615195"/>
            <a:ext cx="665753" cy="569213"/>
          </a:xfrm>
          <a:prstGeom prst="roundRect">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缺陷模式</a:t>
            </a:r>
          </a:p>
        </p:txBody>
      </p:sp>
      <p:sp>
        <p:nvSpPr>
          <p:cNvPr id="10" name="矩形 9"/>
          <p:cNvSpPr/>
          <p:nvPr/>
        </p:nvSpPr>
        <p:spPr>
          <a:xfrm>
            <a:off x="4264330" y="3599492"/>
            <a:ext cx="1710614" cy="584916"/>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基于缺陷模式的</a:t>
            </a:r>
          </a:p>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逻辑表达式</a:t>
            </a:r>
          </a:p>
        </p:txBody>
      </p:sp>
      <p:cxnSp>
        <p:nvCxnSpPr>
          <p:cNvPr id="11" name="直线箭头连接符 22"/>
          <p:cNvCxnSpPr>
            <a:cxnSpLocks/>
            <a:stCxn id="9" idx="3"/>
            <a:endCxn id="10" idx="1"/>
          </p:cNvCxnSpPr>
          <p:nvPr/>
        </p:nvCxnSpPr>
        <p:spPr>
          <a:xfrm flipV="1">
            <a:off x="3423478" y="3891950"/>
            <a:ext cx="840853" cy="7852"/>
          </a:xfrm>
          <a:prstGeom prst="straightConnector1">
            <a:avLst/>
          </a:prstGeom>
          <a:noFill/>
          <a:ln w="19050">
            <a:solidFill>
              <a:schemeClr val="accent5">
                <a:lumMod val="75000"/>
              </a:schemeClr>
            </a:solidFill>
            <a:prstDash val="dash"/>
            <a:headEnd type="arrow"/>
            <a:tailEnd type="arrow"/>
          </a:ln>
        </p:spPr>
        <p:style>
          <a:lnRef idx="1">
            <a:schemeClr val="accent1"/>
          </a:lnRef>
          <a:fillRef idx="3">
            <a:schemeClr val="accent1"/>
          </a:fillRef>
          <a:effectRef idx="2">
            <a:schemeClr val="accent1"/>
          </a:effectRef>
          <a:fontRef idx="minor">
            <a:schemeClr val="lt1"/>
          </a:fontRef>
        </p:style>
      </p:cxnSp>
      <p:cxnSp>
        <p:nvCxnSpPr>
          <p:cNvPr id="12" name="直线箭头连接符 17"/>
          <p:cNvCxnSpPr/>
          <p:nvPr/>
        </p:nvCxnSpPr>
        <p:spPr>
          <a:xfrm flipV="1">
            <a:off x="1400285" y="1839053"/>
            <a:ext cx="696872" cy="7113"/>
          </a:xfrm>
          <a:prstGeom prst="straightConnector1">
            <a:avLst/>
          </a:prstGeom>
          <a:noFill/>
          <a:ln w="28575">
            <a:solidFill>
              <a:schemeClr val="accent2">
                <a:lumMod val="75000"/>
              </a:schemeClr>
            </a:solidFill>
            <a:tailEnd type="arrow"/>
          </a:ln>
        </p:spPr>
        <p:style>
          <a:lnRef idx="1">
            <a:schemeClr val="accent1"/>
          </a:lnRef>
          <a:fillRef idx="3">
            <a:schemeClr val="accent1"/>
          </a:fillRef>
          <a:effectRef idx="2">
            <a:schemeClr val="accent1"/>
          </a:effectRef>
          <a:fontRef idx="minor">
            <a:schemeClr val="lt1"/>
          </a:fontRef>
        </p:style>
      </p:cxnSp>
      <p:sp>
        <p:nvSpPr>
          <p:cNvPr id="13" name="矩形 12"/>
          <p:cNvSpPr/>
          <p:nvPr/>
        </p:nvSpPr>
        <p:spPr>
          <a:xfrm>
            <a:off x="2142581" y="1557420"/>
            <a:ext cx="980694" cy="569214"/>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20" dirty="0">
                <a:solidFill>
                  <a:schemeClr val="tx1"/>
                </a:solidFill>
                <a:latin typeface="Microsoft YaHei" panose="020B0503020204020204" pitchFamily="34" charset="-122"/>
                <a:ea typeface="Microsoft YaHei" panose="020B0503020204020204" pitchFamily="34" charset="-122"/>
                <a:sym typeface="+mn-ea"/>
              </a:rPr>
              <a:t>抽象</a:t>
            </a:r>
          </a:p>
          <a:p>
            <a:pPr lvl="0" algn="ctr"/>
            <a:r>
              <a:rPr lang="zh-CN" altLang="en-US" sz="1620" dirty="0">
                <a:solidFill>
                  <a:schemeClr val="tx1"/>
                </a:solidFill>
                <a:latin typeface="Microsoft YaHei" panose="020B0503020204020204" pitchFamily="34" charset="-122"/>
                <a:ea typeface="Microsoft YaHei" panose="020B0503020204020204" pitchFamily="34" charset="-122"/>
                <a:sym typeface="+mn-ea"/>
              </a:rPr>
              <a:t>语法树</a:t>
            </a:r>
          </a:p>
        </p:txBody>
      </p:sp>
      <p:cxnSp>
        <p:nvCxnSpPr>
          <p:cNvPr id="14" name="直线箭头连接符 19"/>
          <p:cNvCxnSpPr>
            <a:cxnSpLocks/>
            <a:stCxn id="13" idx="3"/>
            <a:endCxn id="15" idx="1"/>
          </p:cNvCxnSpPr>
          <p:nvPr/>
        </p:nvCxnSpPr>
        <p:spPr>
          <a:xfrm flipV="1">
            <a:off x="3123275" y="1819432"/>
            <a:ext cx="1294140" cy="22596"/>
          </a:xfrm>
          <a:prstGeom prst="straightConnector1">
            <a:avLst/>
          </a:prstGeom>
          <a:noFill/>
          <a:ln w="28575">
            <a:solidFill>
              <a:schemeClr val="accent2">
                <a:lumMod val="75000"/>
              </a:schemeClr>
            </a:solidFill>
            <a:tailEnd type="arrow"/>
          </a:ln>
        </p:spPr>
        <p:style>
          <a:lnRef idx="1">
            <a:schemeClr val="accent1"/>
          </a:lnRef>
          <a:fillRef idx="3">
            <a:schemeClr val="accent1"/>
          </a:fillRef>
          <a:effectRef idx="2">
            <a:schemeClr val="accent1"/>
          </a:effectRef>
          <a:fontRef idx="minor">
            <a:schemeClr val="lt1"/>
          </a:fontRef>
        </p:style>
      </p:cxnSp>
      <p:sp>
        <p:nvSpPr>
          <p:cNvPr id="15" name="矩形 14"/>
          <p:cNvSpPr/>
          <p:nvPr/>
        </p:nvSpPr>
        <p:spPr>
          <a:xfrm>
            <a:off x="4417415" y="1585123"/>
            <a:ext cx="1385742" cy="468617"/>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数据流等基本分析方法</a:t>
            </a:r>
          </a:p>
        </p:txBody>
      </p:sp>
      <p:sp>
        <p:nvSpPr>
          <p:cNvPr id="16" name="左大括号 15"/>
          <p:cNvSpPr/>
          <p:nvPr/>
        </p:nvSpPr>
        <p:spPr>
          <a:xfrm>
            <a:off x="5817128" y="1187768"/>
            <a:ext cx="282645" cy="128658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60">
              <a:latin typeface="Microsoft YaHei" panose="020B0503020204020204" pitchFamily="34" charset="-122"/>
              <a:ea typeface="Microsoft YaHei" panose="020B0503020204020204" pitchFamily="34" charset="-122"/>
            </a:endParaRPr>
          </a:p>
        </p:txBody>
      </p:sp>
      <p:sp>
        <p:nvSpPr>
          <p:cNvPr id="17" name="文本框 16"/>
          <p:cNvSpPr txBox="1"/>
          <p:nvPr/>
        </p:nvSpPr>
        <p:spPr>
          <a:xfrm>
            <a:off x="1633727" y="1514100"/>
            <a:ext cx="508473" cy="286232"/>
          </a:xfrm>
          <a:prstGeom prst="rect">
            <a:avLst/>
          </a:prstGeom>
          <a:noFill/>
        </p:spPr>
        <p:txBody>
          <a:bodyPr wrap="none" rtlCol="0">
            <a:spAutoFit/>
          </a:bodyPr>
          <a:lstStyle/>
          <a:p>
            <a:pPr algn="ctr"/>
            <a:r>
              <a:rPr lang="zh-CN" altLang="en-US" sz="1260" dirty="0">
                <a:latin typeface="Microsoft YaHei" panose="020B0503020204020204" pitchFamily="34" charset="-122"/>
                <a:ea typeface="Microsoft YaHei" panose="020B0503020204020204" pitchFamily="34" charset="-122"/>
              </a:rPr>
              <a:t>解析</a:t>
            </a:r>
          </a:p>
        </p:txBody>
      </p:sp>
      <p:sp>
        <p:nvSpPr>
          <p:cNvPr id="18" name="椭圆 17"/>
          <p:cNvSpPr/>
          <p:nvPr/>
        </p:nvSpPr>
        <p:spPr>
          <a:xfrm>
            <a:off x="993938" y="4156559"/>
            <a:ext cx="1039887" cy="305977"/>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CERT</a:t>
            </a:r>
          </a:p>
        </p:txBody>
      </p:sp>
      <p:sp>
        <p:nvSpPr>
          <p:cNvPr id="19" name="椭圆 18"/>
          <p:cNvSpPr/>
          <p:nvPr/>
        </p:nvSpPr>
        <p:spPr>
          <a:xfrm>
            <a:off x="1038399" y="3542318"/>
            <a:ext cx="929665" cy="374904"/>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CWE</a:t>
            </a:r>
          </a:p>
        </p:txBody>
      </p:sp>
      <p:sp>
        <p:nvSpPr>
          <p:cNvPr id="20" name="椭圆 19"/>
          <p:cNvSpPr/>
          <p:nvPr/>
        </p:nvSpPr>
        <p:spPr>
          <a:xfrm>
            <a:off x="6178212" y="1050395"/>
            <a:ext cx="1165996" cy="317856"/>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函数调用</a:t>
            </a:r>
          </a:p>
        </p:txBody>
      </p:sp>
      <p:sp>
        <p:nvSpPr>
          <p:cNvPr id="21" name="椭圆 20"/>
          <p:cNvSpPr/>
          <p:nvPr/>
        </p:nvSpPr>
        <p:spPr>
          <a:xfrm>
            <a:off x="6178037" y="1476742"/>
            <a:ext cx="1166170" cy="304047"/>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SSA</a:t>
            </a:r>
          </a:p>
        </p:txBody>
      </p:sp>
      <p:sp>
        <p:nvSpPr>
          <p:cNvPr id="22" name="椭圆 21"/>
          <p:cNvSpPr/>
          <p:nvPr/>
        </p:nvSpPr>
        <p:spPr>
          <a:xfrm>
            <a:off x="6178037" y="1884011"/>
            <a:ext cx="1166170" cy="300621"/>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指向分析</a:t>
            </a:r>
          </a:p>
        </p:txBody>
      </p:sp>
      <p:sp>
        <p:nvSpPr>
          <p:cNvPr id="23" name="椭圆 22"/>
          <p:cNvSpPr/>
          <p:nvPr/>
        </p:nvSpPr>
        <p:spPr>
          <a:xfrm>
            <a:off x="6178211" y="2275769"/>
            <a:ext cx="1166170" cy="277214"/>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前后支配</a:t>
            </a:r>
          </a:p>
        </p:txBody>
      </p:sp>
      <p:sp>
        <p:nvSpPr>
          <p:cNvPr id="24" name="椭圆 23"/>
          <p:cNvSpPr/>
          <p:nvPr/>
        </p:nvSpPr>
        <p:spPr>
          <a:xfrm>
            <a:off x="7422644" y="1105158"/>
            <a:ext cx="983516" cy="401931"/>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Mod-effect</a:t>
            </a:r>
          </a:p>
        </p:txBody>
      </p:sp>
      <p:sp>
        <p:nvSpPr>
          <p:cNvPr id="25" name="椭圆 24"/>
          <p:cNvSpPr/>
          <p:nvPr/>
        </p:nvSpPr>
        <p:spPr>
          <a:xfrm>
            <a:off x="7448757" y="1578514"/>
            <a:ext cx="959757" cy="317856"/>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多态分析</a:t>
            </a:r>
          </a:p>
        </p:txBody>
      </p:sp>
      <p:sp>
        <p:nvSpPr>
          <p:cNvPr id="26" name="椭圆 25"/>
          <p:cNvSpPr/>
          <p:nvPr/>
        </p:nvSpPr>
        <p:spPr>
          <a:xfrm>
            <a:off x="7424998" y="2015956"/>
            <a:ext cx="983516" cy="471146"/>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全局变量分析</a:t>
            </a:r>
          </a:p>
        </p:txBody>
      </p:sp>
      <p:cxnSp>
        <p:nvCxnSpPr>
          <p:cNvPr id="28" name="直线箭头连接符 22"/>
          <p:cNvCxnSpPr>
            <a:cxnSpLocks/>
            <a:stCxn id="5" idx="6"/>
            <a:endCxn id="9" idx="1"/>
          </p:cNvCxnSpPr>
          <p:nvPr/>
        </p:nvCxnSpPr>
        <p:spPr>
          <a:xfrm>
            <a:off x="2097157" y="3087287"/>
            <a:ext cx="660569" cy="812515"/>
          </a:xfrm>
          <a:prstGeom prst="straightConnector1">
            <a:avLst/>
          </a:prstGeom>
          <a:ln w="12700" cmpd="sng">
            <a:solidFill>
              <a:schemeClr val="accent1">
                <a:shade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9" name="直线箭头连接符 22"/>
          <p:cNvCxnSpPr>
            <a:cxnSpLocks/>
            <a:stCxn id="18" idx="6"/>
            <a:endCxn id="9" idx="1"/>
          </p:cNvCxnSpPr>
          <p:nvPr/>
        </p:nvCxnSpPr>
        <p:spPr>
          <a:xfrm flipV="1">
            <a:off x="2033824" y="3899802"/>
            <a:ext cx="723901" cy="409746"/>
          </a:xfrm>
          <a:prstGeom prst="straightConnector1">
            <a:avLst/>
          </a:prstGeom>
          <a:ln w="12700" cmpd="sng">
            <a:solidFill>
              <a:schemeClr val="accent1">
                <a:shade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0" name="直线箭头连接符 22"/>
          <p:cNvCxnSpPr>
            <a:cxnSpLocks/>
            <a:stCxn id="19" idx="6"/>
            <a:endCxn id="9" idx="1"/>
          </p:cNvCxnSpPr>
          <p:nvPr/>
        </p:nvCxnSpPr>
        <p:spPr>
          <a:xfrm>
            <a:off x="1968063" y="3729770"/>
            <a:ext cx="789662" cy="170032"/>
          </a:xfrm>
          <a:prstGeom prst="straightConnector1">
            <a:avLst/>
          </a:prstGeom>
          <a:ln w="12700" cmpd="sng">
            <a:solidFill>
              <a:schemeClr val="accent1">
                <a:shade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31" name="椭圆 30"/>
          <p:cNvSpPr/>
          <p:nvPr/>
        </p:nvSpPr>
        <p:spPr>
          <a:xfrm>
            <a:off x="3350140" y="1324995"/>
            <a:ext cx="786587" cy="448039"/>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抽象解释</a:t>
            </a:r>
          </a:p>
        </p:txBody>
      </p:sp>
      <p:sp>
        <p:nvSpPr>
          <p:cNvPr id="32" name="椭圆 31"/>
          <p:cNvSpPr/>
          <p:nvPr/>
        </p:nvSpPr>
        <p:spPr>
          <a:xfrm>
            <a:off x="3403962" y="1882104"/>
            <a:ext cx="840584" cy="379037"/>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符号执行</a:t>
            </a:r>
          </a:p>
        </p:txBody>
      </p:sp>
      <p:sp>
        <p:nvSpPr>
          <p:cNvPr id="33" name="椭圆 32"/>
          <p:cNvSpPr/>
          <p:nvPr/>
        </p:nvSpPr>
        <p:spPr>
          <a:xfrm>
            <a:off x="3387899" y="2348045"/>
            <a:ext cx="946452" cy="309387"/>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图可达</a:t>
            </a:r>
          </a:p>
        </p:txBody>
      </p:sp>
      <p:sp>
        <p:nvSpPr>
          <p:cNvPr id="34" name="爆炸形: 8 pt  81"/>
          <p:cNvSpPr/>
          <p:nvPr/>
        </p:nvSpPr>
        <p:spPr>
          <a:xfrm>
            <a:off x="339587" y="1324995"/>
            <a:ext cx="1402147" cy="1024487"/>
          </a:xfrm>
          <a:prstGeom prst="irregularSeal1">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60" dirty="0">
                <a:solidFill>
                  <a:schemeClr val="tx1"/>
                </a:solidFill>
                <a:latin typeface="Microsoft YaHei" panose="020B0503020204020204" pitchFamily="34" charset="-122"/>
                <a:ea typeface="Microsoft YaHei" panose="020B0503020204020204" pitchFamily="34" charset="-122"/>
              </a:rPr>
              <a:t>被测源程序</a:t>
            </a:r>
          </a:p>
        </p:txBody>
      </p:sp>
      <p:sp>
        <p:nvSpPr>
          <p:cNvPr id="35" name="椭圆 34"/>
          <p:cNvSpPr/>
          <p:nvPr/>
        </p:nvSpPr>
        <p:spPr>
          <a:xfrm>
            <a:off x="7308658" y="2834337"/>
            <a:ext cx="860148" cy="42725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60" dirty="0">
                <a:solidFill>
                  <a:schemeClr val="tx1"/>
                </a:solidFill>
                <a:latin typeface="Microsoft YaHei" panose="020B0503020204020204" pitchFamily="34" charset="-122"/>
                <a:ea typeface="Microsoft YaHei" panose="020B0503020204020204" pitchFamily="34" charset="-122"/>
              </a:rPr>
              <a:t>SMT</a:t>
            </a:r>
          </a:p>
        </p:txBody>
      </p:sp>
      <p:cxnSp>
        <p:nvCxnSpPr>
          <p:cNvPr id="36" name="直线箭头连接符 14"/>
          <p:cNvCxnSpPr>
            <a:cxnSpLocks/>
            <a:stCxn id="10" idx="3"/>
            <a:endCxn id="39" idx="1"/>
          </p:cNvCxnSpPr>
          <p:nvPr/>
        </p:nvCxnSpPr>
        <p:spPr>
          <a:xfrm>
            <a:off x="5974945" y="3891951"/>
            <a:ext cx="1019273" cy="4040"/>
          </a:xfrm>
          <a:prstGeom prst="straightConnector1">
            <a:avLst/>
          </a:prstGeom>
          <a:noFill/>
          <a:ln w="28575">
            <a:solidFill>
              <a:schemeClr val="accent2">
                <a:lumMod val="75000"/>
              </a:schemeClr>
            </a:solidFill>
            <a:tailEnd type="arrow"/>
          </a:ln>
        </p:spPr>
        <p:style>
          <a:lnRef idx="1">
            <a:schemeClr val="accent1"/>
          </a:lnRef>
          <a:fillRef idx="3">
            <a:schemeClr val="accent1"/>
          </a:fillRef>
          <a:effectRef idx="2">
            <a:schemeClr val="accent1"/>
          </a:effectRef>
          <a:fontRef idx="minor">
            <a:schemeClr val="lt1"/>
          </a:fontRef>
        </p:style>
      </p:cxnSp>
      <p:cxnSp>
        <p:nvCxnSpPr>
          <p:cNvPr id="37" name="直线箭头连接符 62"/>
          <p:cNvCxnSpPr>
            <a:cxnSpLocks/>
            <a:stCxn id="39" idx="2"/>
          </p:cNvCxnSpPr>
          <p:nvPr/>
        </p:nvCxnSpPr>
        <p:spPr>
          <a:xfrm>
            <a:off x="7738732" y="4072233"/>
            <a:ext cx="0" cy="436425"/>
          </a:xfrm>
          <a:prstGeom prst="straightConnector1">
            <a:avLst/>
          </a:prstGeom>
          <a:ln w="28575">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8" name="折角形 63"/>
          <p:cNvSpPr/>
          <p:nvPr/>
        </p:nvSpPr>
        <p:spPr>
          <a:xfrm>
            <a:off x="7229095" y="4515967"/>
            <a:ext cx="1019273" cy="436425"/>
          </a:xfrm>
          <a:prstGeom prst="foldedCorner">
            <a:avLst>
              <a:gd name="adj" fmla="val 50000"/>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检测结果</a:t>
            </a:r>
          </a:p>
        </p:txBody>
      </p:sp>
      <p:sp>
        <p:nvSpPr>
          <p:cNvPr id="39" name="矩形 38"/>
          <p:cNvSpPr/>
          <p:nvPr/>
        </p:nvSpPr>
        <p:spPr>
          <a:xfrm>
            <a:off x="6994218" y="3719747"/>
            <a:ext cx="1489028" cy="352486"/>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Microsoft YaHei" panose="020B0503020204020204" pitchFamily="34" charset="-122"/>
                <a:ea typeface="Microsoft YaHei" panose="020B0503020204020204" pitchFamily="34" charset="-122"/>
                <a:sym typeface="+mn-ea"/>
              </a:rPr>
              <a:t>逻辑表达式求解</a:t>
            </a:r>
          </a:p>
        </p:txBody>
      </p:sp>
      <p:cxnSp>
        <p:nvCxnSpPr>
          <p:cNvPr id="40" name="直线连接符 65"/>
          <p:cNvCxnSpPr>
            <a:cxnSpLocks/>
          </p:cNvCxnSpPr>
          <p:nvPr/>
        </p:nvCxnSpPr>
        <p:spPr>
          <a:xfrm flipH="1" flipV="1">
            <a:off x="7774281" y="3246807"/>
            <a:ext cx="1" cy="472940"/>
          </a:xfrm>
          <a:prstGeom prst="line">
            <a:avLst/>
          </a:prstGeom>
          <a:noFill/>
          <a:ln w="19050">
            <a:solidFill>
              <a:schemeClr val="accent5">
                <a:lumMod val="75000"/>
              </a:schemeClr>
            </a:solidFill>
            <a:prstDash val="dash"/>
            <a:headEnd type="arrow"/>
            <a:tailEnd type="arrow"/>
          </a:ln>
        </p:spPr>
        <p:style>
          <a:lnRef idx="1">
            <a:schemeClr val="accent1"/>
          </a:lnRef>
          <a:fillRef idx="3">
            <a:schemeClr val="accent1"/>
          </a:fillRef>
          <a:effectRef idx="2">
            <a:schemeClr val="accent1"/>
          </a:effectRef>
          <a:fontRef idx="minor">
            <a:schemeClr val="lt1"/>
          </a:fontRef>
        </p:style>
      </p:cxnSp>
      <p:sp>
        <p:nvSpPr>
          <p:cNvPr id="3" name="文本框 2">
            <a:extLst>
              <a:ext uri="{FF2B5EF4-FFF2-40B4-BE49-F238E27FC236}">
                <a16:creationId xmlns:a16="http://schemas.microsoft.com/office/drawing/2014/main" id="{10D2DA2A-339C-4DBA-7CA1-F2360888B474}"/>
              </a:ext>
            </a:extLst>
          </p:cNvPr>
          <p:cNvSpPr txBox="1"/>
          <p:nvPr/>
        </p:nvSpPr>
        <p:spPr>
          <a:xfrm>
            <a:off x="4572000" y="4797875"/>
            <a:ext cx="2409303" cy="276999"/>
          </a:xfrm>
          <a:prstGeom prst="rect">
            <a:avLst/>
          </a:prstGeom>
          <a:noFill/>
        </p:spPr>
        <p:txBody>
          <a:bodyPr wrap="square">
            <a:spAutoFit/>
          </a:bodyPr>
          <a:lstStyle/>
          <a:p>
            <a:r>
              <a:rPr lang="zh-CN" altLang="en-US" sz="1200" dirty="0">
                <a:solidFill>
                  <a:schemeClr val="bg1">
                    <a:lumMod val="50000"/>
                  </a:schemeClr>
                </a:solidFill>
                <a:latin typeface="Arial" panose="020B0604020202020204" pitchFamily="34" charset="0"/>
                <a:cs typeface="Arial" panose="020B0604020202020204" pitchFamily="34" charset="0"/>
              </a:rPr>
              <a:t>SSA：Static Single-Assignment</a:t>
            </a:r>
          </a:p>
        </p:txBody>
      </p:sp>
      <p:sp>
        <p:nvSpPr>
          <p:cNvPr id="41" name="文本框 40">
            <a:extLst>
              <a:ext uri="{FF2B5EF4-FFF2-40B4-BE49-F238E27FC236}">
                <a16:creationId xmlns:a16="http://schemas.microsoft.com/office/drawing/2014/main" id="{7E4BCBBA-2EF5-EFD8-8E4E-8CF8B4B0317A}"/>
              </a:ext>
            </a:extLst>
          </p:cNvPr>
          <p:cNvSpPr txBox="1"/>
          <p:nvPr/>
        </p:nvSpPr>
        <p:spPr>
          <a:xfrm>
            <a:off x="1217494" y="4797876"/>
            <a:ext cx="3021120" cy="276999"/>
          </a:xfrm>
          <a:prstGeom prst="rect">
            <a:avLst/>
          </a:prstGeom>
          <a:noFill/>
        </p:spPr>
        <p:txBody>
          <a:bodyPr wrap="square">
            <a:spAutoFit/>
          </a:bodyPr>
          <a:lstStyle/>
          <a:p>
            <a:r>
              <a:rPr lang="en" altLang="zh-CN" sz="1200" dirty="0">
                <a:solidFill>
                  <a:schemeClr val="bg1">
                    <a:lumMod val="50000"/>
                  </a:schemeClr>
                </a:solidFill>
                <a:latin typeface="Arial" panose="020B0604020202020204" pitchFamily="34" charset="0"/>
                <a:cs typeface="Arial" panose="020B0604020202020204" pitchFamily="34" charset="0"/>
              </a:rPr>
              <a:t>CWE</a:t>
            </a:r>
            <a:r>
              <a:rPr lang="zh-CN" altLang="en-US" sz="1200" dirty="0">
                <a:solidFill>
                  <a:schemeClr val="bg1">
                    <a:lumMod val="50000"/>
                  </a:schemeClr>
                </a:solidFill>
                <a:latin typeface="Arial" panose="020B0604020202020204" pitchFamily="34" charset="0"/>
                <a:cs typeface="Arial" panose="020B0604020202020204" pitchFamily="34" charset="0"/>
              </a:rPr>
              <a:t>：</a:t>
            </a:r>
            <a:r>
              <a:rPr lang="en" altLang="zh-CN" sz="1200" dirty="0">
                <a:solidFill>
                  <a:schemeClr val="bg1">
                    <a:lumMod val="50000"/>
                  </a:schemeClr>
                </a:solidFill>
                <a:latin typeface="Arial" panose="020B0604020202020204" pitchFamily="34" charset="0"/>
                <a:cs typeface="Arial" panose="020B0604020202020204" pitchFamily="34" charset="0"/>
              </a:rPr>
              <a:t>Common Weakness Enumeration</a:t>
            </a:r>
            <a:endParaRPr lang="zh-CN" altLang="en-US" sz="1200" dirty="0">
              <a:solidFill>
                <a:schemeClr val="bg1">
                  <a:lumMod val="50000"/>
                </a:schemeClr>
              </a:solidFill>
              <a:latin typeface="Arial" panose="020B0604020202020204" pitchFamily="34" charset="0"/>
              <a:cs typeface="Arial" panose="020B0604020202020204" pitchFamily="34" charset="0"/>
            </a:endParaRPr>
          </a:p>
        </p:txBody>
      </p:sp>
    </p:spTree>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661D26-85B6-511B-906D-F0CDFD6D980F}"/>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886367" y="853011"/>
            <a:ext cx="7732116" cy="895350"/>
          </a:xfrm>
        </p:spPr>
        <p:txBody>
          <a:bodyPr>
            <a:normAutofit/>
          </a:bodyPr>
          <a:lstStyle/>
          <a:p>
            <a:r>
              <a:rPr lang="en-US" altLang="zh-CN" sz="4800" b="1" dirty="0">
                <a:solidFill>
                  <a:schemeClr val="accent2">
                    <a:lumMod val="75000"/>
                  </a:schemeClr>
                </a:solidFill>
              </a:rPr>
              <a:t>5.2 </a:t>
            </a:r>
            <a:r>
              <a:rPr lang="zh-CN" altLang="en-US" sz="4800" b="1" dirty="0">
                <a:solidFill>
                  <a:schemeClr val="accent2">
                    <a:lumMod val="75000"/>
                  </a:schemeClr>
                </a:solidFill>
              </a:rPr>
              <a:t>单元</a:t>
            </a:r>
            <a:r>
              <a:rPr lang="zh-CN" altLang="zh-CN" sz="4800" b="1" dirty="0">
                <a:solidFill>
                  <a:schemeClr val="accent2">
                    <a:lumMod val="75000"/>
                  </a:schemeClr>
                </a:solidFill>
              </a:rPr>
              <a:t>测试 </a:t>
            </a:r>
            <a:endParaRPr lang="zh-CN" altLang="en-US" sz="4800" b="1" dirty="0">
              <a:solidFill>
                <a:schemeClr val="accent2">
                  <a:lumMod val="75000"/>
                </a:schemeClr>
              </a:solidFill>
            </a:endParaRPr>
          </a:p>
        </p:txBody>
      </p:sp>
    </p:spTree>
    <p:extLst>
      <p:ext uri="{BB962C8B-B14F-4D97-AF65-F5344CB8AC3E}">
        <p14:creationId xmlns:p14="http://schemas.microsoft.com/office/powerpoint/2010/main" val="3578716170"/>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36782" y="246256"/>
            <a:ext cx="4698206" cy="667941"/>
          </a:xfrm>
        </p:spPr>
        <p:txBody>
          <a:bodyPr/>
          <a:lstStyle/>
          <a:p>
            <a:r>
              <a:rPr kumimoji="1" lang="zh-CN" altLang="en-US" dirty="0">
                <a:latin typeface="微软雅黑" panose="020B0503020204020204" pitchFamily="34" charset="-122"/>
                <a:ea typeface="微软雅黑" panose="020B0503020204020204" pitchFamily="34" charset="-122"/>
              </a:rPr>
              <a:t>单元测试内容</a:t>
            </a:r>
          </a:p>
        </p:txBody>
      </p:sp>
      <p:sp>
        <p:nvSpPr>
          <p:cNvPr id="31747" name="Rectangle 3"/>
          <p:cNvSpPr>
            <a:spLocks noChangeArrowheads="1"/>
          </p:cNvSpPr>
          <p:nvPr/>
        </p:nvSpPr>
        <p:spPr bwMode="auto">
          <a:xfrm>
            <a:off x="1225494" y="1165179"/>
            <a:ext cx="4208655" cy="2813142"/>
          </a:xfrm>
          <a:prstGeom prst="rect">
            <a:avLst/>
          </a:prstGeom>
          <a:noFill/>
          <a:ln w="9525" algn="ctr">
            <a:noFill/>
            <a:miter lim="800000"/>
            <a:headEnd/>
            <a:tailEnd/>
          </a:ln>
        </p:spPr>
        <p:txBody>
          <a:bodyPr wrap="square" anchor="ctr">
            <a:spAutoFit/>
          </a:bodyPr>
          <a:lstStyle/>
          <a:p>
            <a:pPr marL="342900" lvl="0" indent="-342900" algn="just">
              <a:lnSpc>
                <a:spcPct val="150000"/>
              </a:lnSpc>
              <a:buClr>
                <a:srgbClr val="2E74B5"/>
              </a:buClr>
              <a:buFont typeface="+mj-lt"/>
              <a:buAutoNum type="arabicPeriod"/>
            </a:pP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为何要进行单元测试</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buClr>
                <a:srgbClr val="2E74B5"/>
              </a:buClr>
              <a:buFont typeface="+mj-lt"/>
              <a:buAutoNum type="arabicPeriod"/>
            </a:pP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单元测试的目标和要求</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buClr>
                <a:srgbClr val="2E74B5"/>
              </a:buClr>
              <a:buFont typeface="+mj-lt"/>
              <a:buAutoNum type="arabicPeriod"/>
            </a:pP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驱动程序和桩程序</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buClr>
                <a:srgbClr val="2E74B5"/>
              </a:buClr>
              <a:buFont typeface="+mj-lt"/>
              <a:buAutoNum type="arabicPeriod"/>
            </a:pP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单元测试工具</a:t>
            </a:r>
            <a:r>
              <a:rPr lang="en-US"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JUnit</a:t>
            </a: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及其实践</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buClr>
                <a:srgbClr val="2E74B5"/>
              </a:buClr>
              <a:buFont typeface="+mj-lt"/>
              <a:buAutoNum type="arabicPeriod"/>
            </a:pPr>
            <a:r>
              <a:rPr lang="en-US" altLang="zh-CN" sz="20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Mock</a:t>
            </a: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技术与框架（如</a:t>
            </a:r>
            <a:r>
              <a:rPr lang="en-US"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Mockito</a:t>
            </a:r>
            <a:r>
              <a:rPr lang="zh-CN" altLang="zh-CN" sz="20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en-US" altLang="zh-CN" sz="20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buClr>
                <a:srgbClr val="2E74B5"/>
              </a:buClr>
              <a:buFont typeface="+mj-lt"/>
              <a:buAutoNum type="arabicPeriod"/>
            </a:pPr>
            <a:r>
              <a:rPr lang="zh-CN" altLang="zh-CN" sz="2000" kern="100" dirty="0">
                <a:solidFill>
                  <a:srgbClr val="3F3F3F"/>
                </a:solidFill>
                <a:effectLst/>
                <a:ea typeface="微软雅黑" panose="020B0503020204020204" pitchFamily="34" charset="-122"/>
                <a:cs typeface="宋体" panose="02010600030101010101" pitchFamily="2" charset="-122"/>
              </a:rPr>
              <a:t>测试覆盖率工具</a:t>
            </a:r>
            <a:r>
              <a:rPr lang="en-US" altLang="zh-CN" sz="2000" kern="100" dirty="0" err="1">
                <a:solidFill>
                  <a:srgbClr val="3F3F3F"/>
                </a:solidFill>
                <a:effectLst/>
                <a:ea typeface="微软雅黑" panose="020B0503020204020204" pitchFamily="34" charset="-122"/>
                <a:cs typeface="宋体" panose="02010600030101010101" pitchFamily="2" charset="-122"/>
              </a:rPr>
              <a:t>JaCoCo</a:t>
            </a:r>
            <a:r>
              <a:rPr lang="zh-CN" altLang="zh-CN" sz="1400" dirty="0">
                <a:effectLst/>
              </a:rPr>
              <a:t> </a:t>
            </a:r>
            <a:endParaRPr kumimoji="1" lang="zh-CN" altLang="en-US" sz="1400" dirty="0"/>
          </a:p>
        </p:txBody>
      </p:sp>
      <p:pic>
        <p:nvPicPr>
          <p:cNvPr id="3" name="图片 2">
            <a:extLst>
              <a:ext uri="{FF2B5EF4-FFF2-40B4-BE49-F238E27FC236}">
                <a16:creationId xmlns:a16="http://schemas.microsoft.com/office/drawing/2014/main" id="{AF2A1744-6F03-BCDC-B273-34CC49936EF6}"/>
              </a:ext>
            </a:extLst>
          </p:cNvPr>
          <p:cNvPicPr>
            <a:picLocks noChangeAspect="1"/>
          </p:cNvPicPr>
          <p:nvPr/>
        </p:nvPicPr>
        <p:blipFill>
          <a:blip r:embed="rId3"/>
          <a:stretch>
            <a:fillRect/>
          </a:stretch>
        </p:blipFill>
        <p:spPr>
          <a:xfrm>
            <a:off x="5434149" y="1722120"/>
            <a:ext cx="3584934" cy="1699259"/>
          </a:xfrm>
          <a:prstGeom prst="rect">
            <a:avLst/>
          </a:prstGeom>
        </p:spPr>
      </p:pic>
    </p:spTree>
    <p:extLst>
      <p:ext uri="{BB962C8B-B14F-4D97-AF65-F5344CB8AC3E}">
        <p14:creationId xmlns:p14="http://schemas.microsoft.com/office/powerpoint/2010/main" val="4040860187"/>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63861" y="300367"/>
            <a:ext cx="4508915" cy="377930"/>
          </a:xfrm>
        </p:spPr>
        <p:txBody>
          <a:bodyPr>
            <a:noAutofit/>
          </a:bodyPr>
          <a:lstStyle/>
          <a:p>
            <a:r>
              <a:rPr lang="zh-CN" altLang="en-US" dirty="0">
                <a:latin typeface="微软雅黑" panose="020B0503020204020204" pitchFamily="34" charset="-122"/>
                <a:ea typeface="微软雅黑" panose="020B0503020204020204" pitchFamily="34" charset="-122"/>
              </a:rPr>
              <a:t>为何要进行单元测试</a:t>
            </a:r>
            <a:r>
              <a:rPr lang="en-US" altLang="zh-CN" dirty="0">
                <a:latin typeface="微软雅黑" panose="020B0503020204020204" pitchFamily="34" charset="-122"/>
                <a:ea typeface="微软雅黑" panose="020B0503020204020204" pitchFamily="34" charset="-122"/>
              </a:rPr>
              <a:t>?</a:t>
            </a:r>
          </a:p>
        </p:txBody>
      </p:sp>
      <p:sp>
        <p:nvSpPr>
          <p:cNvPr id="9219" name="Text Box 4"/>
          <p:cNvSpPr txBox="1">
            <a:spLocks noChangeArrowheads="1"/>
          </p:cNvSpPr>
          <p:nvPr/>
        </p:nvSpPr>
        <p:spPr bwMode="auto">
          <a:xfrm>
            <a:off x="469833" y="988002"/>
            <a:ext cx="3991867" cy="3851888"/>
          </a:xfrm>
          <a:prstGeom prst="rect">
            <a:avLst/>
          </a:prstGeom>
          <a:noFill/>
          <a:ln w="9525">
            <a:noFill/>
            <a:miter lim="800000"/>
            <a:headEnd/>
            <a:tailEnd/>
          </a:ln>
        </p:spPr>
        <p:txBody>
          <a:bodyPr wrap="square" lIns="0" tIns="0" rIns="0" bIns="0">
            <a:spAutoFit/>
          </a:bodyPr>
          <a:lstStyle/>
          <a:p>
            <a:pPr marL="257175" indent="-257175" eaLnBrk="0" hangingPunct="0">
              <a:lnSpc>
                <a:spcPct val="150000"/>
              </a:lnSpc>
              <a:spcBef>
                <a:spcPct val="20000"/>
              </a:spcBef>
              <a:buClr>
                <a:schemeClr val="accent1">
                  <a:lumMod val="50000"/>
                </a:schemeClr>
              </a:buClr>
              <a:buSzPct val="90000"/>
              <a:buFont typeface="Wingdings" charset="2"/>
              <a:buChar char="p"/>
              <a:tabLst>
                <a:tab pos="273844" algn="l"/>
                <a:tab pos="428625" algn="l"/>
              </a:tabLst>
            </a:pPr>
            <a:r>
              <a:rPr lang="zh-CN" altLang="en-US" dirty="0">
                <a:latin typeface="Arial" panose="020B0604020202020204" pitchFamily="34" charset="0"/>
                <a:ea typeface="SimSun" panose="02010600030101010101" pitchFamily="2" charset="-122"/>
                <a:cs typeface="Arial" panose="020B0604020202020204" pitchFamily="34" charset="0"/>
              </a:rPr>
              <a:t>编程与编译运行结束后，每</a:t>
            </a:r>
            <a:r>
              <a:rPr lang="en-US" altLang="zh-CN" dirty="0">
                <a:latin typeface="Arial" panose="020B0604020202020204" pitchFamily="34" charset="0"/>
                <a:ea typeface="SimSun" panose="02010600030101010101" pitchFamily="2" charset="-122"/>
                <a:cs typeface="Arial" panose="020B0604020202020204" pitchFamily="34" charset="0"/>
              </a:rPr>
              <a:t>1000</a:t>
            </a:r>
            <a:r>
              <a:rPr lang="zh-CN" altLang="en-US" dirty="0">
                <a:latin typeface="Arial" panose="020B0604020202020204" pitchFamily="34" charset="0"/>
                <a:ea typeface="SimSun" panose="02010600030101010101" pitchFamily="2" charset="-122"/>
                <a:cs typeface="Arial" panose="020B0604020202020204" pitchFamily="34" charset="0"/>
              </a:rPr>
              <a:t>行代码中大约残留有</a:t>
            </a:r>
            <a:r>
              <a:rPr lang="zh-CN" altLang="zh-CN" dirty="0">
                <a:latin typeface="Arial" panose="020B0604020202020204" pitchFamily="34" charset="0"/>
                <a:ea typeface="SimSun" panose="02010600030101010101" pitchFamily="2" charset="-122"/>
                <a:cs typeface="Arial" panose="020B0604020202020204" pitchFamily="34" charset="0"/>
              </a:rPr>
              <a:t>2</a:t>
            </a:r>
            <a:r>
              <a:rPr lang="en-US" altLang="zh-CN" dirty="0">
                <a:latin typeface="Arial" panose="020B0604020202020204" pitchFamily="34" charset="0"/>
                <a:ea typeface="SimSun" panose="02010600030101010101" pitchFamily="2" charset="-122"/>
                <a:cs typeface="Arial" panose="020B0604020202020204" pitchFamily="34" charset="0"/>
              </a:rPr>
              <a:t>-6</a:t>
            </a:r>
            <a:r>
              <a:rPr lang="zh-CN" altLang="en-US" dirty="0">
                <a:latin typeface="Arial" panose="020B0604020202020204" pitchFamily="34" charset="0"/>
                <a:ea typeface="SimSun" panose="02010600030101010101" pitchFamily="2" charset="-122"/>
                <a:cs typeface="Arial" panose="020B0604020202020204" pitchFamily="34" charset="0"/>
              </a:rPr>
              <a:t>个</a:t>
            </a:r>
            <a:r>
              <a:rPr lang="en-US" altLang="zh-CN" dirty="0">
                <a:latin typeface="Arial" panose="020B0604020202020204" pitchFamily="34" charset="0"/>
                <a:ea typeface="SimSun" panose="02010600030101010101" pitchFamily="2" charset="-122"/>
                <a:cs typeface="Arial" panose="020B0604020202020204" pitchFamily="34" charset="0"/>
              </a:rPr>
              <a:t>Bug</a:t>
            </a:r>
          </a:p>
          <a:p>
            <a:pPr marL="257175" indent="-257175" eaLnBrk="0" hangingPunct="0">
              <a:lnSpc>
                <a:spcPct val="150000"/>
              </a:lnSpc>
              <a:spcBef>
                <a:spcPct val="20000"/>
              </a:spcBef>
              <a:buClr>
                <a:schemeClr val="accent1">
                  <a:lumMod val="50000"/>
                </a:schemeClr>
              </a:buClr>
              <a:buSzPct val="90000"/>
              <a:buFont typeface="Wingdings" charset="2"/>
              <a:buChar char="p"/>
              <a:tabLst>
                <a:tab pos="273844" algn="l"/>
                <a:tab pos="428625" algn="l"/>
              </a:tabLst>
            </a:pPr>
            <a:r>
              <a:rPr lang="zh-CN" altLang="en-US" dirty="0">
                <a:latin typeface="Arial" panose="020B0604020202020204" pitchFamily="34" charset="0"/>
                <a:ea typeface="SimSun" panose="02010600030101010101" pitchFamily="2" charset="-122"/>
                <a:cs typeface="Arial" panose="020B0604020202020204" pitchFamily="34" charset="0"/>
              </a:rPr>
              <a:t>寻找与修改程序错误的代价占总体开发投资的</a:t>
            </a:r>
            <a:r>
              <a:rPr lang="zh-CN" altLang="zh-CN" dirty="0">
                <a:latin typeface="Arial" panose="020B0604020202020204" pitchFamily="34" charset="0"/>
                <a:ea typeface="SimSun" panose="02010600030101010101" pitchFamily="2" charset="-122"/>
                <a:cs typeface="Arial" panose="020B0604020202020204" pitchFamily="34" charset="0"/>
              </a:rPr>
              <a:t>3</a:t>
            </a:r>
            <a:r>
              <a:rPr lang="en-US" altLang="zh-CN" dirty="0">
                <a:latin typeface="Arial" panose="020B0604020202020204" pitchFamily="34" charset="0"/>
                <a:ea typeface="SimSun" panose="02010600030101010101" pitchFamily="2" charset="-122"/>
                <a:cs typeface="Arial" panose="020B0604020202020204" pitchFamily="34" charset="0"/>
              </a:rPr>
              <a:t>0%</a:t>
            </a:r>
            <a:r>
              <a:rPr lang="zh-CN" altLang="en-US" dirty="0">
                <a:latin typeface="Arial" panose="020B0604020202020204" pitchFamily="34" charset="0"/>
                <a:ea typeface="SimSun" panose="02010600030101010101" pitchFamily="2" charset="-122"/>
                <a:cs typeface="Arial" panose="020B0604020202020204" pitchFamily="34" charset="0"/>
              </a:rPr>
              <a:t> </a:t>
            </a:r>
            <a:r>
              <a:rPr lang="en-US" altLang="zh-CN" dirty="0">
                <a:latin typeface="Arial" panose="020B0604020202020204" pitchFamily="34" charset="0"/>
                <a:ea typeface="SimSun" panose="02010600030101010101" pitchFamily="2" charset="-122"/>
                <a:cs typeface="Arial" panose="020B0604020202020204" pitchFamily="34" charset="0"/>
              </a:rPr>
              <a:t>-</a:t>
            </a:r>
            <a:r>
              <a:rPr lang="zh-CN" altLang="zh-CN" dirty="0">
                <a:latin typeface="Arial" panose="020B0604020202020204" pitchFamily="34" charset="0"/>
                <a:ea typeface="SimSun" panose="02010600030101010101" pitchFamily="2" charset="-122"/>
                <a:cs typeface="Arial" panose="020B0604020202020204" pitchFamily="34" charset="0"/>
              </a:rPr>
              <a:t>6</a:t>
            </a:r>
            <a:r>
              <a:rPr lang="en-US" altLang="zh-CN" dirty="0">
                <a:latin typeface="Arial" panose="020B0604020202020204" pitchFamily="34" charset="0"/>
                <a:ea typeface="SimSun" panose="02010600030101010101" pitchFamily="2" charset="-122"/>
                <a:cs typeface="Arial" panose="020B0604020202020204" pitchFamily="34" charset="0"/>
              </a:rPr>
              <a:t>0%</a:t>
            </a:r>
          </a:p>
          <a:p>
            <a:pPr marL="257175" indent="-257175" eaLnBrk="0" hangingPunct="0">
              <a:lnSpc>
                <a:spcPct val="150000"/>
              </a:lnSpc>
              <a:spcBef>
                <a:spcPct val="20000"/>
              </a:spcBef>
              <a:buClr>
                <a:schemeClr val="accent1">
                  <a:lumMod val="50000"/>
                </a:schemeClr>
              </a:buClr>
              <a:buSzPct val="90000"/>
              <a:buFont typeface="Wingdings" charset="2"/>
              <a:buChar char="p"/>
              <a:tabLst>
                <a:tab pos="273844" algn="l"/>
                <a:tab pos="428625" algn="l"/>
              </a:tabLst>
            </a:pPr>
            <a:r>
              <a:rPr lang="zh-CN" altLang="en-US" b="1" dirty="0">
                <a:latin typeface="Arial" panose="020B0604020202020204" pitchFamily="34" charset="0"/>
                <a:ea typeface="SimSun" panose="02010600030101010101" pitchFamily="2" charset="-122"/>
                <a:cs typeface="Arial" panose="020B0604020202020204" pitchFamily="34" charset="0"/>
              </a:rPr>
              <a:t>尽早发现错误，成本越低</a:t>
            </a:r>
          </a:p>
          <a:p>
            <a:pPr marL="552450" indent="-285750">
              <a:lnSpc>
                <a:spcPct val="150000"/>
              </a:lnSpc>
              <a:buClr>
                <a:schemeClr val="accent1"/>
              </a:buClr>
              <a:buSzPct val="75000"/>
              <a:buFont typeface="Arial" panose="020B0604020202020204" pitchFamily="34" charset="0"/>
              <a:buChar char="•"/>
            </a:pPr>
            <a:r>
              <a:rPr lang="zh-CN" altLang="en-US" dirty="0">
                <a:latin typeface="KaiTi" panose="02010609060101010101" pitchFamily="49" charset="-122"/>
                <a:ea typeface="KaiTi" panose="02010609060101010101" pitchFamily="49" charset="-122"/>
                <a:cs typeface="Arial" panose="020B0604020202020204" pitchFamily="34" charset="0"/>
              </a:rPr>
              <a:t>发现问题比较容易</a:t>
            </a:r>
            <a:endParaRPr lang="en-US" altLang="zh-CN" dirty="0">
              <a:latin typeface="KaiTi" panose="02010609060101010101" pitchFamily="49" charset="-122"/>
              <a:ea typeface="KaiTi" panose="02010609060101010101" pitchFamily="49" charset="-122"/>
              <a:cs typeface="Arial" panose="020B0604020202020204" pitchFamily="34" charset="0"/>
            </a:endParaRPr>
          </a:p>
          <a:p>
            <a:pPr marL="552450" indent="-285750">
              <a:lnSpc>
                <a:spcPct val="150000"/>
              </a:lnSpc>
              <a:buClr>
                <a:schemeClr val="accent1"/>
              </a:buClr>
              <a:buSzPct val="75000"/>
              <a:buFont typeface="Arial" panose="020B0604020202020204" pitchFamily="34" charset="0"/>
              <a:buChar char="•"/>
            </a:pPr>
            <a:r>
              <a:rPr lang="zh-CN" altLang="en-US" dirty="0">
                <a:latin typeface="KaiTi" panose="02010609060101010101" pitchFamily="49" charset="-122"/>
                <a:ea typeface="KaiTi" panose="02010609060101010101" pitchFamily="49" charset="-122"/>
                <a:cs typeface="Arial" panose="020B0604020202020204" pitchFamily="34" charset="0"/>
              </a:rPr>
              <a:t>修正问题更容易</a:t>
            </a:r>
            <a:endParaRPr lang="zh-CN" altLang="en-US" b="1" dirty="0">
              <a:latin typeface="KaiTi" panose="02010609060101010101" pitchFamily="49" charset="-122"/>
              <a:ea typeface="KaiTi" panose="02010609060101010101" pitchFamily="49" charset="-122"/>
              <a:cs typeface="Arial" panose="020B0604020202020204" pitchFamily="34" charset="0"/>
            </a:endParaRPr>
          </a:p>
          <a:p>
            <a:pPr marL="257175" indent="-257175" eaLnBrk="0" hangingPunct="0">
              <a:lnSpc>
                <a:spcPct val="150000"/>
              </a:lnSpc>
              <a:spcBef>
                <a:spcPct val="20000"/>
              </a:spcBef>
              <a:buClr>
                <a:schemeClr val="accent1">
                  <a:lumMod val="50000"/>
                </a:schemeClr>
              </a:buClr>
              <a:buSzPct val="90000"/>
              <a:buFont typeface="Wingdings" charset="2"/>
              <a:buChar char="p"/>
              <a:tabLst>
                <a:tab pos="273844" algn="l"/>
                <a:tab pos="428625" algn="l"/>
              </a:tabLst>
            </a:pPr>
            <a:r>
              <a:rPr lang="zh-CN" altLang="en-US" dirty="0">
                <a:solidFill>
                  <a:srgbClr val="C00000"/>
                </a:solidFill>
                <a:latin typeface="Arial" panose="020B0604020202020204" pitchFamily="34" charset="0"/>
                <a:ea typeface="SimSun" panose="02010600030101010101" pitchFamily="2" charset="-122"/>
                <a:cs typeface="Arial" panose="020B0604020202020204" pitchFamily="34" charset="0"/>
              </a:rPr>
              <a:t>单元质量是系统质量的基石，单元测试可以比系统测试测得更彻底</a:t>
            </a:r>
            <a:endParaRPr lang="en-US" altLang="zh-CN" dirty="0">
              <a:solidFill>
                <a:srgbClr val="C00000"/>
              </a:solidFill>
              <a:latin typeface="Arial" panose="020B0604020202020204" pitchFamily="34" charset="0"/>
              <a:ea typeface="SimSun" panose="02010600030101010101" pitchFamily="2" charset="-122"/>
              <a:cs typeface="Arial" panose="020B0604020202020204" pitchFamily="34" charset="0"/>
            </a:endParaRPr>
          </a:p>
        </p:txBody>
      </p:sp>
      <p:pic>
        <p:nvPicPr>
          <p:cNvPr id="2" name="Picture 41" descr="car_unit">
            <a:extLst>
              <a:ext uri="{FF2B5EF4-FFF2-40B4-BE49-F238E27FC236}">
                <a16:creationId xmlns:a16="http://schemas.microsoft.com/office/drawing/2014/main" id="{63B7E659-B2C0-5089-128D-34331D444FC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71999" y="1532202"/>
            <a:ext cx="4461055" cy="2333059"/>
          </a:xfrm>
          <a:prstGeom prst="rect">
            <a:avLst/>
          </a:prstGeom>
          <a:noFill/>
          <a:ln>
            <a:noFill/>
          </a:ln>
        </p:spPr>
      </p:pic>
      <p:sp>
        <p:nvSpPr>
          <p:cNvPr id="3" name="文本框 2">
            <a:extLst>
              <a:ext uri="{FF2B5EF4-FFF2-40B4-BE49-F238E27FC236}">
                <a16:creationId xmlns:a16="http://schemas.microsoft.com/office/drawing/2014/main" id="{4796B2EC-082F-94C4-8EA4-0A45D3359CB0}"/>
              </a:ext>
            </a:extLst>
          </p:cNvPr>
          <p:cNvSpPr txBox="1"/>
          <p:nvPr/>
        </p:nvSpPr>
        <p:spPr>
          <a:xfrm>
            <a:off x="4831975" y="4065093"/>
            <a:ext cx="1721224" cy="400110"/>
          </a:xfrm>
          <a:prstGeom prst="rect">
            <a:avLst/>
          </a:prstGeom>
          <a:noFill/>
        </p:spPr>
        <p:txBody>
          <a:bodyPr wrap="square" rtlCol="0">
            <a:spAutoFit/>
          </a:bodyPr>
          <a:lstStyle/>
          <a:p>
            <a:r>
              <a:rPr kumimoji="1" lang="en-US" altLang="zh-CN" sz="2000" dirty="0">
                <a:solidFill>
                  <a:srgbClr val="C00000"/>
                </a:solidFill>
              </a:rPr>
              <a:t>0.8</a:t>
            </a:r>
            <a:r>
              <a:rPr kumimoji="1" lang="en-US" altLang="zh-CN" sz="2000" baseline="30000" dirty="0">
                <a:solidFill>
                  <a:srgbClr val="C00000"/>
                </a:solidFill>
              </a:rPr>
              <a:t>30</a:t>
            </a:r>
            <a:r>
              <a:rPr kumimoji="1" lang="zh-CN" altLang="en-US" sz="2000" baseline="30000" dirty="0">
                <a:solidFill>
                  <a:srgbClr val="C00000"/>
                </a:solidFill>
              </a:rPr>
              <a:t> </a:t>
            </a:r>
            <a:r>
              <a:rPr kumimoji="1" lang="en-US" altLang="zh-CN" sz="2000" dirty="0">
                <a:solidFill>
                  <a:srgbClr val="C00000"/>
                </a:solidFill>
              </a:rPr>
              <a:t>=0.00123</a:t>
            </a:r>
            <a:endParaRPr kumimoji="1" lang="zh-CN" altLang="en-US" sz="2000" dirty="0">
              <a:solidFill>
                <a:srgbClr val="C00000"/>
              </a:solidFill>
            </a:endParaRPr>
          </a:p>
        </p:txBody>
      </p:sp>
      <p:sp>
        <p:nvSpPr>
          <p:cNvPr id="4" name="文本框 3">
            <a:extLst>
              <a:ext uri="{FF2B5EF4-FFF2-40B4-BE49-F238E27FC236}">
                <a16:creationId xmlns:a16="http://schemas.microsoft.com/office/drawing/2014/main" id="{28B33620-EF86-C334-B9AB-A65C7A72D6B2}"/>
              </a:ext>
            </a:extLst>
          </p:cNvPr>
          <p:cNvSpPr txBox="1"/>
          <p:nvPr/>
        </p:nvSpPr>
        <p:spPr>
          <a:xfrm>
            <a:off x="6974682" y="4065093"/>
            <a:ext cx="1830486" cy="400110"/>
          </a:xfrm>
          <a:prstGeom prst="rect">
            <a:avLst/>
          </a:prstGeom>
          <a:noFill/>
        </p:spPr>
        <p:txBody>
          <a:bodyPr wrap="square" rtlCol="0">
            <a:spAutoFit/>
          </a:bodyPr>
          <a:lstStyle/>
          <a:p>
            <a:r>
              <a:rPr kumimoji="1" lang="en-US" altLang="zh-CN" sz="2000" dirty="0">
                <a:solidFill>
                  <a:srgbClr val="C00000"/>
                </a:solidFill>
              </a:rPr>
              <a:t>0.99</a:t>
            </a:r>
            <a:r>
              <a:rPr kumimoji="1" lang="en-US" altLang="zh-CN" sz="2000" baseline="30000" dirty="0">
                <a:solidFill>
                  <a:srgbClr val="C00000"/>
                </a:solidFill>
              </a:rPr>
              <a:t>30</a:t>
            </a:r>
            <a:r>
              <a:rPr kumimoji="1" lang="zh-CN" altLang="en-US" sz="2000" baseline="30000" dirty="0">
                <a:solidFill>
                  <a:srgbClr val="C00000"/>
                </a:solidFill>
              </a:rPr>
              <a:t> </a:t>
            </a:r>
            <a:r>
              <a:rPr kumimoji="1" lang="en-US" altLang="zh-CN" sz="2000" dirty="0">
                <a:solidFill>
                  <a:srgbClr val="C00000"/>
                </a:solidFill>
              </a:rPr>
              <a:t>=</a:t>
            </a:r>
            <a:r>
              <a:rPr kumimoji="1" lang="zh-CN" altLang="en-US" sz="2000" dirty="0">
                <a:solidFill>
                  <a:srgbClr val="C00000"/>
                </a:solidFill>
              </a:rPr>
              <a:t> </a:t>
            </a:r>
            <a:r>
              <a:rPr kumimoji="1" lang="en-US" altLang="zh-CN" sz="2000" dirty="0">
                <a:solidFill>
                  <a:srgbClr val="C00000"/>
                </a:solidFill>
              </a:rPr>
              <a:t>0.740</a:t>
            </a:r>
            <a:r>
              <a:rPr kumimoji="1" lang="zh-CN" altLang="en-US" sz="2000" dirty="0">
                <a:solidFill>
                  <a:srgbClr val="C00000"/>
                </a:solidFill>
              </a:rPr>
              <a:t> </a:t>
            </a:r>
          </a:p>
        </p:txBody>
      </p:sp>
    </p:spTree>
    <p:extLst>
      <p:ext uri="{BB962C8B-B14F-4D97-AF65-F5344CB8AC3E}">
        <p14:creationId xmlns:p14="http://schemas.microsoft.com/office/powerpoint/2010/main" val="361391027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xEl>
                                              <p:pRg st="5" end="5"/>
                                            </p:txEl>
                                          </p:spTgt>
                                        </p:tgtEl>
                                        <p:attrNameLst>
                                          <p:attrName>style.visibility</p:attrName>
                                        </p:attrNameLst>
                                      </p:cBhvr>
                                      <p:to>
                                        <p:strVal val="visible"/>
                                      </p:to>
                                    </p:set>
                                    <p:anim calcmode="lin" valueType="num">
                                      <p:cBhvr additive="base">
                                        <p:cTn id="7" dur="500" fill="hold"/>
                                        <p:tgtEl>
                                          <p:spTgt spid="9219">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9">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590400" y="248128"/>
            <a:ext cx="4788579" cy="421481"/>
          </a:xfrm>
        </p:spPr>
        <p:txBody>
          <a:bodyPr>
            <a:normAutofit fontScale="90000"/>
          </a:bodyPr>
          <a:lstStyle/>
          <a:p>
            <a:r>
              <a:rPr lang="zh-CN" altLang="en-US" dirty="0">
                <a:latin typeface="微软雅黑" panose="020B0503020204020204" pitchFamily="34" charset="-122"/>
                <a:ea typeface="微软雅黑" panose="020B0503020204020204" pitchFamily="34" charset="-122"/>
              </a:rPr>
              <a:t>单元测试的其它价值</a:t>
            </a:r>
            <a:endParaRPr lang="en-US" altLang="zh-CN" dirty="0">
              <a:latin typeface="微软雅黑" panose="020B0503020204020204" pitchFamily="34" charset="-122"/>
              <a:ea typeface="微软雅黑" panose="020B0503020204020204" pitchFamily="34" charset="-122"/>
            </a:endParaRPr>
          </a:p>
        </p:txBody>
      </p:sp>
      <p:sp>
        <p:nvSpPr>
          <p:cNvPr id="11267" name="Rectangle 3"/>
          <p:cNvSpPr>
            <a:spLocks noGrp="1" noChangeArrowheads="1"/>
          </p:cNvSpPr>
          <p:nvPr>
            <p:ph type="body" idx="1"/>
          </p:nvPr>
        </p:nvSpPr>
        <p:spPr>
          <a:xfrm>
            <a:off x="340659" y="887506"/>
            <a:ext cx="8659906" cy="3926542"/>
          </a:xfrm>
        </p:spPr>
        <p:txBody>
          <a:bodyPr>
            <a:noAutofit/>
          </a:bodyPr>
          <a:lstStyle/>
          <a:p>
            <a:pPr marL="319088" marR="0" lvl="0" indent="-319088" eaLnBrk="0" fontAlgn="base" hangingPunct="0">
              <a:lnSpc>
                <a:spcPct val="130000"/>
              </a:lnSpc>
              <a:spcAft>
                <a:spcPct val="0"/>
              </a:spcAft>
              <a:buClr>
                <a:schemeClr val="accent1">
                  <a:lumMod val="50000"/>
                </a:schemeClr>
              </a:buClr>
              <a:buSzPct val="90000"/>
              <a:buFont typeface="Wingdings" charset="2"/>
              <a:buChar char="p"/>
              <a:tabLst>
                <a:tab pos="273050" algn="l"/>
                <a:tab pos="428625" algn="l"/>
              </a:tabLst>
            </a:pPr>
            <a:r>
              <a:rPr lang="zh-CN" altLang="zh-CN" sz="1400" b="1" dirty="0">
                <a:solidFill>
                  <a:schemeClr val="tx1">
                    <a:lumMod val="50000"/>
                    <a:lumOff val="50000"/>
                  </a:schemeClr>
                </a:solidFill>
                <a:ea typeface="楷体"/>
              </a:rPr>
              <a:t>支持扩展</a:t>
            </a:r>
            <a:r>
              <a:rPr lang="zh-CN" altLang="en-US" sz="1400" dirty="0">
                <a:solidFill>
                  <a:schemeClr val="tx1">
                    <a:lumMod val="50000"/>
                    <a:lumOff val="50000"/>
                  </a:schemeClr>
                </a:solidFill>
                <a:ea typeface="楷体"/>
              </a:rPr>
              <a:t>：</a:t>
            </a:r>
            <a:r>
              <a:rPr lang="zh-CN" altLang="zh-CN" sz="1400" dirty="0">
                <a:solidFill>
                  <a:schemeClr val="tx1">
                    <a:lumMod val="50000"/>
                    <a:lumOff val="50000"/>
                  </a:schemeClr>
                </a:solidFill>
                <a:ea typeface="楷体"/>
              </a:rPr>
              <a:t>如果没有各种类型测试的支持，软件开发无法支持扩展，单元测试就是其基础</a:t>
            </a:r>
            <a:endParaRPr lang="en-US" altLang="zh-CN" sz="1400" dirty="0">
              <a:solidFill>
                <a:schemeClr val="tx1">
                  <a:lumMod val="50000"/>
                  <a:lumOff val="50000"/>
                </a:schemeClr>
              </a:solidFill>
              <a:ea typeface="楷体"/>
            </a:endParaRPr>
          </a:p>
          <a:p>
            <a:pPr marL="319088" marR="0" lvl="0" indent="-319088" eaLnBrk="0" fontAlgn="base" hangingPunct="0">
              <a:lnSpc>
                <a:spcPct val="130000"/>
              </a:lnSpc>
              <a:spcAft>
                <a:spcPct val="0"/>
              </a:spcAft>
              <a:buClr>
                <a:schemeClr val="accent1">
                  <a:lumMod val="50000"/>
                </a:schemeClr>
              </a:buClr>
              <a:buSzPct val="90000"/>
              <a:buFont typeface="Wingdings" charset="2"/>
              <a:buChar char="p"/>
              <a:tabLst>
                <a:tab pos="273050" algn="l"/>
                <a:tab pos="428625" algn="l"/>
              </a:tabLst>
            </a:pPr>
            <a:r>
              <a:rPr lang="zh-CN" altLang="zh-CN" sz="1400" b="1" dirty="0">
                <a:solidFill>
                  <a:schemeClr val="tx1">
                    <a:lumMod val="50000"/>
                    <a:lumOff val="50000"/>
                  </a:schemeClr>
                </a:solidFill>
                <a:ea typeface="楷体"/>
              </a:rPr>
              <a:t>引导更好的设计</a:t>
            </a:r>
            <a:r>
              <a:rPr lang="zh-CN" altLang="en-US" sz="1400" dirty="0">
                <a:solidFill>
                  <a:schemeClr val="tx1">
                    <a:lumMod val="50000"/>
                    <a:lumOff val="50000"/>
                  </a:schemeClr>
                </a:solidFill>
                <a:ea typeface="楷体"/>
              </a:rPr>
              <a:t>：</a:t>
            </a:r>
            <a:r>
              <a:rPr lang="zh-CN" altLang="zh-CN" sz="1400" dirty="0">
                <a:solidFill>
                  <a:schemeClr val="tx1">
                    <a:lumMod val="50000"/>
                    <a:lumOff val="50000"/>
                  </a:schemeClr>
                </a:solidFill>
                <a:ea typeface="楷体"/>
              </a:rPr>
              <a:t>能够支持单元测试的代码总是不会被人遗弃。单元测试的存在，甚至实现程序可测试性的意识，可避免</a:t>
            </a:r>
            <a:r>
              <a:rPr lang="zh-CN" altLang="en-US" sz="1400" dirty="0">
                <a:solidFill>
                  <a:schemeClr val="tx1">
                    <a:lumMod val="50000"/>
                    <a:lumOff val="50000"/>
                  </a:schemeClr>
                </a:solidFill>
                <a:ea typeface="楷体"/>
              </a:rPr>
              <a:t>“</a:t>
            </a:r>
            <a:r>
              <a:rPr lang="zh-CN" altLang="zh-CN" sz="1400" dirty="0">
                <a:solidFill>
                  <a:schemeClr val="tx1">
                    <a:lumMod val="50000"/>
                    <a:lumOff val="50000"/>
                  </a:schemeClr>
                </a:solidFill>
                <a:ea typeface="楷体"/>
              </a:rPr>
              <a:t>方法有太多参数</a:t>
            </a:r>
            <a:r>
              <a:rPr lang="zh-CN" altLang="en-US" sz="1400" dirty="0">
                <a:solidFill>
                  <a:schemeClr val="tx1">
                    <a:lumMod val="50000"/>
                    <a:lumOff val="50000"/>
                  </a:schemeClr>
                </a:solidFill>
                <a:ea typeface="楷体"/>
              </a:rPr>
              <a:t>、</a:t>
            </a:r>
            <a:r>
              <a:rPr lang="zh-CN" altLang="zh-CN" sz="1400" dirty="0">
                <a:solidFill>
                  <a:schemeClr val="tx1">
                    <a:lumMod val="50000"/>
                    <a:lumOff val="50000"/>
                  </a:schemeClr>
                </a:solidFill>
                <a:ea typeface="楷体"/>
              </a:rPr>
              <a:t>Monster Methods</a:t>
            </a:r>
            <a:r>
              <a:rPr lang="zh-CN" altLang="en-US" sz="1400" dirty="0">
                <a:solidFill>
                  <a:schemeClr val="tx1">
                    <a:lumMod val="50000"/>
                    <a:lumOff val="50000"/>
                  </a:schemeClr>
                </a:solidFill>
                <a:ea typeface="楷体"/>
              </a:rPr>
              <a:t>（巨型方法）、</a:t>
            </a:r>
            <a:r>
              <a:rPr lang="zh-CN" altLang="zh-CN" sz="1400" dirty="0">
                <a:solidFill>
                  <a:schemeClr val="tx1">
                    <a:lumMod val="50000"/>
                    <a:lumOff val="50000"/>
                  </a:schemeClr>
                </a:solidFill>
                <a:ea typeface="楷体"/>
              </a:rPr>
              <a:t>过多的依赖</a:t>
            </a:r>
            <a:r>
              <a:rPr lang="zh-CN" altLang="en-US" sz="1400" dirty="0">
                <a:solidFill>
                  <a:schemeClr val="tx1">
                    <a:lumMod val="50000"/>
                    <a:lumOff val="50000"/>
                  </a:schemeClr>
                </a:solidFill>
                <a:ea typeface="楷体"/>
              </a:rPr>
              <a:t>”等问题</a:t>
            </a:r>
            <a:endParaRPr lang="en-US" altLang="zh-CN" sz="1400" dirty="0">
              <a:solidFill>
                <a:schemeClr val="tx1">
                  <a:lumMod val="50000"/>
                  <a:lumOff val="50000"/>
                </a:schemeClr>
              </a:solidFill>
              <a:ea typeface="楷体"/>
            </a:endParaRPr>
          </a:p>
          <a:p>
            <a:pPr marL="319088" marR="0" lvl="0" indent="-319088" eaLnBrk="0" fontAlgn="base" hangingPunct="0">
              <a:lnSpc>
                <a:spcPct val="130000"/>
              </a:lnSpc>
              <a:spcAft>
                <a:spcPct val="0"/>
              </a:spcAft>
              <a:buClr>
                <a:schemeClr val="accent1">
                  <a:lumMod val="50000"/>
                </a:schemeClr>
              </a:buClr>
              <a:buSzPct val="90000"/>
              <a:buFont typeface="Wingdings" charset="2"/>
              <a:buChar char="p"/>
              <a:tabLst>
                <a:tab pos="273050" algn="l"/>
                <a:tab pos="428625" algn="l"/>
              </a:tabLst>
            </a:pPr>
            <a:r>
              <a:rPr kumimoji="0" lang="zh-CN" altLang="zh-CN" sz="1400" b="1"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pitchFamily="49" charset="-122"/>
                <a:cs typeface="宋体" panose="02010600030101010101" pitchFamily="2" charset="-122"/>
              </a:rPr>
              <a:t>支持变化</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pitchFamily="49" charset="-122"/>
                <a:cs typeface="宋体" panose="02010600030101010101" pitchFamily="2" charset="-122"/>
              </a:rPr>
              <a:t>任何人修改系统的一部分，就必须了解其它哪些部分需要运行验证，以确保不破坏程序</a:t>
            </a:r>
            <a:r>
              <a:rPr kumimoji="0" lang="zh-CN" altLang="en-US"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pitchFamily="49" charset="-122"/>
                <a:cs typeface="宋体" panose="02010600030101010101" pitchFamily="2" charset="-122"/>
              </a:rPr>
              <a:t>。</a:t>
            </a:r>
            <a:r>
              <a:rPr kumimoji="0" lang="zh-CN" altLang="zh-CN" sz="1400" b="1"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pitchFamily="49" charset="-122"/>
                <a:cs typeface="宋体" panose="02010600030101010101" pitchFamily="2" charset="-122"/>
              </a:rPr>
              <a:t>单元测试，提供了所需要的安全网</a:t>
            </a:r>
            <a:r>
              <a:rPr kumimoji="0" lang="zh-CN" altLang="zh-CN"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pitchFamily="49" charset="-122"/>
                <a:cs typeface="宋体" panose="02010600030101010101" pitchFamily="2" charset="-122"/>
              </a:rPr>
              <a:t>，我们在进行代码修改的时候，无需担心无法预料的破坏。</a:t>
            </a:r>
            <a:endParaRPr kumimoji="0" lang="en-US" altLang="zh-CN"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pitchFamily="49" charset="-122"/>
              <a:cs typeface="宋体" panose="02010600030101010101" pitchFamily="2" charset="-122"/>
            </a:endParaRPr>
          </a:p>
          <a:p>
            <a:pPr marL="319088" marR="0" lvl="0" indent="-319088" eaLnBrk="0" fontAlgn="base" hangingPunct="0">
              <a:lnSpc>
                <a:spcPct val="130000"/>
              </a:lnSpc>
              <a:spcAft>
                <a:spcPct val="0"/>
              </a:spcAft>
              <a:buClr>
                <a:schemeClr val="accent1">
                  <a:lumMod val="50000"/>
                </a:schemeClr>
              </a:buClr>
              <a:buSzPct val="90000"/>
              <a:buFont typeface="Wingdings" charset="2"/>
              <a:buChar char="p"/>
              <a:tabLst>
                <a:tab pos="273050" algn="l"/>
                <a:tab pos="428625" algn="l"/>
              </a:tabLst>
            </a:pPr>
            <a:r>
              <a:rPr kumimoji="0" lang="zh-CN" altLang="zh-CN" sz="1400" b="1"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pitchFamily="49" charset="-122"/>
                <a:cs typeface="宋体" panose="02010600030101010101" pitchFamily="2" charset="-122"/>
              </a:rPr>
              <a:t>避免回归缺陷</a:t>
            </a:r>
            <a:r>
              <a:rPr kumimoji="0" lang="zh-CN" altLang="en-US" sz="1400" b="0" i="0" u="none" strike="noStrike" cap="none" normalizeH="0" baseline="0" dirty="0">
                <a:ln>
                  <a:noFill/>
                </a:ln>
                <a:solidFill>
                  <a:schemeClr val="tx1">
                    <a:lumMod val="75000"/>
                    <a:lumOff val="25000"/>
                  </a:schemeClr>
                </a:solidFill>
                <a:effectLst/>
                <a:ea typeface="楷体" panose="02010609060101010101" pitchFamily="49" charset="-122"/>
                <a:cs typeface="Times New Roman" panose="02020603050405020304" pitchFamily="18" charset="0"/>
              </a:rPr>
              <a:t>：</a:t>
            </a:r>
            <a:r>
              <a:rPr kumimoji="0" lang="zh-CN" altLang="zh-CN"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pitchFamily="49" charset="-122"/>
                <a:cs typeface="宋体" panose="02010600030101010101" pitchFamily="2" charset="-122"/>
              </a:rPr>
              <a:t>当</a:t>
            </a:r>
            <a:r>
              <a:rPr kumimoji="0" lang="zh-CN" altLang="en-US"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pitchFamily="49" charset="-122"/>
                <a:cs typeface="宋体" panose="02010600030101010101" pitchFamily="2" charset="-122"/>
              </a:rPr>
              <a:t>集成为一个庞大</a:t>
            </a:r>
            <a:r>
              <a:rPr kumimoji="0" lang="zh-CN" altLang="zh-CN"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pitchFamily="49" charset="-122"/>
                <a:cs typeface="宋体" panose="02010600030101010101" pitchFamily="2" charset="-122"/>
              </a:rPr>
              <a:t>系统后，</a:t>
            </a:r>
            <a:r>
              <a:rPr kumimoji="0" lang="zh-CN" altLang="en-US"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pitchFamily="49" charset="-122"/>
                <a:cs typeface="宋体" panose="02010600030101010101" pitchFamily="2" charset="-122"/>
              </a:rPr>
              <a:t>靠系统测试</a:t>
            </a:r>
            <a:r>
              <a:rPr kumimoji="0" lang="zh-CN" altLang="zh-CN"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pitchFamily="49" charset="-122"/>
                <a:cs typeface="宋体" panose="02010600030101010101" pitchFamily="2" charset="-122"/>
              </a:rPr>
              <a:t>穷尽所有的回归测试几乎是不可能的</a:t>
            </a:r>
            <a:endParaRPr lang="en-US" altLang="zh-CN" sz="1400" dirty="0">
              <a:solidFill>
                <a:schemeClr val="tx1">
                  <a:lumMod val="75000"/>
                  <a:lumOff val="25000"/>
                </a:schemeClr>
              </a:solidFill>
              <a:cs typeface="宋体" panose="02010600030101010101" pitchFamily="2" charset="-122"/>
            </a:endParaRPr>
          </a:p>
          <a:p>
            <a:pPr marL="319088" marR="0" lvl="0" indent="-319088" eaLnBrk="0" fontAlgn="base" hangingPunct="0">
              <a:lnSpc>
                <a:spcPct val="130000"/>
              </a:lnSpc>
              <a:spcAft>
                <a:spcPct val="0"/>
              </a:spcAft>
              <a:buClr>
                <a:schemeClr val="accent1">
                  <a:lumMod val="50000"/>
                </a:schemeClr>
              </a:buClr>
              <a:buSzPct val="90000"/>
              <a:buFont typeface="Wingdings" charset="2"/>
              <a:buChar char="p"/>
              <a:tabLst>
                <a:tab pos="273050" algn="l"/>
                <a:tab pos="428625" algn="l"/>
              </a:tabLst>
            </a:pPr>
            <a:r>
              <a:rPr kumimoji="0" lang="zh-CN" altLang="zh-CN" sz="1400" b="1"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pitchFamily="49" charset="-122"/>
                <a:cs typeface="宋体" panose="02010600030101010101" pitchFamily="2" charset="-122"/>
              </a:rPr>
              <a:t>保证工作的平稳步调</a:t>
            </a:r>
            <a:r>
              <a:rPr kumimoji="0" lang="zh-CN" altLang="en-US" sz="1400" b="0" i="0" u="none" strike="noStrike" cap="none" normalizeH="0" baseline="0" dirty="0">
                <a:ln>
                  <a:noFill/>
                </a:ln>
                <a:solidFill>
                  <a:schemeClr val="tx1">
                    <a:lumMod val="75000"/>
                    <a:lumOff val="25000"/>
                  </a:schemeClr>
                </a:solidFill>
                <a:effectLst/>
                <a:ea typeface="楷体" panose="02010609060101010101" pitchFamily="49" charset="-122"/>
                <a:cs typeface="Times New Roman" panose="02020603050405020304" pitchFamily="18" charset="0"/>
              </a:rPr>
              <a:t>：</a:t>
            </a:r>
            <a:r>
              <a:rPr kumimoji="0" lang="zh-CN" altLang="zh-CN"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pitchFamily="49" charset="-122"/>
                <a:cs typeface="宋体" panose="02010600030101010101" pitchFamily="2" charset="-122"/>
              </a:rPr>
              <a:t>如果代码编写能够与单元测试配合，</a:t>
            </a:r>
            <a:r>
              <a:rPr kumimoji="0" lang="zh-CN" altLang="en-US"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pitchFamily="49" charset="-122"/>
                <a:cs typeface="宋体" panose="02010600030101010101" pitchFamily="2" charset="-122"/>
              </a:rPr>
              <a:t>就</a:t>
            </a:r>
            <a:r>
              <a:rPr kumimoji="0" lang="zh-CN" altLang="zh-CN" sz="1400" b="0" i="0" u="none" strike="noStrike" cap="none" normalizeH="0" baseline="0" dirty="0">
                <a:ln>
                  <a:noFill/>
                </a:ln>
                <a:solidFill>
                  <a:schemeClr val="tx1">
                    <a:lumMod val="75000"/>
                    <a:lumOff val="25000"/>
                  </a:schemeClr>
                </a:solidFill>
                <a:effectLst/>
                <a:latin typeface="Times New Roman" panose="02020603050405020304" pitchFamily="18" charset="0"/>
                <a:ea typeface="楷体" panose="02010609060101010101" pitchFamily="49" charset="-122"/>
                <a:cs typeface="宋体" panose="02010600030101010101" pitchFamily="2" charset="-122"/>
              </a:rPr>
              <a:t>很少会引起意外或最后一分钟问题。</a:t>
            </a:r>
            <a:endParaRPr lang="en-US" altLang="zh-CN" sz="1400" dirty="0">
              <a:solidFill>
                <a:schemeClr val="tx1">
                  <a:lumMod val="75000"/>
                  <a:lumOff val="25000"/>
                </a:schemeClr>
              </a:solidFill>
              <a:cs typeface="宋体" panose="02010600030101010101" pitchFamily="2" charset="-122"/>
            </a:endParaRPr>
          </a:p>
          <a:p>
            <a:pPr marL="319088" marR="0" lvl="0" indent="-319088" eaLnBrk="0" fontAlgn="base" hangingPunct="0">
              <a:lnSpc>
                <a:spcPct val="130000"/>
              </a:lnSpc>
              <a:spcAft>
                <a:spcPct val="0"/>
              </a:spcAft>
              <a:buClr>
                <a:schemeClr val="accent1">
                  <a:lumMod val="50000"/>
                </a:schemeClr>
              </a:buClr>
              <a:buSzPct val="90000"/>
              <a:buFont typeface="Wingdings" charset="2"/>
              <a:buChar char="p"/>
              <a:tabLst>
                <a:tab pos="273050" algn="l"/>
                <a:tab pos="428625" algn="l"/>
              </a:tabLst>
            </a:pPr>
            <a:r>
              <a:rPr kumimoji="0" lang="zh-CN" altLang="zh-CN" sz="1400" b="1" i="0" u="none" strike="noStrike" cap="none" normalizeH="0" baseline="0" dirty="0">
                <a:ln>
                  <a:noFill/>
                </a:ln>
                <a:solidFill>
                  <a:schemeClr val="tx1">
                    <a:lumMod val="95000"/>
                    <a:lumOff val="5000"/>
                  </a:schemeClr>
                </a:solidFill>
                <a:effectLst/>
                <a:latin typeface="Times New Roman" panose="02020603050405020304" pitchFamily="18" charset="0"/>
                <a:ea typeface="楷体" panose="02010609060101010101" pitchFamily="49" charset="-122"/>
                <a:cs typeface="宋体" panose="02010600030101010101" pitchFamily="2" charset="-122"/>
              </a:rPr>
              <a:t>节省测试时间</a:t>
            </a:r>
            <a:r>
              <a:rPr lang="zh-CN" altLang="en-US" sz="1400" b="1" dirty="0">
                <a:solidFill>
                  <a:schemeClr val="tx1">
                    <a:lumMod val="95000"/>
                    <a:lumOff val="5000"/>
                  </a:schemeClr>
                </a:solidFill>
                <a:latin typeface="Times New Roman" panose="02020603050405020304" pitchFamily="18" charset="0"/>
                <a:ea typeface="楷体" panose="02010609060101010101" pitchFamily="49" charset="-122"/>
                <a:cs typeface="宋体" panose="02010600030101010101" pitchFamily="2" charset="-122"/>
              </a:rPr>
              <a:t>：</a:t>
            </a:r>
            <a:r>
              <a:rPr kumimoji="0" lang="zh-CN" altLang="zh-CN" sz="1400" b="0" i="0" u="none" strike="noStrike" cap="none" normalizeH="0" baseline="0" dirty="0">
                <a:ln>
                  <a:noFill/>
                </a:ln>
                <a:solidFill>
                  <a:schemeClr val="tx1">
                    <a:lumMod val="95000"/>
                    <a:lumOff val="5000"/>
                  </a:schemeClr>
                </a:solidFill>
                <a:effectLst/>
                <a:latin typeface="Times New Roman" panose="02020603050405020304" pitchFamily="18" charset="0"/>
                <a:ea typeface="楷体" panose="02010609060101010101" pitchFamily="49" charset="-122"/>
                <a:cs typeface="宋体" panose="02010600030101010101" pitchFamily="2" charset="-122"/>
              </a:rPr>
              <a:t>单元测试是最简单、最快和最廉价的方式实现基础检查，例如边界值验证、输入验证或程序主逻辑路径调用等。</a:t>
            </a:r>
            <a:endParaRPr kumimoji="0" lang="en-US" altLang="zh-CN" sz="1400" b="0" i="0" u="none" strike="noStrike" cap="none" normalizeH="0" baseline="0" dirty="0">
              <a:ln>
                <a:noFill/>
              </a:ln>
              <a:solidFill>
                <a:schemeClr val="tx1">
                  <a:lumMod val="95000"/>
                  <a:lumOff val="5000"/>
                </a:schemeClr>
              </a:solidFill>
              <a:effectLst/>
              <a:latin typeface="Times New Roman" panose="02020603050405020304" pitchFamily="18" charset="0"/>
              <a:ea typeface="楷体" panose="02010609060101010101" pitchFamily="49" charset="-122"/>
              <a:cs typeface="宋体" panose="02010600030101010101" pitchFamily="2" charset="-122"/>
            </a:endParaRPr>
          </a:p>
          <a:p>
            <a:pPr marL="319088" marR="0" lvl="0" indent="-319088" eaLnBrk="0" fontAlgn="base" hangingPunct="0">
              <a:lnSpc>
                <a:spcPct val="130000"/>
              </a:lnSpc>
              <a:spcAft>
                <a:spcPct val="0"/>
              </a:spcAft>
              <a:buClr>
                <a:schemeClr val="accent1">
                  <a:lumMod val="50000"/>
                </a:schemeClr>
              </a:buClr>
              <a:buSzPct val="90000"/>
              <a:buFont typeface="Wingdings" charset="2"/>
              <a:buChar char="p"/>
              <a:tabLst>
                <a:tab pos="273050" algn="l"/>
                <a:tab pos="428625" algn="l"/>
              </a:tabLst>
            </a:pPr>
            <a:r>
              <a:rPr kumimoji="0" lang="zh-CN" altLang="zh-CN" sz="1400" b="1" i="0" u="none" strike="noStrike" cap="none" normalizeH="0" baseline="0" dirty="0">
                <a:ln>
                  <a:noFill/>
                </a:ln>
                <a:solidFill>
                  <a:schemeClr val="tx1">
                    <a:lumMod val="95000"/>
                    <a:lumOff val="5000"/>
                  </a:schemeClr>
                </a:solidFill>
                <a:effectLst/>
                <a:latin typeface="Times New Roman" panose="02020603050405020304" pitchFamily="18" charset="0"/>
                <a:ea typeface="楷体" panose="02010609060101010101" pitchFamily="49" charset="-122"/>
                <a:cs typeface="宋体" panose="02010600030101010101" pitchFamily="2" charset="-122"/>
              </a:rPr>
              <a:t>规范行为和记录代码</a:t>
            </a:r>
            <a:r>
              <a:rPr lang="zh-CN" altLang="en-US" sz="14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1400" b="0" i="0" u="none" strike="noStrike" cap="none" normalizeH="0" baseline="0" dirty="0">
                <a:ln>
                  <a:noFill/>
                </a:ln>
                <a:solidFill>
                  <a:schemeClr val="tx1">
                    <a:lumMod val="95000"/>
                    <a:lumOff val="5000"/>
                  </a:schemeClr>
                </a:solidFill>
                <a:effectLst/>
                <a:latin typeface="Times New Roman" panose="02020603050405020304" pitchFamily="18" charset="0"/>
                <a:ea typeface="楷体" panose="02010609060101010101" pitchFamily="49" charset="-122"/>
                <a:cs typeface="宋体" panose="02010600030101010101" pitchFamily="2" charset="-122"/>
              </a:rPr>
              <a:t>理想状态下，单元测试是被测代码的行为描述。它也是一个例子，解释代码是如何工作或如何实现一个特定的业务逻辑</a:t>
            </a:r>
            <a:endParaRPr lang="zh-CN" altLang="zh-CN" sz="1400" dirty="0">
              <a:solidFill>
                <a:schemeClr val="tx1">
                  <a:lumMod val="95000"/>
                  <a:lumOff val="5000"/>
                </a:schemeClr>
              </a:solidFill>
              <a:ea typeface="楷体"/>
            </a:endParaRPr>
          </a:p>
        </p:txBody>
      </p:sp>
      <p:sp>
        <p:nvSpPr>
          <p:cNvPr id="3" name="矩形 2">
            <a:extLst>
              <a:ext uri="{FF2B5EF4-FFF2-40B4-BE49-F238E27FC236}">
                <a16:creationId xmlns:a16="http://schemas.microsoft.com/office/drawing/2014/main" id="{512B5928-4FA1-460F-DA74-F83BAA3EF036}"/>
              </a:ext>
            </a:extLst>
          </p:cNvPr>
          <p:cNvSpPr>
            <a:spLocks noChangeArrowheads="1"/>
          </p:cNvSpPr>
          <p:nvPr/>
        </p:nvSpPr>
        <p:spPr bwMode="auto">
          <a:xfrm>
            <a:off x="6350" y="8664575"/>
            <a:ext cx="9753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228600" bIns="0" numCol="1" anchor="t" anchorCtr="0" compatLnSpc="1">
            <a:prstTxWarp prst="textNoShape">
              <a:avLst/>
            </a:prstTxWarp>
            <a:spAutoFit/>
          </a:bodyPr>
          <a:lstStyle/>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1. </a:t>
            </a:r>
            <a:r>
              <a:rPr kumimoji="0" lang="zh-CN" altLang="zh-CN" sz="9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人们</a:t>
            </a:r>
            <a:r>
              <a:rPr kumimoji="0" lang="zh-CN" altLang="zh-CN" sz="9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总是愿意写</a:t>
            </a:r>
            <a:r>
              <a:rPr kumimoji="0" lang="zh-CN" altLang="zh-CN" sz="900" b="0" i="0" u="none" strike="noStrike" cap="none" normalizeH="0" baseline="0">
                <a:ln>
                  <a:noFill/>
                </a:ln>
                <a:solidFill>
                  <a:srgbClr val="FF0000"/>
                </a:solidFill>
                <a:effectLst/>
                <a:ea typeface="Times New Roman" panose="02020603050405020304" pitchFamily="18" charset="0"/>
                <a:cs typeface="Times New Roman" panose="02020603050405020304" pitchFamily="18" charset="0"/>
              </a:rPr>
              <a:t>“</a:t>
            </a:r>
            <a:r>
              <a:rPr kumimoji="0" lang="zh-CN" altLang="zh-CN" sz="9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工作完全正确</a:t>
            </a:r>
            <a:r>
              <a:rPr kumimoji="0" lang="zh-CN" altLang="zh-CN" sz="900" b="0" i="0" u="none" strike="noStrike" cap="none" normalizeH="0" baseline="0">
                <a:ln>
                  <a:noFill/>
                </a:ln>
                <a:solidFill>
                  <a:srgbClr val="FF0000"/>
                </a:solidFill>
                <a:effectLst/>
                <a:ea typeface="Times New Roman" panose="02020603050405020304" pitchFamily="18" charset="0"/>
                <a:cs typeface="Times New Roman" panose="02020603050405020304" pitchFamily="18" charset="0"/>
              </a:rPr>
              <a:t>” </a:t>
            </a:r>
            <a:r>
              <a:rPr kumimoji="0" lang="zh-CN" altLang="zh-CN" sz="9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的代码，而不是写</a:t>
            </a:r>
            <a:r>
              <a:rPr kumimoji="0" lang="zh-CN" altLang="zh-CN" sz="900" b="0" i="0" u="none" strike="noStrike" cap="none" normalizeH="0" baseline="0">
                <a:ln>
                  <a:noFill/>
                </a:ln>
                <a:solidFill>
                  <a:srgbClr val="FF0000"/>
                </a:solidFill>
                <a:effectLst/>
                <a:ea typeface="Times New Roman" panose="02020603050405020304" pitchFamily="18" charset="0"/>
                <a:cs typeface="Times New Roman" panose="02020603050405020304" pitchFamily="18" charset="0"/>
              </a:rPr>
              <a:t>“</a:t>
            </a:r>
            <a:r>
              <a:rPr kumimoji="0" lang="zh-CN" altLang="zh-CN" sz="9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按照预期的设想工作</a:t>
            </a:r>
            <a:r>
              <a:rPr kumimoji="0" lang="zh-CN" altLang="zh-CN" sz="900" b="0" i="0" u="none" strike="noStrike" cap="none" normalizeH="0" baseline="0">
                <a:ln>
                  <a:noFill/>
                </a:ln>
                <a:solidFill>
                  <a:srgbClr val="FF0000"/>
                </a:solidFill>
                <a:effectLst/>
                <a:ea typeface="Times New Roman" panose="02020603050405020304" pitchFamily="18" charset="0"/>
                <a:cs typeface="Times New Roman" panose="02020603050405020304" pitchFamily="18" charset="0"/>
              </a:rPr>
              <a:t>”</a:t>
            </a:r>
            <a:r>
              <a:rPr kumimoji="0" lang="zh-CN" altLang="zh-CN" sz="9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的代码</a:t>
            </a:r>
            <a:r>
              <a:rPr kumimoji="0" lang="zh-CN" altLang="zh-CN" sz="9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，但是证明一个程序的正确性几乎是不可能的，除非是大学教材中有关形式化方法的非常简单的代码片段。</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41435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267">
                                            <p:txEl>
                                              <p:pRg st="2" end="2"/>
                                            </p:txEl>
                                          </p:spTgt>
                                        </p:tgtEl>
                                        <p:attrNameLst>
                                          <p:attrName>style.visibility</p:attrName>
                                        </p:attrNameLst>
                                      </p:cBhvr>
                                      <p:to>
                                        <p:strVal val="visible"/>
                                      </p:to>
                                    </p:set>
                                    <p:anim calcmode="lin" valueType="num">
                                      <p:cBhvr additive="base">
                                        <p:cTn id="7" dur="500"/>
                                        <p:tgtEl>
                                          <p:spTgt spid="11267">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11267">
                                            <p:txEl>
                                              <p:pRg st="2" end="2"/>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11267">
                                            <p:txEl>
                                              <p:pRg st="3" end="3"/>
                                            </p:txEl>
                                          </p:spTgt>
                                        </p:tgtEl>
                                        <p:attrNameLst>
                                          <p:attrName>style.visibility</p:attrName>
                                        </p:attrNameLst>
                                      </p:cBhvr>
                                      <p:to>
                                        <p:strVal val="visible"/>
                                      </p:to>
                                    </p:set>
                                    <p:anim calcmode="lin" valueType="num">
                                      <p:cBhvr additive="base">
                                        <p:cTn id="11" dur="500"/>
                                        <p:tgtEl>
                                          <p:spTgt spid="11267">
                                            <p:txEl>
                                              <p:pRg st="3" end="3"/>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1267">
                                            <p:txEl>
                                              <p:pRg st="3" end="3"/>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anim calcmode="lin" valueType="num">
                                      <p:cBhvr additive="base">
                                        <p:cTn id="15" dur="500"/>
                                        <p:tgtEl>
                                          <p:spTgt spid="11267">
                                            <p:txEl>
                                              <p:pRg st="4" end="4"/>
                                            </p:txEl>
                                          </p:spTgt>
                                        </p:tgtEl>
                                        <p:attrNameLst>
                                          <p:attrName>ppt_y</p:attrName>
                                        </p:attrNameLst>
                                      </p:cBhvr>
                                      <p:tavLst>
                                        <p:tav tm="0">
                                          <p:val>
                                            <p:strVal val="#ppt_y+#ppt_h*1.125000"/>
                                          </p:val>
                                        </p:tav>
                                        <p:tav tm="100000">
                                          <p:val>
                                            <p:strVal val="#ppt_y"/>
                                          </p:val>
                                        </p:tav>
                                      </p:tavLst>
                                    </p:anim>
                                    <p:animEffect transition="in" filter="wipe(up)">
                                      <p:cBhvr>
                                        <p:cTn id="16" dur="500"/>
                                        <p:tgtEl>
                                          <p:spTgt spid="11267">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11267">
                                            <p:txEl>
                                              <p:pRg st="5" end="5"/>
                                            </p:txEl>
                                          </p:spTgt>
                                        </p:tgtEl>
                                        <p:attrNameLst>
                                          <p:attrName>style.visibility</p:attrName>
                                        </p:attrNameLst>
                                      </p:cBhvr>
                                      <p:to>
                                        <p:strVal val="visible"/>
                                      </p:to>
                                    </p:set>
                                    <p:anim calcmode="lin" valueType="num">
                                      <p:cBhvr additive="base">
                                        <p:cTn id="21" dur="500"/>
                                        <p:tgtEl>
                                          <p:spTgt spid="11267">
                                            <p:txEl>
                                              <p:pRg st="5" end="5"/>
                                            </p:txEl>
                                          </p:spTgt>
                                        </p:tgtEl>
                                        <p:attrNameLst>
                                          <p:attrName>ppt_y</p:attrName>
                                        </p:attrNameLst>
                                      </p:cBhvr>
                                      <p:tavLst>
                                        <p:tav tm="0">
                                          <p:val>
                                            <p:strVal val="#ppt_y+#ppt_h*1.125000"/>
                                          </p:val>
                                        </p:tav>
                                        <p:tav tm="100000">
                                          <p:val>
                                            <p:strVal val="#ppt_y"/>
                                          </p:val>
                                        </p:tav>
                                      </p:tavLst>
                                    </p:anim>
                                    <p:animEffect transition="in" filter="wipe(up)">
                                      <p:cBhvr>
                                        <p:cTn id="22" dur="500"/>
                                        <p:tgtEl>
                                          <p:spTgt spid="11267">
                                            <p:txEl>
                                              <p:pRg st="5" end="5"/>
                                            </p:txEl>
                                          </p:spTgt>
                                        </p:tgtEl>
                                      </p:cBhvr>
                                    </p:animEffect>
                                  </p:childTnLst>
                                </p:cTn>
                              </p:par>
                              <p:par>
                                <p:cTn id="23" presetID="12" presetClass="entr" presetSubtype="4" fill="hold" nodeType="withEffect">
                                  <p:stCondLst>
                                    <p:cond delay="0"/>
                                  </p:stCondLst>
                                  <p:childTnLst>
                                    <p:set>
                                      <p:cBhvr>
                                        <p:cTn id="24" dur="1" fill="hold">
                                          <p:stCondLst>
                                            <p:cond delay="0"/>
                                          </p:stCondLst>
                                        </p:cTn>
                                        <p:tgtEl>
                                          <p:spTgt spid="11267">
                                            <p:txEl>
                                              <p:pRg st="6" end="6"/>
                                            </p:txEl>
                                          </p:spTgt>
                                        </p:tgtEl>
                                        <p:attrNameLst>
                                          <p:attrName>style.visibility</p:attrName>
                                        </p:attrNameLst>
                                      </p:cBhvr>
                                      <p:to>
                                        <p:strVal val="visible"/>
                                      </p:to>
                                    </p:set>
                                    <p:anim calcmode="lin" valueType="num">
                                      <p:cBhvr additive="base">
                                        <p:cTn id="25" dur="500"/>
                                        <p:tgtEl>
                                          <p:spTgt spid="11267">
                                            <p:txEl>
                                              <p:pRg st="6" end="6"/>
                                            </p:txEl>
                                          </p:spTgt>
                                        </p:tgtEl>
                                        <p:attrNameLst>
                                          <p:attrName>ppt_y</p:attrName>
                                        </p:attrNameLst>
                                      </p:cBhvr>
                                      <p:tavLst>
                                        <p:tav tm="0">
                                          <p:val>
                                            <p:strVal val="#ppt_y+#ppt_h*1.125000"/>
                                          </p:val>
                                        </p:tav>
                                        <p:tav tm="100000">
                                          <p:val>
                                            <p:strVal val="#ppt_y"/>
                                          </p:val>
                                        </p:tav>
                                      </p:tavLst>
                                    </p:anim>
                                    <p:animEffect transition="in" filter="wipe(up)">
                                      <p:cBhvr>
                                        <p:cTn id="26" dur="500"/>
                                        <p:tgtEl>
                                          <p:spTgt spid="112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0700" y="249710"/>
            <a:ext cx="4725693" cy="432048"/>
          </a:xfrm>
        </p:spPr>
        <p:txBody>
          <a:bodyPr>
            <a:normAutofit fontScale="90000"/>
          </a:bodyPr>
          <a:lstStyle/>
          <a:p>
            <a:r>
              <a:rPr lang="zh-CN" altLang="en-US" dirty="0">
                <a:latin typeface="微软雅黑" panose="020B0503020204020204" pitchFamily="34" charset="-122"/>
                <a:ea typeface="微软雅黑" panose="020B0503020204020204" pitchFamily="34" charset="-122"/>
              </a:rPr>
              <a:t>单元测试的目标</a:t>
            </a:r>
          </a:p>
        </p:txBody>
      </p:sp>
      <p:sp>
        <p:nvSpPr>
          <p:cNvPr id="12291" name="Rectangle 3"/>
          <p:cNvSpPr>
            <a:spLocks noGrp="1" noChangeArrowheads="1"/>
          </p:cNvSpPr>
          <p:nvPr>
            <p:ph type="body" idx="1"/>
          </p:nvPr>
        </p:nvSpPr>
        <p:spPr>
          <a:xfrm>
            <a:off x="777569" y="1033777"/>
            <a:ext cx="7425137" cy="2776223"/>
          </a:xfrm>
        </p:spPr>
        <p:txBody>
          <a:bodyPr>
            <a:normAutofit/>
          </a:bodyPr>
          <a:lstStyle/>
          <a:p>
            <a:pPr marL="319088" indent="-319088" eaLnBrk="0" hangingPunct="0">
              <a:lnSpc>
                <a:spcPct val="130000"/>
              </a:lnSpc>
              <a:buClr>
                <a:schemeClr val="accent1">
                  <a:lumMod val="50000"/>
                </a:schemeClr>
              </a:buClr>
              <a:buSzPct val="90000"/>
              <a:buFont typeface="Wingdings" charset="2"/>
              <a:buChar char="p"/>
              <a:tabLst>
                <a:tab pos="273050" algn="l"/>
                <a:tab pos="428625" algn="l"/>
              </a:tabLst>
            </a:pPr>
            <a:r>
              <a:rPr lang="zh-CN" altLang="en-US" sz="1800" dirty="0">
                <a:ea typeface="楷体"/>
                <a:cs typeface="楷体"/>
              </a:rPr>
              <a:t>单元模块被正确实现（主要指编码），包括功能、性能、安全性等，但一般主要介绍单元功能测试。</a:t>
            </a:r>
          </a:p>
          <a:p>
            <a:pPr marL="319088" indent="-319088" eaLnBrk="0" hangingPunct="0">
              <a:lnSpc>
                <a:spcPct val="130000"/>
              </a:lnSpc>
              <a:buClr>
                <a:schemeClr val="accent1">
                  <a:lumMod val="50000"/>
                </a:schemeClr>
              </a:buClr>
              <a:buSzPct val="90000"/>
              <a:buFont typeface="Wingdings" charset="2"/>
              <a:buChar char="p"/>
              <a:tabLst>
                <a:tab pos="273050" algn="l"/>
                <a:tab pos="428625" algn="l"/>
              </a:tabLst>
            </a:pPr>
            <a:r>
              <a:rPr lang="zh-CN" altLang="en-US" sz="1800" dirty="0">
                <a:ea typeface="楷体"/>
                <a:cs typeface="楷体"/>
              </a:rPr>
              <a:t>（参数）输入是否正确传递和得到保护（容错），输出是否正常</a:t>
            </a:r>
          </a:p>
          <a:p>
            <a:pPr marL="319088" indent="-319088" eaLnBrk="0" hangingPunct="0">
              <a:lnSpc>
                <a:spcPct val="130000"/>
              </a:lnSpc>
              <a:buClr>
                <a:schemeClr val="accent1">
                  <a:lumMod val="50000"/>
                </a:schemeClr>
              </a:buClr>
              <a:buSzPct val="90000"/>
              <a:buFont typeface="Wingdings" charset="2"/>
              <a:buChar char="p"/>
              <a:tabLst>
                <a:tab pos="273050" algn="l"/>
                <a:tab pos="428625" algn="l"/>
              </a:tabLst>
            </a:pPr>
            <a:r>
              <a:rPr lang="zh-CN" altLang="en-US" sz="1800" dirty="0">
                <a:ea typeface="楷体"/>
                <a:cs typeface="楷体"/>
              </a:rPr>
              <a:t>内部数据能否保持其完整性，包括变量的正确定义与引用、内存及时释放、全局变量的正确处理和影响最低</a:t>
            </a:r>
          </a:p>
          <a:p>
            <a:pPr marL="319088" indent="-319088" eaLnBrk="0" hangingPunct="0">
              <a:lnSpc>
                <a:spcPct val="130000"/>
              </a:lnSpc>
              <a:buClr>
                <a:schemeClr val="accent1">
                  <a:lumMod val="50000"/>
                </a:schemeClr>
              </a:buClr>
              <a:buSzPct val="90000"/>
              <a:buFont typeface="Wingdings" charset="2"/>
              <a:buChar char="p"/>
              <a:tabLst>
                <a:tab pos="273050" algn="l"/>
                <a:tab pos="428625" algn="l"/>
              </a:tabLst>
            </a:pPr>
            <a:r>
              <a:rPr lang="zh-CN" altLang="en-US" sz="1800" dirty="0">
                <a:ea typeface="楷体"/>
                <a:cs typeface="楷体"/>
              </a:rPr>
              <a:t>代码行、分支覆盖或</a:t>
            </a:r>
            <a:r>
              <a:rPr lang="en-US" altLang="zh-CN" sz="1800" dirty="0">
                <a:ea typeface="楷体"/>
                <a:cs typeface="楷体"/>
              </a:rPr>
              <a:t>MC/DC</a:t>
            </a:r>
            <a:r>
              <a:rPr lang="zh-CN" altLang="en-US" sz="1800" dirty="0">
                <a:ea typeface="楷体"/>
                <a:cs typeface="楷体"/>
              </a:rPr>
              <a:t>达到要求，如高于</a:t>
            </a:r>
            <a:r>
              <a:rPr lang="en-US" altLang="zh-CN" sz="1800" dirty="0">
                <a:ea typeface="楷体"/>
                <a:cs typeface="楷体"/>
              </a:rPr>
              <a:t>80%</a:t>
            </a:r>
            <a:r>
              <a:rPr lang="zh-CN" altLang="en-US" sz="1800" dirty="0">
                <a:ea typeface="楷体"/>
                <a:cs typeface="楷体"/>
              </a:rPr>
              <a:t>或</a:t>
            </a:r>
            <a:r>
              <a:rPr lang="en-US" altLang="zh-CN" sz="1800" dirty="0">
                <a:ea typeface="楷体"/>
                <a:cs typeface="楷体"/>
              </a:rPr>
              <a:t>95%</a:t>
            </a:r>
            <a:endParaRPr lang="zh-CN" altLang="en-US" sz="1800" dirty="0">
              <a:ea typeface="楷体"/>
              <a:cs typeface="楷体"/>
            </a:endParaRPr>
          </a:p>
        </p:txBody>
      </p:sp>
    </p:spTree>
    <p:extLst>
      <p:ext uri="{BB962C8B-B14F-4D97-AF65-F5344CB8AC3E}">
        <p14:creationId xmlns:p14="http://schemas.microsoft.com/office/powerpoint/2010/main" val="417238156"/>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4763" y="717970"/>
            <a:ext cx="7567182" cy="913605"/>
          </a:xfrm>
        </p:spPr>
        <p:txBody>
          <a:bodyPr>
            <a:noAutofit/>
          </a:bodyPr>
          <a:lstStyle/>
          <a:p>
            <a:pPr marL="0" indent="0">
              <a:buNone/>
            </a:pPr>
            <a:r>
              <a:rPr lang="zh-CN" altLang="en-US" sz="2000" dirty="0">
                <a:latin typeface="Arial" panose="020B0604020202020204" pitchFamily="34" charset="0"/>
                <a:ea typeface="KaiTi" panose="02010609060101010101" pitchFamily="49" charset="-122"/>
                <a:cs typeface="Arial" panose="020B0604020202020204" pitchFamily="34" charset="0"/>
              </a:rPr>
              <a:t>实现</a:t>
            </a:r>
            <a:r>
              <a:rPr lang="zh-CN" altLang="zh-CN" sz="2000" dirty="0">
                <a:latin typeface="Arial" panose="020B0604020202020204" pitchFamily="34" charset="0"/>
                <a:ea typeface="KaiTi" panose="02010609060101010101" pitchFamily="49" charset="-122"/>
                <a:cs typeface="Arial" panose="020B0604020202020204" pitchFamily="34" charset="0"/>
              </a:rPr>
              <a:t>功能</a:t>
            </a:r>
            <a:r>
              <a:rPr lang="zh-CN" altLang="en-US" sz="2000" dirty="0">
                <a:latin typeface="Arial" panose="020B0604020202020204" pitchFamily="34" charset="0"/>
                <a:ea typeface="KaiTi" panose="02010609060101010101" pitchFamily="49" charset="-122"/>
                <a:cs typeface="Arial" panose="020B0604020202020204" pitchFamily="34" charset="0"/>
              </a:rPr>
              <a:t>：</a:t>
            </a:r>
            <a:r>
              <a:rPr lang="zh-CN" altLang="zh-CN" sz="2000" dirty="0">
                <a:latin typeface="Arial" panose="020B0604020202020204" pitchFamily="34" charset="0"/>
                <a:ea typeface="KaiTi" panose="02010609060101010101" pitchFamily="49" charset="-122"/>
                <a:cs typeface="Arial" panose="020B0604020202020204" pitchFamily="34" charset="0"/>
              </a:rPr>
              <a:t>实现两个正整数或零的加法，如果其中有</a:t>
            </a:r>
            <a:r>
              <a:rPr lang="en-US" altLang="zh-CN" sz="2000" dirty="0">
                <a:latin typeface="Arial" panose="020B0604020202020204" pitchFamily="34" charset="0"/>
                <a:ea typeface="KaiTi" panose="02010609060101010101" pitchFamily="49" charset="-122"/>
                <a:cs typeface="Arial" panose="020B0604020202020204" pitchFamily="34" charset="0"/>
              </a:rPr>
              <a:t>1</a:t>
            </a:r>
            <a:r>
              <a:rPr lang="zh-CN" altLang="zh-CN" sz="2000" dirty="0">
                <a:latin typeface="Arial" panose="020B0604020202020204" pitchFamily="34" charset="0"/>
                <a:ea typeface="KaiTi" panose="02010609060101010101" pitchFamily="49" charset="-122"/>
                <a:cs typeface="Arial" panose="020B0604020202020204" pitchFamily="34" charset="0"/>
              </a:rPr>
              <a:t>个数小于或等于</a:t>
            </a:r>
            <a:r>
              <a:rPr lang="en-US" altLang="zh-CN" sz="2000" dirty="0">
                <a:latin typeface="Arial" panose="020B0604020202020204" pitchFamily="34" charset="0"/>
                <a:ea typeface="KaiTi" panose="02010609060101010101" pitchFamily="49" charset="-122"/>
                <a:cs typeface="Arial" panose="020B0604020202020204" pitchFamily="34" charset="0"/>
              </a:rPr>
              <a:t>0</a:t>
            </a:r>
            <a:r>
              <a:rPr lang="zh-CN" altLang="zh-CN" sz="2000" dirty="0">
                <a:latin typeface="Arial" panose="020B0604020202020204" pitchFamily="34" charset="0"/>
                <a:ea typeface="KaiTi" panose="02010609060101010101" pitchFamily="49" charset="-122"/>
                <a:cs typeface="Arial" panose="020B0604020202020204" pitchFamily="34" charset="0"/>
              </a:rPr>
              <a:t>，则返回</a:t>
            </a:r>
            <a:r>
              <a:rPr lang="en-US" altLang="zh-CN" sz="2000" dirty="0">
                <a:latin typeface="Arial" panose="020B0604020202020204" pitchFamily="34" charset="0"/>
                <a:ea typeface="KaiTi" panose="02010609060101010101" pitchFamily="49" charset="-122"/>
                <a:cs typeface="Arial" panose="020B0604020202020204" pitchFamily="34" charset="0"/>
              </a:rPr>
              <a:t>0</a:t>
            </a:r>
            <a:r>
              <a:rPr lang="zh-CN" altLang="en-US" sz="2000" dirty="0">
                <a:latin typeface="Arial" panose="020B0604020202020204" pitchFamily="34" charset="0"/>
                <a:ea typeface="KaiTi" panose="02010609060101010101" pitchFamily="49" charset="-122"/>
                <a:cs typeface="Arial" panose="020B0604020202020204" pitchFamily="34" charset="0"/>
              </a:rPr>
              <a:t>。</a:t>
            </a:r>
            <a:r>
              <a:rPr lang="zh-CN" altLang="en-US" sz="2000" dirty="0">
                <a:solidFill>
                  <a:srgbClr val="FF0000"/>
                </a:solidFill>
                <a:latin typeface="Arial" panose="020B0604020202020204" pitchFamily="34" charset="0"/>
                <a:ea typeface="KaiTi" panose="02010609060101010101" pitchFamily="49" charset="-122"/>
                <a:cs typeface="Arial" panose="020B0604020202020204" pitchFamily="34" charset="0"/>
              </a:rPr>
              <a:t>错误在哪里？通过怎样的测试数据可以发现？</a:t>
            </a:r>
          </a:p>
        </p:txBody>
      </p:sp>
      <p:sp>
        <p:nvSpPr>
          <p:cNvPr id="4" name="矩形 3"/>
          <p:cNvSpPr/>
          <p:nvPr/>
        </p:nvSpPr>
        <p:spPr>
          <a:xfrm>
            <a:off x="2616707" y="1798712"/>
            <a:ext cx="3900633" cy="3087705"/>
          </a:xfrm>
          <a:prstGeom prst="rect">
            <a:avLst/>
          </a:prstGeom>
          <a:solidFill>
            <a:schemeClr val="accent4">
              <a:lumMod val="20000"/>
              <a:lumOff val="80000"/>
            </a:schemeClr>
          </a:solidFill>
          <a:ln>
            <a:solidFill>
              <a:schemeClr val="bg2">
                <a:lumMod val="50000"/>
              </a:schemeClr>
            </a:solidFill>
          </a:ln>
        </p:spPr>
        <p:txBody>
          <a:bodyPr wrap="square">
            <a:spAutoFit/>
          </a:bodyPr>
          <a:lstStyle/>
          <a:p>
            <a:pPr>
              <a:lnSpc>
                <a:spcPct val="110000"/>
              </a:lnSpc>
            </a:pPr>
            <a:r>
              <a:rPr lang="en-US" altLang="zh-CN" sz="1620" dirty="0">
                <a:latin typeface="Arial" pitchFamily="34" charset="0"/>
                <a:cs typeface="Arial" pitchFamily="34" charset="0"/>
              </a:rPr>
              <a:t>package  study.myconnect.cn;</a:t>
            </a:r>
          </a:p>
          <a:p>
            <a:pPr>
              <a:lnSpc>
                <a:spcPct val="110000"/>
              </a:lnSpc>
            </a:pPr>
            <a:r>
              <a:rPr lang="en-US" altLang="zh-CN" sz="1620" dirty="0">
                <a:latin typeface="Arial" pitchFamily="34" charset="0"/>
                <a:cs typeface="Arial" pitchFamily="34" charset="0"/>
              </a:rPr>
              <a:t>public  class  Calculator{</a:t>
            </a:r>
          </a:p>
          <a:p>
            <a:pPr>
              <a:lnSpc>
                <a:spcPct val="110000"/>
              </a:lnSpc>
            </a:pPr>
            <a:r>
              <a:rPr lang="en-US" altLang="zh-CN" sz="1620" dirty="0">
                <a:latin typeface="Arial" pitchFamily="34" charset="0"/>
                <a:cs typeface="Arial" pitchFamily="34" charset="0"/>
              </a:rPr>
              <a:t>    public int add(int num1, int num2){</a:t>
            </a:r>
          </a:p>
          <a:p>
            <a:pPr>
              <a:lnSpc>
                <a:spcPct val="110000"/>
              </a:lnSpc>
            </a:pPr>
            <a:r>
              <a:rPr lang="en-US" altLang="zh-CN" sz="1620" dirty="0">
                <a:latin typeface="Arial" pitchFamily="34" charset="0"/>
                <a:cs typeface="Arial" pitchFamily="34" charset="0"/>
              </a:rPr>
              <a:t>    if(num1&gt;=0 &amp;&amp; num2&gt;0){</a:t>
            </a:r>
          </a:p>
          <a:p>
            <a:pPr>
              <a:lnSpc>
                <a:spcPct val="110000"/>
              </a:lnSpc>
            </a:pPr>
            <a:r>
              <a:rPr lang="en-US" altLang="zh-CN" sz="1620" dirty="0">
                <a:latin typeface="Arial" pitchFamily="34" charset="0"/>
                <a:cs typeface="Arial" pitchFamily="34" charset="0"/>
              </a:rPr>
              <a:t>        return num1 + num2;</a:t>
            </a:r>
          </a:p>
          <a:p>
            <a:pPr>
              <a:lnSpc>
                <a:spcPct val="110000"/>
              </a:lnSpc>
            </a:pPr>
            <a:r>
              <a:rPr lang="en-US" altLang="zh-CN" sz="1620" dirty="0">
                <a:latin typeface="Arial" pitchFamily="34" charset="0"/>
                <a:cs typeface="Arial" pitchFamily="34" charset="0"/>
              </a:rPr>
              <a:t>        }</a:t>
            </a:r>
          </a:p>
          <a:p>
            <a:pPr>
              <a:lnSpc>
                <a:spcPct val="110000"/>
              </a:lnSpc>
            </a:pPr>
            <a:r>
              <a:rPr lang="en-US" altLang="zh-CN" sz="1620" dirty="0">
                <a:latin typeface="Arial" pitchFamily="34" charset="0"/>
                <a:cs typeface="Arial" pitchFamily="34" charset="0"/>
              </a:rPr>
              <a:t>        else{</a:t>
            </a:r>
          </a:p>
          <a:p>
            <a:pPr>
              <a:lnSpc>
                <a:spcPct val="110000"/>
              </a:lnSpc>
            </a:pPr>
            <a:r>
              <a:rPr lang="en-US" altLang="zh-CN" sz="1620" dirty="0">
                <a:latin typeface="Arial" pitchFamily="34" charset="0"/>
                <a:cs typeface="Arial" pitchFamily="34" charset="0"/>
              </a:rPr>
              <a:t>            return 0;</a:t>
            </a:r>
          </a:p>
          <a:p>
            <a:pPr>
              <a:lnSpc>
                <a:spcPct val="110000"/>
              </a:lnSpc>
            </a:pPr>
            <a:r>
              <a:rPr lang="en-US" altLang="zh-CN" sz="1620" dirty="0">
                <a:latin typeface="Arial" pitchFamily="34" charset="0"/>
                <a:cs typeface="Arial" pitchFamily="34" charset="0"/>
              </a:rPr>
              <a:t>            } </a:t>
            </a:r>
          </a:p>
          <a:p>
            <a:pPr>
              <a:lnSpc>
                <a:spcPct val="110000"/>
              </a:lnSpc>
            </a:pPr>
            <a:r>
              <a:rPr lang="en-US" altLang="zh-CN" sz="1620" dirty="0">
                <a:latin typeface="Arial" pitchFamily="34" charset="0"/>
                <a:cs typeface="Arial" pitchFamily="34" charset="0"/>
              </a:rPr>
              <a:t>    }</a:t>
            </a:r>
          </a:p>
          <a:p>
            <a:pPr>
              <a:lnSpc>
                <a:spcPct val="110000"/>
              </a:lnSpc>
            </a:pPr>
            <a:r>
              <a:rPr lang="en-US" altLang="zh-CN" sz="1620" dirty="0">
                <a:latin typeface="Arial" pitchFamily="34" charset="0"/>
                <a:cs typeface="Arial" pitchFamily="34" charset="0"/>
              </a:rPr>
              <a:t>}</a:t>
            </a:r>
            <a:endParaRPr lang="zh-CN" altLang="en-US" sz="1620" dirty="0">
              <a:latin typeface="Arial" pitchFamily="34" charset="0"/>
              <a:cs typeface="Arial" pitchFamily="34" charset="0"/>
            </a:endParaRPr>
          </a:p>
        </p:txBody>
      </p:sp>
      <p:sp>
        <p:nvSpPr>
          <p:cNvPr id="8" name="标题 7">
            <a:extLst>
              <a:ext uri="{FF2B5EF4-FFF2-40B4-BE49-F238E27FC236}">
                <a16:creationId xmlns:a16="http://schemas.microsoft.com/office/drawing/2014/main" id="{2AA0D296-46D2-0D1E-7680-3848428490BF}"/>
              </a:ext>
            </a:extLst>
          </p:cNvPr>
          <p:cNvSpPr>
            <a:spLocks noGrp="1"/>
          </p:cNvSpPr>
          <p:nvPr>
            <p:ph type="title"/>
          </p:nvPr>
        </p:nvSpPr>
        <p:spPr/>
        <p:txBody>
          <a:bodyPr/>
          <a:lstStyle/>
          <a:p>
            <a:r>
              <a:rPr lang="zh-CN" altLang="en-US" dirty="0"/>
              <a:t>一个小练习</a:t>
            </a:r>
          </a:p>
        </p:txBody>
      </p:sp>
    </p:spTree>
    <p:extLst>
      <p:ext uri="{BB962C8B-B14F-4D97-AF65-F5344CB8AC3E}">
        <p14:creationId xmlns:p14="http://schemas.microsoft.com/office/powerpoint/2010/main" val="3564852627"/>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483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charset="-122"/>
                <a:ea typeface="微软雅黑" panose="020B0503020204020204" charset="-122"/>
              </a:rPr>
              <a:t>驱动程序与桩程序</a:t>
            </a:r>
          </a:p>
        </p:txBody>
      </p:sp>
      <p:graphicFrame>
        <p:nvGraphicFramePr>
          <p:cNvPr id="3" name="对象 2">
            <a:extLst>
              <a:ext uri="{FF2B5EF4-FFF2-40B4-BE49-F238E27FC236}">
                <a16:creationId xmlns:a16="http://schemas.microsoft.com/office/drawing/2014/main" id="{9052DBD3-9908-6BF4-8D16-9201C4B0DD98}"/>
              </a:ext>
            </a:extLst>
          </p:cNvPr>
          <p:cNvGraphicFramePr>
            <a:graphicFrameLocks noChangeAspect="1"/>
          </p:cNvGraphicFramePr>
          <p:nvPr>
            <p:extLst>
              <p:ext uri="{D42A27DB-BD31-4B8C-83A1-F6EECF244321}">
                <p14:modId xmlns:p14="http://schemas.microsoft.com/office/powerpoint/2010/main" val="791583178"/>
              </p:ext>
            </p:extLst>
          </p:nvPr>
        </p:nvGraphicFramePr>
        <p:xfrm>
          <a:off x="2164976" y="3496600"/>
          <a:ext cx="4814048" cy="1228217"/>
        </p:xfrm>
        <a:graphic>
          <a:graphicData uri="http://schemas.openxmlformats.org/presentationml/2006/ole">
            <mc:AlternateContent xmlns:mc="http://schemas.openxmlformats.org/markup-compatibility/2006">
              <mc:Choice xmlns:v="urn:schemas-microsoft-com:vml" Requires="v">
                <p:oleObj r:id="rId2" imgW="7302500" imgH="1854200" progId="Visio.Drawing.11">
                  <p:embed/>
                </p:oleObj>
              </mc:Choice>
              <mc:Fallback>
                <p:oleObj r:id="rId2" imgW="7302500" imgH="18542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4976" y="3496600"/>
                        <a:ext cx="4814048" cy="1228217"/>
                      </a:xfrm>
                      <a:prstGeom prst="rect">
                        <a:avLst/>
                      </a:prstGeom>
                      <a:noFill/>
                    </p:spPr>
                  </p:pic>
                </p:oleObj>
              </mc:Fallback>
            </mc:AlternateContent>
          </a:graphicData>
        </a:graphic>
      </p:graphicFrame>
    </p:spTree>
    <p:extLst>
      <p:ext uri="{BB962C8B-B14F-4D97-AF65-F5344CB8AC3E}">
        <p14:creationId xmlns:p14="http://schemas.microsoft.com/office/powerpoint/2010/main" val="2421041643"/>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2AA0D296-46D2-0D1E-7680-3848428490BF}"/>
              </a:ext>
            </a:extLst>
          </p:cNvPr>
          <p:cNvSpPr>
            <a:spLocks noGrp="1"/>
          </p:cNvSpPr>
          <p:nvPr>
            <p:ph type="title"/>
          </p:nvPr>
        </p:nvSpPr>
        <p:spPr/>
        <p:txBody>
          <a:bodyPr/>
          <a:lstStyle/>
          <a:p>
            <a:r>
              <a:rPr lang="zh-CN" altLang="en-US" dirty="0"/>
              <a:t>驱动程序与桩程序</a:t>
            </a:r>
          </a:p>
        </p:txBody>
      </p:sp>
      <p:pic>
        <p:nvPicPr>
          <p:cNvPr id="7" name="图片 6" descr="屏幕快照 2014-03-28 下午10.04.06.png">
            <a:extLst>
              <a:ext uri="{FF2B5EF4-FFF2-40B4-BE49-F238E27FC236}">
                <a16:creationId xmlns:a16="http://schemas.microsoft.com/office/drawing/2014/main" id="{91F77BD8-F492-6D47-24A3-055EB21E3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6437" y="1160354"/>
            <a:ext cx="3504881" cy="3223387"/>
          </a:xfrm>
          <a:prstGeom prst="rect">
            <a:avLst/>
          </a:prstGeom>
        </p:spPr>
      </p:pic>
      <p:pic>
        <p:nvPicPr>
          <p:cNvPr id="9" name="图片 8" descr="drivers -stub.png">
            <a:extLst>
              <a:ext uri="{FF2B5EF4-FFF2-40B4-BE49-F238E27FC236}">
                <a16:creationId xmlns:a16="http://schemas.microsoft.com/office/drawing/2014/main" id="{E166CCAA-3677-769D-C81D-DC63A6A3D455}"/>
              </a:ext>
            </a:extLst>
          </p:cNvPr>
          <p:cNvPicPr>
            <a:picLocks noChangeAspect="1"/>
          </p:cNvPicPr>
          <p:nvPr/>
        </p:nvPicPr>
        <p:blipFill>
          <a:blip r:embed="rId4" cstate="print"/>
          <a:stretch>
            <a:fillRect/>
          </a:stretch>
        </p:blipFill>
        <p:spPr>
          <a:xfrm>
            <a:off x="680259" y="717971"/>
            <a:ext cx="3604872" cy="4362059"/>
          </a:xfrm>
          <a:prstGeom prst="rect">
            <a:avLst/>
          </a:prstGeom>
        </p:spPr>
      </p:pic>
      <p:sp>
        <p:nvSpPr>
          <p:cNvPr id="10" name="TextBox 17">
            <a:extLst>
              <a:ext uri="{FF2B5EF4-FFF2-40B4-BE49-F238E27FC236}">
                <a16:creationId xmlns:a16="http://schemas.microsoft.com/office/drawing/2014/main" id="{34BA7455-9AA2-326F-55A2-C985A7E03381}"/>
              </a:ext>
            </a:extLst>
          </p:cNvPr>
          <p:cNvSpPr txBox="1"/>
          <p:nvPr/>
        </p:nvSpPr>
        <p:spPr>
          <a:xfrm>
            <a:off x="3555699" y="1685261"/>
            <a:ext cx="1016301" cy="830997"/>
          </a:xfrm>
          <a:prstGeom prst="rect">
            <a:avLst/>
          </a:prstGeom>
          <a:noFill/>
        </p:spPr>
        <p:txBody>
          <a:bodyPr wrap="square" rtlCol="0">
            <a:spAutoFit/>
          </a:bodyPr>
          <a:lstStyle/>
          <a:p>
            <a:r>
              <a:rPr lang="en-US" altLang="zh-CN" sz="1600" i="0" dirty="0">
                <a:solidFill>
                  <a:srgbClr val="FFC000"/>
                </a:solidFill>
              </a:rPr>
              <a:t>Function under test</a:t>
            </a:r>
            <a:endParaRPr lang="zh-CN" altLang="en-US" sz="1600" i="0" dirty="0">
              <a:solidFill>
                <a:srgbClr val="FFC000"/>
              </a:solidFill>
            </a:endParaRPr>
          </a:p>
        </p:txBody>
      </p:sp>
      <p:sp>
        <p:nvSpPr>
          <p:cNvPr id="11" name="圆角矩形 10">
            <a:extLst>
              <a:ext uri="{FF2B5EF4-FFF2-40B4-BE49-F238E27FC236}">
                <a16:creationId xmlns:a16="http://schemas.microsoft.com/office/drawing/2014/main" id="{092961C3-8488-E8DD-F390-3FB320CE98AE}"/>
              </a:ext>
            </a:extLst>
          </p:cNvPr>
          <p:cNvSpPr/>
          <p:nvPr/>
        </p:nvSpPr>
        <p:spPr bwMode="auto">
          <a:xfrm>
            <a:off x="887922" y="1160354"/>
            <a:ext cx="893019" cy="104169"/>
          </a:xfrm>
          <a:prstGeom prst="roundRect">
            <a:avLst/>
          </a:prstGeom>
          <a:solidFill>
            <a:schemeClr val="bg2">
              <a:lumMod val="10000"/>
              <a:lumOff val="90000"/>
              <a:alpha val="50000"/>
            </a:schemeClr>
          </a:solidFill>
          <a:ln w="9525" cap="flat" cmpd="sng" algn="ctr">
            <a:solidFill>
              <a:schemeClr val="accent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zh-CN" altLang="en-US" i="0">
              <a:ea typeface="宋体" pitchFamily="2" charset="-122"/>
            </a:endParaRPr>
          </a:p>
        </p:txBody>
      </p:sp>
      <p:sp>
        <p:nvSpPr>
          <p:cNvPr id="12" name="圆角矩形 11">
            <a:extLst>
              <a:ext uri="{FF2B5EF4-FFF2-40B4-BE49-F238E27FC236}">
                <a16:creationId xmlns:a16="http://schemas.microsoft.com/office/drawing/2014/main" id="{00102A26-BF4C-EF38-7AB3-8CE97E9265EA}"/>
              </a:ext>
            </a:extLst>
          </p:cNvPr>
          <p:cNvSpPr/>
          <p:nvPr/>
        </p:nvSpPr>
        <p:spPr bwMode="auto">
          <a:xfrm>
            <a:off x="1312597" y="2049460"/>
            <a:ext cx="1313502" cy="249014"/>
          </a:xfrm>
          <a:prstGeom prst="roundRect">
            <a:avLst/>
          </a:prstGeom>
          <a:solidFill>
            <a:schemeClr val="bg2">
              <a:lumMod val="10000"/>
              <a:lumOff val="90000"/>
              <a:alpha val="50000"/>
            </a:schemeClr>
          </a:solidFill>
          <a:ln w="9525" cap="flat" cmpd="sng" algn="ctr">
            <a:solidFill>
              <a:schemeClr val="accent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zh-CN" altLang="en-US" i="0">
              <a:ea typeface="宋体" pitchFamily="2" charset="-122"/>
            </a:endParaRPr>
          </a:p>
        </p:txBody>
      </p:sp>
      <p:sp>
        <p:nvSpPr>
          <p:cNvPr id="13" name="TextBox 10">
            <a:extLst>
              <a:ext uri="{FF2B5EF4-FFF2-40B4-BE49-F238E27FC236}">
                <a16:creationId xmlns:a16="http://schemas.microsoft.com/office/drawing/2014/main" id="{223EC117-AA3D-0299-C821-3635D9041EAE}"/>
              </a:ext>
            </a:extLst>
          </p:cNvPr>
          <p:cNvSpPr txBox="1"/>
          <p:nvPr/>
        </p:nvSpPr>
        <p:spPr>
          <a:xfrm>
            <a:off x="3279268" y="1068652"/>
            <a:ext cx="1198036" cy="369332"/>
          </a:xfrm>
          <a:prstGeom prst="rect">
            <a:avLst/>
          </a:prstGeom>
          <a:noFill/>
        </p:spPr>
        <p:txBody>
          <a:bodyPr wrap="square" rtlCol="0">
            <a:spAutoFit/>
          </a:bodyPr>
          <a:lstStyle/>
          <a:p>
            <a:r>
              <a:rPr lang="en-US" altLang="zh-CN" dirty="0">
                <a:solidFill>
                  <a:srgbClr val="FF0000"/>
                </a:solidFill>
              </a:rPr>
              <a:t>Driver</a:t>
            </a:r>
            <a:endParaRPr lang="zh-CN" altLang="en-US" dirty="0">
              <a:solidFill>
                <a:srgbClr val="FF0000"/>
              </a:solidFill>
            </a:endParaRPr>
          </a:p>
        </p:txBody>
      </p:sp>
      <p:cxnSp>
        <p:nvCxnSpPr>
          <p:cNvPr id="14" name="直接箭头连接符 12">
            <a:extLst>
              <a:ext uri="{FF2B5EF4-FFF2-40B4-BE49-F238E27FC236}">
                <a16:creationId xmlns:a16="http://schemas.microsoft.com/office/drawing/2014/main" id="{F5C144E2-130E-E1AA-B9B5-98F7D40BAFB2}"/>
              </a:ext>
            </a:extLst>
          </p:cNvPr>
          <p:cNvCxnSpPr>
            <a:cxnSpLocks/>
            <a:stCxn id="13" idx="1"/>
          </p:cNvCxnSpPr>
          <p:nvPr/>
        </p:nvCxnSpPr>
        <p:spPr bwMode="auto">
          <a:xfrm flipH="1">
            <a:off x="1780941" y="1253318"/>
            <a:ext cx="1498327" cy="0"/>
          </a:xfrm>
          <a:prstGeom prst="straightConnector1">
            <a:avLst/>
          </a:prstGeom>
          <a:solidFill>
            <a:schemeClr val="accent1">
              <a:alpha val="50000"/>
            </a:schemeClr>
          </a:solidFill>
          <a:ln w="9525" cap="flat" cmpd="sng" algn="ctr">
            <a:solidFill>
              <a:srgbClr val="FF0000"/>
            </a:solidFill>
            <a:prstDash val="dash"/>
            <a:round/>
            <a:headEnd type="none" w="med" len="med"/>
            <a:tailEnd type="arrow"/>
          </a:ln>
          <a:effectLst/>
        </p:spPr>
      </p:cxnSp>
      <p:cxnSp>
        <p:nvCxnSpPr>
          <p:cNvPr id="15" name="直接箭头连接符 13">
            <a:extLst>
              <a:ext uri="{FF2B5EF4-FFF2-40B4-BE49-F238E27FC236}">
                <a16:creationId xmlns:a16="http://schemas.microsoft.com/office/drawing/2014/main" id="{0B21B904-E42D-900E-461E-C36F7144C0F3}"/>
              </a:ext>
            </a:extLst>
          </p:cNvPr>
          <p:cNvCxnSpPr>
            <a:cxnSpLocks/>
          </p:cNvCxnSpPr>
          <p:nvPr/>
        </p:nvCxnSpPr>
        <p:spPr bwMode="auto">
          <a:xfrm flipH="1">
            <a:off x="1780941" y="4639377"/>
            <a:ext cx="1125888" cy="251227"/>
          </a:xfrm>
          <a:prstGeom prst="straightConnector1">
            <a:avLst/>
          </a:prstGeom>
          <a:solidFill>
            <a:schemeClr val="accent1">
              <a:alpha val="50000"/>
            </a:schemeClr>
          </a:solidFill>
          <a:ln w="9525" cap="flat" cmpd="sng" algn="ctr">
            <a:solidFill>
              <a:srgbClr val="FF0000"/>
            </a:solidFill>
            <a:prstDash val="dash"/>
            <a:round/>
            <a:headEnd type="none" w="med" len="med"/>
            <a:tailEnd type="arrow"/>
          </a:ln>
          <a:effectLst/>
        </p:spPr>
      </p:cxnSp>
      <p:sp>
        <p:nvSpPr>
          <p:cNvPr id="16" name="TextBox 16">
            <a:extLst>
              <a:ext uri="{FF2B5EF4-FFF2-40B4-BE49-F238E27FC236}">
                <a16:creationId xmlns:a16="http://schemas.microsoft.com/office/drawing/2014/main" id="{1EE48AE8-74F0-DB02-76B3-F3A8BB0BD9DD}"/>
              </a:ext>
            </a:extLst>
          </p:cNvPr>
          <p:cNvSpPr txBox="1"/>
          <p:nvPr/>
        </p:nvSpPr>
        <p:spPr>
          <a:xfrm>
            <a:off x="2783567" y="4425529"/>
            <a:ext cx="864096" cy="369332"/>
          </a:xfrm>
          <a:prstGeom prst="rect">
            <a:avLst/>
          </a:prstGeom>
          <a:noFill/>
        </p:spPr>
        <p:txBody>
          <a:bodyPr wrap="square" rtlCol="0">
            <a:spAutoFit/>
          </a:bodyPr>
          <a:lstStyle/>
          <a:p>
            <a:r>
              <a:rPr lang="en-US" altLang="zh-CN" dirty="0">
                <a:solidFill>
                  <a:srgbClr val="FF0000"/>
                </a:solidFill>
              </a:rPr>
              <a:t>Stub</a:t>
            </a:r>
            <a:endParaRPr lang="zh-CN" altLang="en-US" dirty="0">
              <a:solidFill>
                <a:srgbClr val="FF0000"/>
              </a:solidFill>
            </a:endParaRPr>
          </a:p>
        </p:txBody>
      </p:sp>
      <p:cxnSp>
        <p:nvCxnSpPr>
          <p:cNvPr id="17" name="直接箭头连接符 18">
            <a:extLst>
              <a:ext uri="{FF2B5EF4-FFF2-40B4-BE49-F238E27FC236}">
                <a16:creationId xmlns:a16="http://schemas.microsoft.com/office/drawing/2014/main" id="{AA5D8575-7816-3CE8-9E79-7E809EE0C288}"/>
              </a:ext>
            </a:extLst>
          </p:cNvPr>
          <p:cNvCxnSpPr>
            <a:cxnSpLocks/>
            <a:endCxn id="12" idx="3"/>
          </p:cNvCxnSpPr>
          <p:nvPr/>
        </p:nvCxnSpPr>
        <p:spPr bwMode="auto">
          <a:xfrm flipH="1">
            <a:off x="2626099" y="2112028"/>
            <a:ext cx="1008758" cy="61939"/>
          </a:xfrm>
          <a:prstGeom prst="straightConnector1">
            <a:avLst/>
          </a:prstGeom>
          <a:solidFill>
            <a:schemeClr val="accent1">
              <a:alpha val="50000"/>
            </a:schemeClr>
          </a:solidFill>
          <a:ln w="9525" cap="flat" cmpd="sng" algn="ctr">
            <a:solidFill>
              <a:srgbClr val="FFC000"/>
            </a:solidFill>
            <a:prstDash val="dash"/>
            <a:round/>
            <a:headEnd type="none" w="med" len="med"/>
            <a:tailEnd type="arrow"/>
          </a:ln>
          <a:effectLst/>
        </p:spPr>
      </p:cxnSp>
    </p:spTree>
    <p:extLst>
      <p:ext uri="{BB962C8B-B14F-4D97-AF65-F5344CB8AC3E}">
        <p14:creationId xmlns:p14="http://schemas.microsoft.com/office/powerpoint/2010/main" val="2134377248"/>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28096" y="1010444"/>
            <a:ext cx="4566716" cy="2712720"/>
          </a:xfrm>
        </p:spPr>
        <p:txBody>
          <a:bodyPr>
            <a:noAutofit/>
          </a:bodyPr>
          <a:lstStyle/>
          <a:p>
            <a:r>
              <a:rPr lang="en-US" altLang="zh-CN" sz="2000" b="1" dirty="0"/>
              <a:t>5.1</a:t>
            </a:r>
            <a:r>
              <a:rPr lang="zh-CN" altLang="en-US" sz="2000" b="1" dirty="0"/>
              <a:t>：</a:t>
            </a:r>
            <a:r>
              <a:rPr lang="zh-CN" altLang="en-US" sz="2000" dirty="0"/>
              <a:t>代码评审与分析</a:t>
            </a:r>
            <a:endParaRPr lang="en-US" altLang="zh-CN" sz="2000" dirty="0"/>
          </a:p>
          <a:p>
            <a:r>
              <a:rPr lang="en-US" altLang="zh-CN" sz="2000" b="1" dirty="0">
                <a:sym typeface="+mn-ea"/>
              </a:rPr>
              <a:t>5.2</a:t>
            </a:r>
            <a:r>
              <a:rPr lang="zh-CN" altLang="en-US" sz="2000" b="1" dirty="0">
                <a:sym typeface="+mn-ea"/>
              </a:rPr>
              <a:t>：</a:t>
            </a:r>
            <a:r>
              <a:rPr lang="zh-CN" altLang="en-US" sz="2000" dirty="0"/>
              <a:t>单元</a:t>
            </a:r>
            <a:r>
              <a:rPr lang="zh-CN" altLang="zh-CN" sz="2000" dirty="0"/>
              <a:t>测试 </a:t>
            </a:r>
            <a:endParaRPr lang="en-US" altLang="zh-CN" sz="2000" dirty="0"/>
          </a:p>
          <a:p>
            <a:r>
              <a:rPr lang="en-US" altLang="zh-CN" sz="2000" b="1" dirty="0">
                <a:sym typeface="+mn-ea"/>
              </a:rPr>
              <a:t>5.3</a:t>
            </a:r>
            <a:r>
              <a:rPr lang="zh-CN" altLang="en-US" sz="2000" b="1" dirty="0">
                <a:sym typeface="+mn-ea"/>
              </a:rPr>
              <a:t>：</a:t>
            </a:r>
            <a:r>
              <a:rPr lang="zh-CN" altLang="en-US" sz="2000" dirty="0"/>
              <a:t>持续集成</a:t>
            </a:r>
            <a:r>
              <a:rPr lang="zh-CN" altLang="zh-CN" sz="2000" dirty="0"/>
              <a:t>测试</a:t>
            </a:r>
            <a:endParaRPr lang="zh-CN" altLang="en-US" sz="2000" dirty="0"/>
          </a:p>
          <a:p>
            <a:r>
              <a:rPr kumimoji="1" lang="zh-CN" altLang="en-US" sz="2000" b="1" dirty="0">
                <a:sym typeface="+mn-ea"/>
              </a:rPr>
              <a:t>小结</a:t>
            </a:r>
            <a:r>
              <a:rPr lang="zh-CN" altLang="en-US" sz="2000" b="1" dirty="0">
                <a:sym typeface="+mn-ea"/>
              </a:rPr>
              <a:t>：</a:t>
            </a:r>
            <a:r>
              <a:rPr lang="zh-CN" altLang="en-US" sz="2000" dirty="0">
                <a:sym typeface="+mn-ea"/>
              </a:rPr>
              <a:t>重点、难点解析</a:t>
            </a:r>
            <a:endParaRPr lang="en-US" altLang="zh-CN" sz="2000" dirty="0">
              <a:sym typeface="+mn-ea"/>
            </a:endParaRPr>
          </a:p>
          <a:p>
            <a:r>
              <a:rPr kumimoji="1" lang="zh-CN" altLang="en-US" sz="2000" b="1" dirty="0">
                <a:sym typeface="+mn-ea"/>
              </a:rPr>
              <a:t>练习</a:t>
            </a:r>
            <a:r>
              <a:rPr lang="zh-CN" altLang="en-US" sz="2000" b="1" dirty="0">
                <a:sym typeface="+mn-ea"/>
              </a:rPr>
              <a:t>：</a:t>
            </a:r>
            <a:r>
              <a:rPr lang="zh-CN" altLang="zh-CN" sz="2000" dirty="0"/>
              <a:t>基于</a:t>
            </a:r>
            <a:r>
              <a:rPr lang="en-US" altLang="zh-CN" sz="2000" dirty="0"/>
              <a:t>JUnit</a:t>
            </a:r>
            <a:r>
              <a:rPr lang="zh-CN" altLang="zh-CN" sz="2000" dirty="0"/>
              <a:t>的单元测试实验</a:t>
            </a:r>
            <a:r>
              <a:rPr lang="zh-CN" altLang="en-US" sz="2000" dirty="0"/>
              <a:t>等</a:t>
            </a:r>
            <a:endParaRPr lang="zh-CN" altLang="zh-CN" sz="2000" dirty="0"/>
          </a:p>
        </p:txBody>
      </p:sp>
      <p:grpSp>
        <p:nvGrpSpPr>
          <p:cNvPr id="3" name="组合 2">
            <a:extLst>
              <a:ext uri="{FF2B5EF4-FFF2-40B4-BE49-F238E27FC236}">
                <a16:creationId xmlns:a16="http://schemas.microsoft.com/office/drawing/2014/main" id="{2FFD1BF6-8237-48D0-42B1-C10AEE6EF734}"/>
              </a:ext>
            </a:extLst>
          </p:cNvPr>
          <p:cNvGrpSpPr/>
          <p:nvPr/>
        </p:nvGrpSpPr>
        <p:grpSpPr>
          <a:xfrm>
            <a:off x="5361440" y="1309426"/>
            <a:ext cx="3782560" cy="2333059"/>
            <a:chOff x="5343465" y="1285523"/>
            <a:chExt cx="3782560" cy="2333059"/>
          </a:xfrm>
        </p:grpSpPr>
        <p:pic>
          <p:nvPicPr>
            <p:cNvPr id="4" name="图片 3" descr="截屏2020-08-20 上午10.09.41">
              <a:extLst>
                <a:ext uri="{FF2B5EF4-FFF2-40B4-BE49-F238E27FC236}">
                  <a16:creationId xmlns:a16="http://schemas.microsoft.com/office/drawing/2014/main" id="{75D3C4D5-7C88-823C-8EBC-ADE8EEE4D7E0}"/>
                </a:ext>
              </a:extLst>
            </p:cNvPr>
            <p:cNvPicPr>
              <a:picLocks noChangeAspect="1"/>
            </p:cNvPicPr>
            <p:nvPr/>
          </p:nvPicPr>
          <p:blipFill rotWithShape="1">
            <a:blip r:embed="rId3"/>
            <a:srcRect l="3491" r="7084" b="7351"/>
            <a:stretch/>
          </p:blipFill>
          <p:spPr>
            <a:xfrm>
              <a:off x="5343465" y="1285523"/>
              <a:ext cx="3782560" cy="2333059"/>
            </a:xfrm>
            <a:prstGeom prst="rect">
              <a:avLst/>
            </a:prstGeom>
          </p:spPr>
        </p:pic>
        <p:cxnSp>
          <p:nvCxnSpPr>
            <p:cNvPr id="5" name="直线连接符 4">
              <a:extLst>
                <a:ext uri="{FF2B5EF4-FFF2-40B4-BE49-F238E27FC236}">
                  <a16:creationId xmlns:a16="http://schemas.microsoft.com/office/drawing/2014/main" id="{34A6FFD3-2A88-DF94-C2F9-B56850A8021C}"/>
                </a:ext>
              </a:extLst>
            </p:cNvPr>
            <p:cNvCxnSpPr/>
            <p:nvPr/>
          </p:nvCxnSpPr>
          <p:spPr>
            <a:xfrm>
              <a:off x="5917915" y="1952090"/>
              <a:ext cx="56507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文本框 7">
            <a:extLst>
              <a:ext uri="{FF2B5EF4-FFF2-40B4-BE49-F238E27FC236}">
                <a16:creationId xmlns:a16="http://schemas.microsoft.com/office/drawing/2014/main" id="{A4329E3B-3C80-860B-0DE9-0FB9F90935B2}"/>
              </a:ext>
            </a:extLst>
          </p:cNvPr>
          <p:cNvSpPr txBox="1"/>
          <p:nvPr/>
        </p:nvSpPr>
        <p:spPr>
          <a:xfrm>
            <a:off x="644434" y="4380472"/>
            <a:ext cx="5042263" cy="584775"/>
          </a:xfrm>
          <a:prstGeom prst="rect">
            <a:avLst/>
          </a:prstGeom>
          <a:noFill/>
        </p:spPr>
        <p:txBody>
          <a:bodyPr wrap="square" rtlCol="0">
            <a:spAutoFit/>
          </a:bodyPr>
          <a:lstStyle/>
          <a:p>
            <a:r>
              <a:rPr kumimoji="1" lang="zh-CN" altLang="en-US" sz="1600" dirty="0">
                <a:solidFill>
                  <a:srgbClr val="00B0F0"/>
                </a:solidFill>
                <a:latin typeface="Microsoft YaHei" panose="020B0503020204020204" pitchFamily="34" charset="-122"/>
                <a:ea typeface="Microsoft YaHei" panose="020B0503020204020204" pitchFamily="34" charset="-122"/>
              </a:rPr>
              <a:t>现在整合优化为</a:t>
            </a:r>
            <a:r>
              <a:rPr kumimoji="1" lang="en-US" altLang="zh-CN" sz="1600" dirty="0">
                <a:solidFill>
                  <a:srgbClr val="00B0F0"/>
                </a:solidFill>
                <a:latin typeface="Microsoft YaHei" panose="020B0503020204020204" pitchFamily="34" charset="-122"/>
                <a:ea typeface="Microsoft YaHei" panose="020B0503020204020204" pitchFamily="34" charset="-122"/>
              </a:rPr>
              <a:t>3</a:t>
            </a:r>
            <a:r>
              <a:rPr kumimoji="1" lang="zh-CN" altLang="en-US" sz="1600" dirty="0">
                <a:solidFill>
                  <a:srgbClr val="00B0F0"/>
                </a:solidFill>
                <a:latin typeface="Microsoft YaHei" panose="020B0503020204020204" pitchFamily="34" charset="-122"/>
                <a:ea typeface="Microsoft YaHei" panose="020B0503020204020204" pitchFamily="34" charset="-122"/>
              </a:rPr>
              <a:t>部分，内容更紧凑些。如果不调整，可在第</a:t>
            </a:r>
            <a:r>
              <a:rPr kumimoji="1" lang="en-US" altLang="zh-CN" sz="1600" dirty="0">
                <a:solidFill>
                  <a:srgbClr val="00B0F0"/>
                </a:solidFill>
                <a:latin typeface="Microsoft YaHei" panose="020B0503020204020204" pitchFamily="34" charset="-122"/>
                <a:ea typeface="Microsoft YaHei" panose="020B0503020204020204" pitchFamily="34" charset="-122"/>
              </a:rPr>
              <a:t>3</a:t>
            </a:r>
            <a:r>
              <a:rPr kumimoji="1" lang="zh-CN" altLang="en-US" sz="1600" dirty="0">
                <a:solidFill>
                  <a:srgbClr val="00B0F0"/>
                </a:solidFill>
                <a:latin typeface="Microsoft YaHei" panose="020B0503020204020204" pitchFamily="34" charset="-122"/>
                <a:ea typeface="Microsoft YaHei" panose="020B0503020204020204" pitchFamily="34" charset="-122"/>
              </a:rPr>
              <a:t>版基础上进行修改，这部分第</a:t>
            </a:r>
            <a:r>
              <a:rPr kumimoji="1" lang="en-US" altLang="zh-CN" sz="1600" dirty="0">
                <a:solidFill>
                  <a:srgbClr val="00B0F0"/>
                </a:solidFill>
                <a:latin typeface="Microsoft YaHei" panose="020B0503020204020204" pitchFamily="34" charset="-122"/>
                <a:ea typeface="Microsoft YaHei" panose="020B0503020204020204" pitchFamily="34" charset="-122"/>
              </a:rPr>
              <a:t>4</a:t>
            </a:r>
            <a:r>
              <a:rPr kumimoji="1" lang="zh-CN" altLang="en-US" sz="1600" dirty="0">
                <a:solidFill>
                  <a:srgbClr val="00B0F0"/>
                </a:solidFill>
                <a:latin typeface="Microsoft YaHei" panose="020B0503020204020204" pitchFamily="34" charset="-122"/>
                <a:ea typeface="Microsoft YaHei" panose="020B0503020204020204" pitchFamily="34" charset="-122"/>
              </a:rPr>
              <a:t>版变化不大</a:t>
            </a:r>
          </a:p>
        </p:txBody>
      </p:sp>
    </p:spTree>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2AA0D296-46D2-0D1E-7680-3848428490BF}"/>
              </a:ext>
            </a:extLst>
          </p:cNvPr>
          <p:cNvSpPr>
            <a:spLocks noGrp="1"/>
          </p:cNvSpPr>
          <p:nvPr>
            <p:ph type="title"/>
          </p:nvPr>
        </p:nvSpPr>
        <p:spPr/>
        <p:txBody>
          <a:bodyPr/>
          <a:lstStyle/>
          <a:p>
            <a:r>
              <a:rPr lang="zh-CN" altLang="en-US" dirty="0"/>
              <a:t>桩程序的灵活性</a:t>
            </a:r>
          </a:p>
        </p:txBody>
      </p:sp>
      <p:sp>
        <p:nvSpPr>
          <p:cNvPr id="3" name="文本框 2">
            <a:extLst>
              <a:ext uri="{FF2B5EF4-FFF2-40B4-BE49-F238E27FC236}">
                <a16:creationId xmlns:a16="http://schemas.microsoft.com/office/drawing/2014/main" id="{80A05ADA-B206-BB10-26BA-3DD2E35AFC15}"/>
              </a:ext>
            </a:extLst>
          </p:cNvPr>
          <p:cNvSpPr txBox="1"/>
          <p:nvPr/>
        </p:nvSpPr>
        <p:spPr>
          <a:xfrm>
            <a:off x="1295156" y="690999"/>
            <a:ext cx="4560794" cy="4452501"/>
          </a:xfrm>
          <a:prstGeom prst="rect">
            <a:avLst/>
          </a:prstGeom>
          <a:solidFill>
            <a:schemeClr val="accent4">
              <a:lumMod val="20000"/>
              <a:lumOff val="80000"/>
            </a:schemeClr>
          </a:solidFill>
        </p:spPr>
        <p:txBody>
          <a:bodyPr wrap="square">
            <a:spAutoFit/>
          </a:bodyPr>
          <a:lstStyle/>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class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ParameterizedStub</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ICollaborator</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private int value;</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public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ParameterizedStub</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(int value)</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this.value</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 value;</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public int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ComputeAndReturnValue</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6096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if (value &lt; 10)</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throw new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InvalidOperationException</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return value;</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B2D7D132-8EDB-EDF5-9F08-53A28EFCE59E}"/>
              </a:ext>
            </a:extLst>
          </p:cNvPr>
          <p:cNvSpPr txBox="1"/>
          <p:nvPr/>
        </p:nvSpPr>
        <p:spPr>
          <a:xfrm>
            <a:off x="5965898" y="1631108"/>
            <a:ext cx="2971913" cy="1881284"/>
          </a:xfrm>
          <a:prstGeom prst="rect">
            <a:avLst/>
          </a:prstGeom>
          <a:noFill/>
        </p:spPr>
        <p:txBody>
          <a:bodyPr wrap="square" rtlCol="0">
            <a:spAutoFit/>
          </a:bodyPr>
          <a:lstStyle/>
          <a:p>
            <a:pPr>
              <a:lnSpc>
                <a:spcPct val="150000"/>
              </a:lnSpc>
            </a:pPr>
            <a:r>
              <a:rPr kumimoji="1" lang="zh-CN" altLang="en-US" sz="1600" dirty="0">
                <a:latin typeface="KaiTi" panose="02010609060101010101" pitchFamily="49" charset="-122"/>
                <a:ea typeface="KaiTi" panose="02010609060101010101" pitchFamily="49" charset="-122"/>
              </a:rPr>
              <a:t>不会像上一页返回一个</a:t>
            </a:r>
            <a:r>
              <a:rPr kumimoji="1" lang="zh-CN" altLang="en-US" sz="1600" dirty="0">
                <a:solidFill>
                  <a:srgbClr val="C00000"/>
                </a:solidFill>
                <a:latin typeface="KaiTi" panose="02010609060101010101" pitchFamily="49" charset="-122"/>
                <a:ea typeface="KaiTi" panose="02010609060101010101" pitchFamily="49" charset="-122"/>
              </a:rPr>
              <a:t>硬编码数值</a:t>
            </a:r>
            <a:r>
              <a:rPr kumimoji="1" lang="zh-CN" altLang="en-US" sz="1600" dirty="0">
                <a:latin typeface="KaiTi" panose="02010609060101010101" pitchFamily="49" charset="-122"/>
                <a:ea typeface="KaiTi" panose="02010609060101010101" pitchFamily="49" charset="-122"/>
              </a:rPr>
              <a:t>，</a:t>
            </a:r>
            <a:r>
              <a:rPr lang="zh-CN" altLang="zh-CN" sz="1600" dirty="0">
                <a:effectLst/>
                <a:latin typeface="KaiTi" panose="02010609060101010101" pitchFamily="49" charset="-122"/>
                <a:ea typeface="KaiTi" panose="02010609060101010101" pitchFamily="49" charset="-122"/>
                <a:cs typeface="Times New Roman" panose="02020603050405020304" pitchFamily="18" charset="0"/>
              </a:rPr>
              <a:t>让一个桩对象返回单个数值是最简单，但也</a:t>
            </a:r>
            <a:r>
              <a:rPr lang="zh-CN" altLang="en-US" sz="1600" dirty="0">
                <a:effectLst/>
                <a:latin typeface="KaiTi" panose="02010609060101010101" pitchFamily="49" charset="-122"/>
                <a:ea typeface="KaiTi" panose="02010609060101010101" pitchFamily="49" charset="-122"/>
                <a:cs typeface="Times New Roman" panose="02020603050405020304" pitchFamily="18" charset="0"/>
              </a:rPr>
              <a:t>是</a:t>
            </a:r>
            <a:r>
              <a:rPr lang="zh-CN" altLang="zh-CN" sz="1600" dirty="0">
                <a:effectLst/>
                <a:latin typeface="KaiTi" panose="02010609060101010101" pitchFamily="49" charset="-122"/>
                <a:ea typeface="KaiTi" panose="02010609060101010101" pitchFamily="49" charset="-122"/>
                <a:cs typeface="Times New Roman" panose="02020603050405020304" pitchFamily="18" charset="0"/>
              </a:rPr>
              <a:t>最不聪明的做法</a:t>
            </a:r>
            <a:r>
              <a:rPr lang="zh-CN" altLang="en-US" sz="1600" dirty="0">
                <a:effectLst/>
                <a:latin typeface="KaiTi" panose="02010609060101010101" pitchFamily="49" charset="-122"/>
                <a:ea typeface="KaiTi" panose="02010609060101010101" pitchFamily="49" charset="-122"/>
                <a:cs typeface="Times New Roman" panose="02020603050405020304" pitchFamily="18" charset="0"/>
              </a:rPr>
              <a:t>，因为</a:t>
            </a:r>
            <a:r>
              <a:rPr lang="zh-CN" altLang="zh-CN" sz="1600" dirty="0">
                <a:effectLst/>
                <a:latin typeface="KaiTi" panose="02010609060101010101" pitchFamily="49" charset="-122"/>
                <a:ea typeface="KaiTi" panose="02010609060101010101" pitchFamily="49" charset="-122"/>
                <a:cs typeface="Times New Roman" panose="02020603050405020304" pitchFamily="18" charset="0"/>
              </a:rPr>
              <a:t>其它测试迟早都需要返回一个不同的数值</a:t>
            </a:r>
            <a:r>
              <a:rPr lang="zh-CN" altLang="zh-CN" sz="1600" dirty="0">
                <a:effectLst/>
                <a:latin typeface="KaiTi" panose="02010609060101010101" pitchFamily="49" charset="-122"/>
                <a:ea typeface="KaiTi" panose="02010609060101010101" pitchFamily="49" charset="-122"/>
              </a:rPr>
              <a:t> </a:t>
            </a:r>
            <a:endParaRPr kumimoji="1" lang="zh-CN" altLang="en-US" sz="16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297950782"/>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483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charset="-122"/>
                <a:ea typeface="微软雅黑" panose="020B0503020204020204" charset="-122"/>
              </a:rPr>
              <a:t>单元测试工具及其应用</a:t>
            </a:r>
          </a:p>
        </p:txBody>
      </p:sp>
      <p:pic>
        <p:nvPicPr>
          <p:cNvPr id="3076" name="Picture 4" descr="查看源图像">
            <a:extLst>
              <a:ext uri="{FF2B5EF4-FFF2-40B4-BE49-F238E27FC236}">
                <a16:creationId xmlns:a16="http://schemas.microsoft.com/office/drawing/2014/main" id="{F2EF7C4C-8538-0EC8-D2E4-6CD0DF9C1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742" y="3267284"/>
            <a:ext cx="3070412" cy="961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234331"/>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0B46AC-3407-D64F-B107-CEBB61AB9845}"/>
              </a:ext>
            </a:extLst>
          </p:cNvPr>
          <p:cNvSpPr>
            <a:spLocks noGrp="1"/>
          </p:cNvSpPr>
          <p:nvPr>
            <p:ph type="title"/>
          </p:nvPr>
        </p:nvSpPr>
        <p:spPr/>
        <p:txBody>
          <a:bodyPr/>
          <a:lstStyle/>
          <a:p>
            <a:r>
              <a:rPr kumimoji="1" lang="zh-CN" altLang="en-US" dirty="0"/>
              <a:t>单元测试工具</a:t>
            </a:r>
          </a:p>
        </p:txBody>
      </p:sp>
      <p:sp>
        <p:nvSpPr>
          <p:cNvPr id="4" name="灯片编号占位符 3">
            <a:extLst>
              <a:ext uri="{FF2B5EF4-FFF2-40B4-BE49-F238E27FC236}">
                <a16:creationId xmlns:a16="http://schemas.microsoft.com/office/drawing/2014/main" id="{52D65864-3D83-094B-8744-6C36E6BFAB15}"/>
              </a:ext>
            </a:extLst>
          </p:cNvPr>
          <p:cNvSpPr>
            <a:spLocks noGrp="1"/>
          </p:cNvSpPr>
          <p:nvPr>
            <p:ph type="sldNum" sz="quarter" idx="10"/>
          </p:nvPr>
        </p:nvSpPr>
        <p:spPr/>
        <p:txBody>
          <a:bodyPr/>
          <a:lstStyle/>
          <a:p>
            <a:fld id="{465EFE0A-B425-5D4C-B2B5-64972D2E3BEB}" type="slidenum">
              <a:rPr lang="en-US" altLang="zh-CN" smtClean="0"/>
              <a:pPr/>
              <a:t>42</a:t>
            </a:fld>
            <a:endParaRPr lang="en-US" altLang="zh-CN"/>
          </a:p>
        </p:txBody>
      </p:sp>
      <p:pic>
        <p:nvPicPr>
          <p:cNvPr id="6" name="图片 5">
            <a:extLst>
              <a:ext uri="{FF2B5EF4-FFF2-40B4-BE49-F238E27FC236}">
                <a16:creationId xmlns:a16="http://schemas.microsoft.com/office/drawing/2014/main" id="{794D4F7F-DAE1-214C-AABC-442FF0823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41" y="663489"/>
            <a:ext cx="7526020" cy="4186385"/>
          </a:xfrm>
          <a:prstGeom prst="rect">
            <a:avLst/>
          </a:prstGeom>
        </p:spPr>
      </p:pic>
      <p:sp>
        <p:nvSpPr>
          <p:cNvPr id="7" name="矩形 6">
            <a:extLst>
              <a:ext uri="{FF2B5EF4-FFF2-40B4-BE49-F238E27FC236}">
                <a16:creationId xmlns:a16="http://schemas.microsoft.com/office/drawing/2014/main" id="{EAC100C1-BF32-3549-BC8B-2DBE8360C708}"/>
              </a:ext>
            </a:extLst>
          </p:cNvPr>
          <p:cNvSpPr/>
          <p:nvPr/>
        </p:nvSpPr>
        <p:spPr>
          <a:xfrm>
            <a:off x="3007205" y="549932"/>
            <a:ext cx="5040560" cy="307777"/>
          </a:xfrm>
          <a:prstGeom prst="rect">
            <a:avLst/>
          </a:prstGeom>
        </p:spPr>
        <p:txBody>
          <a:bodyPr wrap="square">
            <a:spAutoFit/>
          </a:bodyPr>
          <a:lstStyle/>
          <a:p>
            <a:r>
              <a:rPr lang="en-US" altLang="zh-CN" sz="1400" dirty="0">
                <a:hlinkClick r:id="rId3"/>
              </a:rPr>
              <a:t>https://en.wikipedia.org/wiki/List_of_unit_testing_frameworks</a:t>
            </a:r>
            <a:endParaRPr lang="zh-CN" altLang="en-US" sz="1400" dirty="0"/>
          </a:p>
        </p:txBody>
      </p:sp>
    </p:spTree>
    <p:extLst>
      <p:ext uri="{BB962C8B-B14F-4D97-AF65-F5344CB8AC3E}">
        <p14:creationId xmlns:p14="http://schemas.microsoft.com/office/powerpoint/2010/main" val="827079135"/>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89CDFE-9C55-FA8C-1FCF-7680A1305255}"/>
              </a:ext>
            </a:extLst>
          </p:cNvPr>
          <p:cNvSpPr>
            <a:spLocks noGrp="1"/>
          </p:cNvSpPr>
          <p:nvPr>
            <p:ph type="title"/>
          </p:nvPr>
        </p:nvSpPr>
        <p:spPr/>
        <p:txBody>
          <a:bodyPr/>
          <a:lstStyle/>
          <a:p>
            <a:r>
              <a:rPr kumimoji="1" lang="zh-CN" altLang="en-US" dirty="0"/>
              <a:t>最常用的单元测试工具</a:t>
            </a:r>
          </a:p>
        </p:txBody>
      </p:sp>
      <p:sp>
        <p:nvSpPr>
          <p:cNvPr id="3" name="内容占位符 2">
            <a:extLst>
              <a:ext uri="{FF2B5EF4-FFF2-40B4-BE49-F238E27FC236}">
                <a16:creationId xmlns:a16="http://schemas.microsoft.com/office/drawing/2014/main" id="{EDEDFA04-5589-0939-B383-9EAE7859A40E}"/>
              </a:ext>
            </a:extLst>
          </p:cNvPr>
          <p:cNvSpPr>
            <a:spLocks noGrp="1"/>
          </p:cNvSpPr>
          <p:nvPr>
            <p:ph idx="1"/>
          </p:nvPr>
        </p:nvSpPr>
        <p:spPr>
          <a:xfrm>
            <a:off x="1185697" y="1521957"/>
            <a:ext cx="2125061" cy="3263504"/>
          </a:xfrm>
        </p:spPr>
        <p:txBody>
          <a:bodyPr>
            <a:noAutofit/>
          </a:bodyPr>
          <a:lstStyle/>
          <a:p>
            <a:pPr marL="342900" indent="-342900">
              <a:buFont typeface="+mj-ea"/>
              <a:buAutoNum type="circleNumDbPlain"/>
            </a:pPr>
            <a:r>
              <a:rPr kumimoji="1" lang="en" altLang="zh-CN" sz="1600" dirty="0"/>
              <a:t>JUnit</a:t>
            </a:r>
            <a:r>
              <a:rPr kumimoji="1" lang="zh-CN" altLang="en-US" sz="1600" dirty="0"/>
              <a:t>、</a:t>
            </a:r>
            <a:r>
              <a:rPr kumimoji="1" lang="en" altLang="zh-CN" sz="1600" dirty="0"/>
              <a:t>TestNG</a:t>
            </a:r>
          </a:p>
          <a:p>
            <a:pPr marL="342900" indent="-342900">
              <a:buFont typeface="+mj-ea"/>
              <a:buAutoNum type="circleNumDbPlain"/>
            </a:pPr>
            <a:r>
              <a:rPr kumimoji="1" lang="en" altLang="zh-CN" sz="1600" dirty="0" err="1"/>
              <a:t>GoogleTest</a:t>
            </a:r>
            <a:endParaRPr kumimoji="1" lang="en" altLang="zh-CN" sz="1600" dirty="0"/>
          </a:p>
          <a:p>
            <a:pPr marL="342900" indent="-342900">
              <a:buFont typeface="+mj-ea"/>
              <a:buAutoNum type="circleNumDbPlain"/>
            </a:pPr>
            <a:r>
              <a:rPr kumimoji="1" lang="en" altLang="zh-CN" sz="1600" dirty="0" err="1"/>
              <a:t>pytest</a:t>
            </a:r>
            <a:endParaRPr kumimoji="1" lang="en" altLang="zh-CN" sz="1600" dirty="0"/>
          </a:p>
          <a:p>
            <a:pPr marL="342900" indent="-342900">
              <a:buFont typeface="+mj-ea"/>
              <a:buAutoNum type="circleNumDbPlain"/>
            </a:pPr>
            <a:r>
              <a:rPr kumimoji="1" lang="en" altLang="zh-CN" sz="1600" dirty="0" err="1"/>
              <a:t>unittest</a:t>
            </a:r>
            <a:endParaRPr kumimoji="1" lang="en" altLang="zh-CN" sz="1600" dirty="0"/>
          </a:p>
          <a:p>
            <a:pPr marL="342900" indent="-342900">
              <a:buFont typeface="+mj-ea"/>
              <a:buAutoNum type="circleNumDbPlain"/>
            </a:pPr>
            <a:r>
              <a:rPr kumimoji="1" lang="en" altLang="zh-CN" sz="1600" dirty="0" err="1"/>
              <a:t>Coverage.py</a:t>
            </a:r>
            <a:endParaRPr kumimoji="1" lang="en" altLang="zh-CN" sz="1600" dirty="0"/>
          </a:p>
          <a:p>
            <a:pPr marL="342900" indent="-342900">
              <a:buFont typeface="+mj-ea"/>
              <a:buAutoNum type="circleNumDbPlain"/>
            </a:pPr>
            <a:r>
              <a:rPr kumimoji="1" lang="en" altLang="zh-CN" sz="1600" dirty="0" err="1"/>
              <a:t>EvoSuite</a:t>
            </a:r>
            <a:endParaRPr kumimoji="1" lang="en" altLang="zh-CN" sz="1600" dirty="0"/>
          </a:p>
          <a:p>
            <a:pPr marL="342900" indent="-342900">
              <a:buFont typeface="+mj-ea"/>
              <a:buAutoNum type="circleNumDbPlain"/>
            </a:pPr>
            <a:r>
              <a:rPr kumimoji="1" lang="en" altLang="zh-CN" sz="1600" dirty="0" err="1"/>
              <a:t>Diffblue</a:t>
            </a:r>
            <a:r>
              <a:rPr kumimoji="1" lang="en" altLang="zh-CN" sz="1600" dirty="0"/>
              <a:t> Cover</a:t>
            </a:r>
          </a:p>
        </p:txBody>
      </p:sp>
      <p:sp>
        <p:nvSpPr>
          <p:cNvPr id="5" name="文本框 4">
            <a:extLst>
              <a:ext uri="{FF2B5EF4-FFF2-40B4-BE49-F238E27FC236}">
                <a16:creationId xmlns:a16="http://schemas.microsoft.com/office/drawing/2014/main" id="{20D3FC3F-3FAD-B58A-507D-75274DB7A1E1}"/>
              </a:ext>
            </a:extLst>
          </p:cNvPr>
          <p:cNvSpPr txBox="1"/>
          <p:nvPr/>
        </p:nvSpPr>
        <p:spPr>
          <a:xfrm>
            <a:off x="628650" y="717971"/>
            <a:ext cx="8389226" cy="646331"/>
          </a:xfrm>
          <a:prstGeom prst="rect">
            <a:avLst/>
          </a:prstGeom>
          <a:noFill/>
        </p:spPr>
        <p:txBody>
          <a:bodyPr wrap="square">
            <a:spAutoFit/>
          </a:bodyPr>
          <a:lstStyle/>
          <a:p>
            <a:r>
              <a:rPr lang="en" altLang="zh-CN" dirty="0">
                <a:effectLst/>
                <a:latin typeface="Microsoft YaHei" panose="020B0503020204020204" pitchFamily="34" charset="-122"/>
                <a:ea typeface="Microsoft YaHei" panose="020B0503020204020204" pitchFamily="34" charset="-122"/>
              </a:rPr>
              <a:t>Java</a:t>
            </a:r>
            <a:r>
              <a:rPr lang="zh-CN" altLang="en" dirty="0">
                <a:effectLst/>
                <a:latin typeface="Microsoft YaHei" panose="020B0503020204020204" pitchFamily="34" charset="-122"/>
                <a:ea typeface="Microsoft YaHei" panose="020B0503020204020204" pitchFamily="34" charset="-122"/>
              </a:rPr>
              <a:t>、</a:t>
            </a:r>
            <a:r>
              <a:rPr lang="en" altLang="zh-CN" dirty="0">
                <a:effectLst/>
                <a:latin typeface="Microsoft YaHei" panose="020B0503020204020204" pitchFamily="34" charset="-122"/>
                <a:ea typeface="Microsoft YaHei" panose="020B0503020204020204" pitchFamily="34" charset="-122"/>
              </a:rPr>
              <a:t>C++</a:t>
            </a:r>
            <a:r>
              <a:rPr lang="zh-CN" altLang="en-US" dirty="0">
                <a:effectLst/>
                <a:latin typeface="Microsoft YaHei" panose="020B0503020204020204" pitchFamily="34" charset="-122"/>
                <a:ea typeface="Microsoft YaHei" panose="020B0503020204020204" pitchFamily="34" charset="-122"/>
              </a:rPr>
              <a:t>和</a:t>
            </a:r>
            <a:r>
              <a:rPr lang="en" altLang="zh-CN" dirty="0">
                <a:effectLst/>
                <a:latin typeface="Microsoft YaHei" panose="020B0503020204020204" pitchFamily="34" charset="-122"/>
                <a:ea typeface="Microsoft YaHei" panose="020B0503020204020204" pitchFamily="34" charset="-122"/>
              </a:rPr>
              <a:t>Python</a:t>
            </a:r>
            <a:r>
              <a:rPr lang="zh-CN" altLang="en-US" dirty="0">
                <a:effectLst/>
                <a:latin typeface="Microsoft YaHei" panose="020B0503020204020204" pitchFamily="34" charset="-122"/>
                <a:ea typeface="Microsoft YaHei" panose="020B0503020204020204" pitchFamily="34" charset="-122"/>
              </a:rPr>
              <a:t>语言的单元测试中，受欢迎的测试工具包括单元测试框架、</a:t>
            </a:r>
            <a:r>
              <a:rPr lang="zh-CN" altLang="en-US" b="1" dirty="0">
                <a:effectLst/>
                <a:latin typeface="Microsoft YaHei" panose="020B0503020204020204" pitchFamily="34" charset="-122"/>
                <a:ea typeface="Microsoft YaHei" panose="020B0503020204020204" pitchFamily="34" charset="-122"/>
              </a:rPr>
              <a:t>两个智能化的单元测试用例自动生成工具、以及</a:t>
            </a:r>
            <a:r>
              <a:rPr lang="en" altLang="zh-CN" dirty="0">
                <a:effectLst/>
                <a:latin typeface="Microsoft YaHei" panose="020B0503020204020204" pitchFamily="34" charset="-122"/>
                <a:ea typeface="Microsoft YaHei" panose="020B0503020204020204" pitchFamily="34" charset="-122"/>
              </a:rPr>
              <a:t>Mock</a:t>
            </a:r>
            <a:r>
              <a:rPr lang="zh-CN" altLang="en-US" dirty="0">
                <a:effectLst/>
                <a:latin typeface="Microsoft YaHei" panose="020B0503020204020204" pitchFamily="34" charset="-122"/>
                <a:ea typeface="Microsoft YaHei" panose="020B0503020204020204" pitchFamily="34" charset="-122"/>
              </a:rPr>
              <a:t>工具、代码覆盖率工具</a:t>
            </a:r>
            <a:endParaRPr lang="zh-CN" altLang="en-US" dirty="0">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B9DDA266-2AA4-2CB7-9A0E-5C01F506B1BE}"/>
              </a:ext>
            </a:extLst>
          </p:cNvPr>
          <p:cNvSpPr txBox="1"/>
          <p:nvPr/>
        </p:nvSpPr>
        <p:spPr>
          <a:xfrm>
            <a:off x="3680262" y="2352274"/>
            <a:ext cx="2286001" cy="1296445"/>
          </a:xfrm>
          <a:prstGeom prst="rect">
            <a:avLst/>
          </a:prstGeom>
          <a:noFill/>
        </p:spPr>
        <p:txBody>
          <a:bodyPr wrap="square">
            <a:spAutoFit/>
          </a:bodyPr>
          <a:lstStyle/>
          <a:p>
            <a:pPr marL="342900" indent="-342900">
              <a:lnSpc>
                <a:spcPct val="150000"/>
              </a:lnSpc>
              <a:buFont typeface="+mj-ea"/>
              <a:buAutoNum type="circleNumDbPlain"/>
            </a:pPr>
            <a:r>
              <a:rPr kumimoji="1" lang="en" altLang="zh-CN" sz="1800" dirty="0" err="1"/>
              <a:t>JMockit</a:t>
            </a:r>
            <a:endParaRPr kumimoji="1" lang="en" altLang="zh-CN" sz="1800" dirty="0"/>
          </a:p>
          <a:p>
            <a:pPr marL="342900" indent="-342900">
              <a:lnSpc>
                <a:spcPct val="150000"/>
              </a:lnSpc>
              <a:buFont typeface="+mj-ea"/>
              <a:buAutoNum type="circleNumDbPlain"/>
            </a:pPr>
            <a:r>
              <a:rPr kumimoji="1" lang="en" altLang="zh-CN" sz="1800" dirty="0" err="1"/>
              <a:t>JaCoCo</a:t>
            </a:r>
            <a:endParaRPr kumimoji="1" lang="en" altLang="zh-CN" sz="1800" dirty="0"/>
          </a:p>
          <a:p>
            <a:pPr marL="342900" indent="-342900">
              <a:lnSpc>
                <a:spcPct val="150000"/>
              </a:lnSpc>
              <a:buFont typeface="+mj-ea"/>
              <a:buAutoNum type="circleNumDbPlain"/>
            </a:pPr>
            <a:r>
              <a:rPr kumimoji="1" lang="en" altLang="zh-CN" sz="1800" dirty="0" err="1"/>
              <a:t>gcov</a:t>
            </a:r>
            <a:r>
              <a:rPr kumimoji="1" lang="zh-CN" altLang="en" sz="1800" dirty="0"/>
              <a:t>、</a:t>
            </a:r>
            <a:r>
              <a:rPr kumimoji="1" lang="en" altLang="zh-CN" sz="1800" dirty="0" err="1"/>
              <a:t>lcov</a:t>
            </a:r>
            <a:r>
              <a:rPr kumimoji="1" lang="zh-CN" altLang="en" sz="1800" dirty="0"/>
              <a:t>、</a:t>
            </a:r>
            <a:r>
              <a:rPr kumimoji="1" lang="en" altLang="zh-CN" sz="1800" dirty="0" err="1"/>
              <a:t>gcovr</a:t>
            </a:r>
            <a:endParaRPr kumimoji="1" lang="en" altLang="zh-CN" sz="1800" dirty="0"/>
          </a:p>
        </p:txBody>
      </p:sp>
      <p:pic>
        <p:nvPicPr>
          <p:cNvPr id="9" name="图片 8">
            <a:extLst>
              <a:ext uri="{FF2B5EF4-FFF2-40B4-BE49-F238E27FC236}">
                <a16:creationId xmlns:a16="http://schemas.microsoft.com/office/drawing/2014/main" id="{D13C54C3-5D7B-4D09-39A1-D4926CEC88D8}"/>
              </a:ext>
            </a:extLst>
          </p:cNvPr>
          <p:cNvPicPr>
            <a:picLocks noChangeAspect="1"/>
          </p:cNvPicPr>
          <p:nvPr/>
        </p:nvPicPr>
        <p:blipFill>
          <a:blip r:embed="rId2"/>
          <a:stretch>
            <a:fillRect/>
          </a:stretch>
        </p:blipFill>
        <p:spPr>
          <a:xfrm>
            <a:off x="7003427" y="2209873"/>
            <a:ext cx="1438846" cy="1438846"/>
          </a:xfrm>
          <a:prstGeom prst="rect">
            <a:avLst/>
          </a:prstGeom>
        </p:spPr>
      </p:pic>
      <p:sp>
        <p:nvSpPr>
          <p:cNvPr id="10" name="文本框 9">
            <a:extLst>
              <a:ext uri="{FF2B5EF4-FFF2-40B4-BE49-F238E27FC236}">
                <a16:creationId xmlns:a16="http://schemas.microsoft.com/office/drawing/2014/main" id="{B288A947-A2F3-9AEF-A0BC-360506E90E7E}"/>
              </a:ext>
            </a:extLst>
          </p:cNvPr>
          <p:cNvSpPr txBox="1"/>
          <p:nvPr/>
        </p:nvSpPr>
        <p:spPr>
          <a:xfrm>
            <a:off x="6912372" y="3779199"/>
            <a:ext cx="1620957" cy="338554"/>
          </a:xfrm>
          <a:prstGeom prst="rect">
            <a:avLst/>
          </a:prstGeom>
          <a:noFill/>
        </p:spPr>
        <p:txBody>
          <a:bodyPr wrap="none" rtlCol="0">
            <a:spAutoFit/>
          </a:bodyPr>
          <a:lstStyle/>
          <a:p>
            <a:r>
              <a:rPr kumimoji="1" lang="zh-CN" altLang="en-US" sz="1600" dirty="0">
                <a:latin typeface="Microsoft YaHei" panose="020B0503020204020204" pitchFamily="34" charset="-122"/>
                <a:ea typeface="Microsoft YaHei" panose="020B0503020204020204" pitchFamily="34" charset="-122"/>
              </a:rPr>
              <a:t>详见公众号文章</a:t>
            </a:r>
          </a:p>
        </p:txBody>
      </p:sp>
    </p:spTree>
    <p:extLst>
      <p:ext uri="{BB962C8B-B14F-4D97-AF65-F5344CB8AC3E}">
        <p14:creationId xmlns:p14="http://schemas.microsoft.com/office/powerpoint/2010/main" val="4097996801"/>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15271" y="141698"/>
            <a:ext cx="6684451" cy="581698"/>
          </a:xfrm>
        </p:spPr>
        <p:txBody>
          <a:bodyPr>
            <a:normAutofit/>
          </a:bodyPr>
          <a:lstStyle/>
          <a:p>
            <a:r>
              <a:rPr lang="en-US" altLang="zh-CN" dirty="0">
                <a:latin typeface="Arial" pitchFamily="34" charset="0"/>
                <a:cs typeface="Arial" pitchFamily="34" charset="0"/>
              </a:rPr>
              <a:t>JUnit 4 </a:t>
            </a:r>
            <a:r>
              <a:rPr lang="zh-CN" altLang="en-US" dirty="0">
                <a:latin typeface="Arial" pitchFamily="34" charset="0"/>
                <a:cs typeface="Arial" pitchFamily="34" charset="0"/>
              </a:rPr>
              <a:t>工作原理</a:t>
            </a:r>
          </a:p>
        </p:txBody>
      </p:sp>
      <p:pic>
        <p:nvPicPr>
          <p:cNvPr id="4" name="图片 3"/>
          <p:cNvPicPr/>
          <p:nvPr/>
        </p:nvPicPr>
        <p:blipFill>
          <a:blip r:embed="rId2">
            <a:clrChange>
              <a:clrFrom>
                <a:srgbClr val="FFFFFF"/>
              </a:clrFrom>
              <a:clrTo>
                <a:srgbClr val="FFFFFF">
                  <a:alpha val="0"/>
                </a:srgbClr>
              </a:clrTo>
            </a:clrChange>
          </a:blip>
          <a:stretch>
            <a:fillRect/>
          </a:stretch>
        </p:blipFill>
        <p:spPr>
          <a:xfrm>
            <a:off x="1799692" y="723396"/>
            <a:ext cx="5544616" cy="4227934"/>
          </a:xfrm>
          <a:prstGeom prst="rect">
            <a:avLst/>
          </a:prstGeom>
          <a:noFill/>
          <a:ln>
            <a:noFill/>
          </a:ln>
        </p:spPr>
      </p:pic>
    </p:spTree>
    <p:extLst>
      <p:ext uri="{BB962C8B-B14F-4D97-AF65-F5344CB8AC3E}">
        <p14:creationId xmlns:p14="http://schemas.microsoft.com/office/powerpoint/2010/main" val="2738468011"/>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046490"/>
            <a:ext cx="7886700" cy="3263504"/>
          </a:xfrm>
        </p:spPr>
        <p:txBody>
          <a:bodyPr>
            <a:noAutofit/>
          </a:bodyPr>
          <a:lstStyle/>
          <a:p>
            <a:pPr marL="98755" indent="0"/>
            <a:r>
              <a:rPr lang="en-US" altLang="zh-CN" dirty="0">
                <a:latin typeface="Arial" pitchFamily="34" charset="0"/>
                <a:ea typeface="宋体" pitchFamily="2" charset="-122"/>
                <a:cs typeface="Arial" pitchFamily="34" charset="0"/>
              </a:rPr>
              <a:t>JUnit</a:t>
            </a:r>
            <a:r>
              <a:rPr lang="zh-CN" altLang="zh-CN" dirty="0">
                <a:latin typeface="Arial" pitchFamily="34" charset="0"/>
                <a:ea typeface="宋体" pitchFamily="2" charset="-122"/>
                <a:cs typeface="Arial" pitchFamily="34" charset="0"/>
              </a:rPr>
              <a:t>成员三重唱共同产生测试结果</a:t>
            </a:r>
            <a:r>
              <a:rPr lang="zh-CN" altLang="en-US" dirty="0">
                <a:latin typeface="Arial" pitchFamily="34" charset="0"/>
                <a:ea typeface="宋体" pitchFamily="2" charset="-122"/>
                <a:cs typeface="Arial" pitchFamily="34" charset="0"/>
              </a:rPr>
              <a:t>：</a:t>
            </a:r>
            <a:endParaRPr lang="en-US" altLang="zh-CN" dirty="0">
              <a:latin typeface="Arial" pitchFamily="34" charset="0"/>
              <a:ea typeface="宋体" pitchFamily="2" charset="-122"/>
              <a:cs typeface="Arial" pitchFamily="34" charset="0"/>
            </a:endParaRPr>
          </a:p>
          <a:p>
            <a:pPr marL="98755" indent="0">
              <a:buNone/>
            </a:pPr>
            <a:endParaRPr lang="en-US" altLang="zh-CN" dirty="0">
              <a:latin typeface="Arial" pitchFamily="34" charset="0"/>
              <a:ea typeface="宋体" pitchFamily="2" charset="-122"/>
              <a:cs typeface="Arial" pitchFamily="34" charset="0"/>
            </a:endParaRPr>
          </a:p>
          <a:p>
            <a:pPr marL="98755" indent="0">
              <a:buNone/>
            </a:pPr>
            <a:r>
              <a:rPr lang="en-US" altLang="zh-CN" dirty="0">
                <a:latin typeface="Arial" pitchFamily="34" charset="0"/>
                <a:ea typeface="宋体" pitchFamily="2" charset="-122"/>
                <a:cs typeface="Arial" pitchFamily="34" charset="0"/>
              </a:rPr>
              <a:t>    </a:t>
            </a:r>
          </a:p>
          <a:p>
            <a:pPr marL="98755" indent="0"/>
            <a:r>
              <a:rPr lang="zh-CN" altLang="zh-CN" dirty="0">
                <a:latin typeface="Arial" pitchFamily="34" charset="0"/>
                <a:ea typeface="宋体" pitchFamily="2" charset="-122"/>
                <a:cs typeface="Arial" pitchFamily="34" charset="0"/>
              </a:rPr>
              <a:t>一个</a:t>
            </a:r>
            <a:r>
              <a:rPr lang="en-US" altLang="zh-CN" dirty="0">
                <a:latin typeface="Arial" pitchFamily="34" charset="0"/>
                <a:ea typeface="宋体" pitchFamily="2" charset="-122"/>
                <a:cs typeface="Arial" pitchFamily="34" charset="0"/>
              </a:rPr>
              <a:t>TestRunner</a:t>
            </a:r>
            <a:r>
              <a:rPr lang="zh-CN" altLang="zh-CN" dirty="0">
                <a:latin typeface="Arial" pitchFamily="34" charset="0"/>
                <a:ea typeface="宋体" pitchFamily="2" charset="-122"/>
                <a:cs typeface="Arial" pitchFamily="34" charset="0"/>
              </a:rPr>
              <a:t>运行一个</a:t>
            </a:r>
            <a:r>
              <a:rPr lang="en-US" altLang="zh-CN" dirty="0">
                <a:latin typeface="Arial" pitchFamily="34" charset="0"/>
                <a:ea typeface="宋体" pitchFamily="2" charset="-122"/>
                <a:cs typeface="Arial" pitchFamily="34" charset="0"/>
              </a:rPr>
              <a:t>TestSuite</a:t>
            </a:r>
            <a:r>
              <a:rPr lang="zh-CN" altLang="zh-CN" dirty="0">
                <a:latin typeface="Arial" pitchFamily="34" charset="0"/>
                <a:ea typeface="宋体" pitchFamily="2" charset="-122"/>
                <a:cs typeface="Arial" pitchFamily="34" charset="0"/>
              </a:rPr>
              <a:t>，该</a:t>
            </a:r>
            <a:r>
              <a:rPr lang="en-US" altLang="zh-CN" dirty="0">
                <a:latin typeface="Arial" pitchFamily="34" charset="0"/>
                <a:ea typeface="宋体" pitchFamily="2" charset="-122"/>
                <a:cs typeface="Arial" pitchFamily="34" charset="0"/>
              </a:rPr>
              <a:t>TestSuite</a:t>
            </a:r>
            <a:r>
              <a:rPr lang="zh-CN" altLang="zh-CN" dirty="0">
                <a:latin typeface="Arial" pitchFamily="34" charset="0"/>
                <a:ea typeface="宋体" pitchFamily="2" charset="-122"/>
                <a:cs typeface="Arial" pitchFamily="34" charset="0"/>
              </a:rPr>
              <a:t>可以由一个或多个</a:t>
            </a:r>
            <a:r>
              <a:rPr lang="en-US" altLang="zh-CN" dirty="0">
                <a:latin typeface="Arial" pitchFamily="34" charset="0"/>
                <a:ea typeface="宋体" pitchFamily="2" charset="-122"/>
                <a:cs typeface="Arial" pitchFamily="34" charset="0"/>
              </a:rPr>
              <a:t>TestCase</a:t>
            </a:r>
            <a:r>
              <a:rPr lang="zh-CN" altLang="zh-CN" dirty="0">
                <a:latin typeface="Arial" pitchFamily="34" charset="0"/>
                <a:ea typeface="宋体" pitchFamily="2" charset="-122"/>
                <a:cs typeface="Arial" pitchFamily="34" charset="0"/>
              </a:rPr>
              <a:t>（或者由其他</a:t>
            </a:r>
            <a:r>
              <a:rPr lang="en-US" altLang="zh-CN" dirty="0">
                <a:latin typeface="Arial" pitchFamily="34" charset="0"/>
                <a:ea typeface="宋体" pitchFamily="2" charset="-122"/>
                <a:cs typeface="Arial" pitchFamily="34" charset="0"/>
              </a:rPr>
              <a:t>TestSuite</a:t>
            </a:r>
            <a:r>
              <a:rPr lang="zh-CN" altLang="zh-CN" dirty="0">
                <a:latin typeface="Arial" pitchFamily="34" charset="0"/>
                <a:ea typeface="宋体" pitchFamily="2" charset="-122"/>
                <a:cs typeface="Arial" pitchFamily="34" charset="0"/>
              </a:rPr>
              <a:t>）所组成。运行结果由</a:t>
            </a:r>
            <a:r>
              <a:rPr lang="en-US" altLang="zh-CN" dirty="0">
                <a:latin typeface="Arial" pitchFamily="34" charset="0"/>
                <a:ea typeface="宋体" pitchFamily="2" charset="-122"/>
                <a:cs typeface="Arial" pitchFamily="34" charset="0"/>
              </a:rPr>
              <a:t>TestResult</a:t>
            </a:r>
            <a:r>
              <a:rPr lang="zh-CN" altLang="zh-CN" dirty="0">
                <a:latin typeface="Arial" pitchFamily="34" charset="0"/>
                <a:ea typeface="宋体" pitchFamily="2" charset="-122"/>
                <a:cs typeface="Arial" pitchFamily="34" charset="0"/>
              </a:rPr>
              <a:t>收集，由</a:t>
            </a:r>
            <a:r>
              <a:rPr lang="en-US" altLang="zh-CN" dirty="0">
                <a:latin typeface="Arial" pitchFamily="34" charset="0"/>
                <a:ea typeface="宋体" pitchFamily="2" charset="-122"/>
                <a:cs typeface="Arial" pitchFamily="34" charset="0"/>
              </a:rPr>
              <a:t>TestRunner</a:t>
            </a:r>
            <a:r>
              <a:rPr lang="zh-CN" altLang="zh-CN" dirty="0">
                <a:latin typeface="Arial" pitchFamily="34" charset="0"/>
                <a:ea typeface="宋体" pitchFamily="2" charset="-122"/>
                <a:cs typeface="Arial" pitchFamily="34" charset="0"/>
              </a:rPr>
              <a:t>来报告</a:t>
            </a:r>
            <a:r>
              <a:rPr lang="zh-CN" altLang="en-US" dirty="0">
                <a:latin typeface="Arial" pitchFamily="34" charset="0"/>
                <a:ea typeface="宋体" pitchFamily="2" charset="-122"/>
                <a:cs typeface="Arial" pitchFamily="34" charset="0"/>
              </a:rPr>
              <a:t>结果</a:t>
            </a:r>
            <a:r>
              <a:rPr lang="zh-CN" altLang="zh-CN" dirty="0">
                <a:latin typeface="Arial" pitchFamily="34" charset="0"/>
                <a:ea typeface="宋体" pitchFamily="2" charset="-122"/>
                <a:cs typeface="Arial" pitchFamily="34" charset="0"/>
              </a:rPr>
              <a:t>。</a:t>
            </a:r>
          </a:p>
          <a:p>
            <a:pPr marL="98755" indent="0"/>
            <a:endParaRPr lang="zh-CN" altLang="en-US" dirty="0">
              <a:latin typeface="Arial" pitchFamily="34" charset="0"/>
              <a:cs typeface="Arial" pitchFamily="34" charset="0"/>
            </a:endParaRPr>
          </a:p>
        </p:txBody>
      </p:sp>
      <p:sp>
        <p:nvSpPr>
          <p:cNvPr id="3" name="标题 2"/>
          <p:cNvSpPr>
            <a:spLocks noGrp="1"/>
          </p:cNvSpPr>
          <p:nvPr>
            <p:ph type="title"/>
          </p:nvPr>
        </p:nvSpPr>
        <p:spPr>
          <a:xfrm>
            <a:off x="496069" y="134210"/>
            <a:ext cx="6684451" cy="581698"/>
          </a:xfrm>
        </p:spPr>
        <p:txBody>
          <a:bodyPr/>
          <a:lstStyle/>
          <a:p>
            <a:r>
              <a:rPr lang="en-US" altLang="zh-CN" dirty="0">
                <a:latin typeface="Arial" pitchFamily="34" charset="0"/>
                <a:cs typeface="Arial" pitchFamily="34" charset="0"/>
              </a:rPr>
              <a:t>JUnit</a:t>
            </a:r>
            <a:r>
              <a:rPr lang="zh-CN" altLang="en-US" dirty="0">
                <a:latin typeface="Arial" pitchFamily="34" charset="0"/>
                <a:cs typeface="Arial" pitchFamily="34" charset="0"/>
              </a:rPr>
              <a:t>工作原理 </a:t>
            </a:r>
            <a:r>
              <a:rPr lang="en-US" altLang="zh-CN" sz="2400" b="0" dirty="0">
                <a:latin typeface="Arial" pitchFamily="34" charset="0"/>
                <a:cs typeface="Arial" pitchFamily="34" charset="0"/>
              </a:rPr>
              <a:t>–</a:t>
            </a:r>
            <a:r>
              <a:rPr lang="zh-CN" altLang="en-US" sz="2400" b="0" dirty="0">
                <a:latin typeface="Arial" pitchFamily="34" charset="0"/>
                <a:cs typeface="Arial" pitchFamily="34" charset="0"/>
              </a:rPr>
              <a:t> 续</a:t>
            </a:r>
          </a:p>
        </p:txBody>
      </p:sp>
      <p:pic>
        <p:nvPicPr>
          <p:cNvPr id="4" name="Picture 4"/>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320" t="-2061"/>
          <a:stretch>
            <a:fillRect/>
          </a:stretch>
        </p:blipFill>
        <p:spPr bwMode="auto">
          <a:xfrm>
            <a:off x="1132563" y="1707654"/>
            <a:ext cx="6315102" cy="600273"/>
          </a:xfrm>
          <a:prstGeom prst="rect">
            <a:avLst/>
          </a:prstGeom>
          <a:noFill/>
          <a:ln>
            <a:noFill/>
          </a:ln>
        </p:spPr>
      </p:pic>
      <p:sp>
        <p:nvSpPr>
          <p:cNvPr id="5" name="动作按钮: 后退或前一项 4">
            <a:hlinkClick r:id="rId3" action="ppaction://hlinksldjump" highlightClick="1"/>
          </p:cNvPr>
          <p:cNvSpPr/>
          <p:nvPr/>
        </p:nvSpPr>
        <p:spPr>
          <a:xfrm>
            <a:off x="8067427" y="4785997"/>
            <a:ext cx="324036" cy="270030"/>
          </a:xfrm>
          <a:prstGeom prst="actionButtonBackPreviou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itchFamily="34" charset="0"/>
              <a:cs typeface="Arial" pitchFamily="34" charset="0"/>
            </a:endParaRPr>
          </a:p>
        </p:txBody>
      </p:sp>
    </p:spTree>
    <p:extLst>
      <p:ext uri="{BB962C8B-B14F-4D97-AF65-F5344CB8AC3E}">
        <p14:creationId xmlns:p14="http://schemas.microsoft.com/office/powerpoint/2010/main" val="556293544"/>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49803E-0C0E-A5E3-FA51-FE0FFAE7684B}"/>
              </a:ext>
            </a:extLst>
          </p:cNvPr>
          <p:cNvSpPr>
            <a:spLocks noGrp="1"/>
          </p:cNvSpPr>
          <p:nvPr>
            <p:ph type="title"/>
          </p:nvPr>
        </p:nvSpPr>
        <p:spPr/>
        <p:txBody>
          <a:bodyPr/>
          <a:lstStyle/>
          <a:p>
            <a:r>
              <a:rPr kumimoji="1" lang="en-US" altLang="zh-CN" dirty="0"/>
              <a:t>JUnit 5</a:t>
            </a:r>
            <a:r>
              <a:rPr kumimoji="1" lang="zh-CN" altLang="en-US" dirty="0"/>
              <a:t>架构</a:t>
            </a:r>
          </a:p>
        </p:txBody>
      </p:sp>
      <p:pic>
        <p:nvPicPr>
          <p:cNvPr id="10242" name="Picture 2">
            <a:extLst>
              <a:ext uri="{FF2B5EF4-FFF2-40B4-BE49-F238E27FC236}">
                <a16:creationId xmlns:a16="http://schemas.microsoft.com/office/drawing/2014/main" id="{5DDB3CE7-0383-5107-1310-4F08778DC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062" y="914004"/>
            <a:ext cx="4398745" cy="378436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765D0083-8499-0C76-89C4-CA7D69E1861C}"/>
              </a:ext>
            </a:extLst>
          </p:cNvPr>
          <p:cNvSpPr txBox="1"/>
          <p:nvPr/>
        </p:nvSpPr>
        <p:spPr>
          <a:xfrm>
            <a:off x="0" y="778166"/>
            <a:ext cx="4635062" cy="4056047"/>
          </a:xfrm>
          <a:prstGeom prst="rect">
            <a:avLst/>
          </a:prstGeom>
          <a:noFill/>
        </p:spPr>
        <p:txBody>
          <a:bodyPr wrap="square">
            <a:spAutoFit/>
          </a:bodyPr>
          <a:lstStyle/>
          <a:p>
            <a:r>
              <a:rPr lang="zh-CN" altLang="en-US" sz="1600" b="1" dirty="0">
                <a:solidFill>
                  <a:srgbClr val="0070C0"/>
                </a:solidFill>
                <a:latin typeface="Microsoft YaHei" panose="020B0503020204020204" pitchFamily="34" charset="-122"/>
                <a:ea typeface="Microsoft YaHei" panose="020B0503020204020204" pitchFamily="34" charset="-122"/>
              </a:rPr>
              <a:t>JUnit 5 = JUnit Platform + JUnit Jupiter + JUnit Vintage</a:t>
            </a:r>
            <a:r>
              <a:rPr lang="zh-CN" altLang="en-US" sz="1400" dirty="0">
                <a:solidFill>
                  <a:schemeClr val="tx1">
                    <a:lumMod val="50000"/>
                    <a:lumOff val="50000"/>
                  </a:schemeClr>
                </a:solidFill>
                <a:latin typeface="Microsoft YaHei" panose="020B0503020204020204" pitchFamily="34" charset="-122"/>
                <a:ea typeface="Microsoft YaHei" panose="020B0503020204020204" pitchFamily="34" charset="-122"/>
              </a:rPr>
              <a:t>（复古）</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a:p>
            <a:endParaRPr lang="en-US" altLang="zh-CN" sz="1600" b="1" dirty="0">
              <a:latin typeface="Microsoft YaHei" panose="020B0503020204020204" pitchFamily="34" charset="-122"/>
              <a:ea typeface="Microsoft YaHei" panose="020B0503020204020204" pitchFamily="34" charset="-122"/>
            </a:endParaRPr>
          </a:p>
          <a:p>
            <a:pPr marL="285750" indent="-285750">
              <a:lnSpc>
                <a:spcPct val="120000"/>
              </a:lnSpc>
              <a:buFont typeface="Wingdings" pitchFamily="2" charset="2"/>
              <a:buChar char="ü"/>
            </a:pPr>
            <a:r>
              <a:rPr lang="zh-CN" altLang="en-US" sz="1600" dirty="0">
                <a:latin typeface="Microsoft YaHei" panose="020B0503020204020204" pitchFamily="34" charset="-122"/>
                <a:ea typeface="Microsoft YaHei" panose="020B0503020204020204" pitchFamily="34" charset="-122"/>
              </a:rPr>
              <a:t>JUnit </a:t>
            </a:r>
            <a:r>
              <a:rPr lang="zh-CN" altLang="en-US" sz="1600" b="1" dirty="0">
                <a:latin typeface="Microsoft YaHei" panose="020B0503020204020204" pitchFamily="34" charset="-122"/>
                <a:ea typeface="Microsoft YaHei" panose="020B0503020204020204" pitchFamily="34" charset="-122"/>
              </a:rPr>
              <a:t>Platform：</a:t>
            </a:r>
            <a:r>
              <a:rPr lang="zh-CN" altLang="en-US" sz="1600" dirty="0">
                <a:latin typeface="Microsoft YaHei" panose="020B0503020204020204" pitchFamily="34" charset="-122"/>
                <a:ea typeface="Microsoft YaHei" panose="020B0503020204020204" pitchFamily="34" charset="-122"/>
              </a:rPr>
              <a:t>基于JVM的执行测试的基础框架及其Test</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Engine API，还提供了一个控制台启动器（以命令行启动平台），为Gradle和 Maven构建插件支持</a:t>
            </a:r>
            <a:r>
              <a:rPr lang="en-US" altLang="zh-CN" sz="1600" dirty="0">
                <a:latin typeface="Microsoft YaHei" panose="020B0503020204020204" pitchFamily="34" charset="-122"/>
                <a:ea typeface="Microsoft YaHei" panose="020B0503020204020204" pitchFamily="34" charset="-122"/>
              </a:rPr>
              <a:t>CI/CD</a:t>
            </a:r>
            <a:r>
              <a:rPr lang="zh-CN" altLang="en-US" sz="1600" dirty="0">
                <a:latin typeface="Microsoft YaHei" panose="020B0503020204020204" pitchFamily="34" charset="-122"/>
                <a:ea typeface="Microsoft YaHei" panose="020B0503020204020204" pitchFamily="34" charset="-122"/>
              </a:rPr>
              <a:t>，同时提供基于JUnit 4的Runner。</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20000"/>
              </a:lnSpc>
              <a:buFont typeface="Wingdings" pitchFamily="2" charset="2"/>
              <a:buChar char="ü"/>
            </a:pPr>
            <a:r>
              <a:rPr lang="zh-CN" altLang="en-US" sz="1600" dirty="0">
                <a:latin typeface="Microsoft YaHei" panose="020B0503020204020204" pitchFamily="34" charset="-122"/>
                <a:ea typeface="Microsoft YaHei" panose="020B0503020204020204" pitchFamily="34" charset="-122"/>
              </a:rPr>
              <a:t>JUnit</a:t>
            </a:r>
            <a:r>
              <a:rPr lang="zh-CN" altLang="en-US" sz="1600" b="1" dirty="0">
                <a:latin typeface="Microsoft YaHei" panose="020B0503020204020204" pitchFamily="34" charset="-122"/>
                <a:ea typeface="Microsoft YaHei" panose="020B0503020204020204" pitchFamily="34" charset="-122"/>
              </a:rPr>
              <a:t> Jupiter：</a:t>
            </a:r>
            <a:r>
              <a:rPr lang="zh-CN" altLang="en-US" sz="1600" dirty="0">
                <a:latin typeface="Microsoft YaHei" panose="020B0503020204020204" pitchFamily="34" charset="-122"/>
                <a:ea typeface="Microsoft YaHei" panose="020B0503020204020204" pitchFamily="34" charset="-122"/>
              </a:rPr>
              <a:t>在JUnit 5中编写测试和扩展的新编程模型和扩展模型的组合。Jupiter子项目提供了Test</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Engine在平台上运行基于Jupiter的测试。</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20000"/>
              </a:lnSpc>
              <a:buFont typeface="Wingdings" pitchFamily="2" charset="2"/>
              <a:buChar char="ü"/>
            </a:pPr>
            <a:r>
              <a:rPr lang="zh-CN" altLang="en-US" sz="1600" dirty="0">
                <a:latin typeface="Microsoft YaHei" panose="020B0503020204020204" pitchFamily="34" charset="-122"/>
                <a:ea typeface="Microsoft YaHei" panose="020B0503020204020204" pitchFamily="34" charset="-122"/>
              </a:rPr>
              <a:t>JUnit </a:t>
            </a:r>
            <a:r>
              <a:rPr lang="zh-CN" altLang="en-US" sz="1600" b="1" dirty="0">
                <a:latin typeface="Microsoft YaHei" panose="020B0503020204020204" pitchFamily="34" charset="-122"/>
                <a:ea typeface="Microsoft YaHei" panose="020B0503020204020204" pitchFamily="34" charset="-122"/>
              </a:rPr>
              <a:t>Vintage：</a:t>
            </a:r>
            <a:r>
              <a:rPr lang="zh-CN" altLang="en-US" sz="1600" dirty="0">
                <a:latin typeface="Microsoft YaHei" panose="020B0503020204020204" pitchFamily="34" charset="-122"/>
                <a:ea typeface="Microsoft YaHei" panose="020B0503020204020204" pitchFamily="34" charset="-122"/>
              </a:rPr>
              <a:t>提供了TestEngine在平台上运行基于JUnit 3和JUnit 4的测试</a:t>
            </a:r>
          </a:p>
        </p:txBody>
      </p:sp>
      <p:sp>
        <p:nvSpPr>
          <p:cNvPr id="7" name="文本框 6">
            <a:extLst>
              <a:ext uri="{FF2B5EF4-FFF2-40B4-BE49-F238E27FC236}">
                <a16:creationId xmlns:a16="http://schemas.microsoft.com/office/drawing/2014/main" id="{92DF2351-0BF2-9FE3-A181-70A81384B3C0}"/>
              </a:ext>
            </a:extLst>
          </p:cNvPr>
          <p:cNvSpPr txBox="1"/>
          <p:nvPr/>
        </p:nvSpPr>
        <p:spPr>
          <a:xfrm>
            <a:off x="110275" y="4822239"/>
            <a:ext cx="3442221" cy="276999"/>
          </a:xfrm>
          <a:prstGeom prst="rect">
            <a:avLst/>
          </a:prstGeom>
          <a:noFill/>
        </p:spPr>
        <p:txBody>
          <a:bodyPr wrap="square">
            <a:spAutoFit/>
          </a:bodyPr>
          <a:lstStyle/>
          <a:p>
            <a:r>
              <a:rPr lang="zh-CN" altLang="en-US" sz="1200" dirty="0">
                <a:hlinkClick r:id="rId4"/>
              </a:rPr>
              <a:t>https://junit.org/junit5/docs/current/user-guide/</a:t>
            </a:r>
            <a:r>
              <a:rPr lang="zh-CN" altLang="en-US" sz="1200" dirty="0"/>
              <a:t> </a:t>
            </a:r>
          </a:p>
        </p:txBody>
      </p:sp>
    </p:spTree>
    <p:extLst>
      <p:ext uri="{BB962C8B-B14F-4D97-AF65-F5344CB8AC3E}">
        <p14:creationId xmlns:p14="http://schemas.microsoft.com/office/powerpoint/2010/main" val="236871252"/>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99711" y="905354"/>
            <a:ext cx="7591752" cy="3675000"/>
          </a:xfrm>
        </p:spPr>
        <p:txBody>
          <a:bodyPr>
            <a:normAutofit fontScale="92500"/>
          </a:bodyPr>
          <a:lstStyle/>
          <a:p>
            <a:r>
              <a:rPr lang="en-US" altLang="zh-CN" b="1" dirty="0">
                <a:latin typeface="Arial" pitchFamily="34" charset="0"/>
                <a:ea typeface="宋体" pitchFamily="2" charset="-122"/>
                <a:cs typeface="Arial" pitchFamily="34" charset="0"/>
              </a:rPr>
              <a:t>Assert</a:t>
            </a:r>
            <a:r>
              <a:rPr lang="zh-CN" altLang="zh-CN" b="1" dirty="0">
                <a:latin typeface="Arial" pitchFamily="34" charset="0"/>
                <a:ea typeface="宋体" pitchFamily="2" charset="-122"/>
                <a:cs typeface="Arial" pitchFamily="34" charset="0"/>
              </a:rPr>
              <a:t>类</a:t>
            </a:r>
          </a:p>
          <a:p>
            <a:pPr marL="98755" indent="0">
              <a:buNone/>
            </a:pPr>
            <a:r>
              <a:rPr lang="en-US" altLang="zh-CN" dirty="0">
                <a:latin typeface="Arial" pitchFamily="34" charset="0"/>
                <a:ea typeface="宋体" pitchFamily="2" charset="-122"/>
                <a:cs typeface="Arial" pitchFamily="34" charset="0"/>
              </a:rPr>
              <a:t>Assert</a:t>
            </a:r>
            <a:r>
              <a:rPr lang="zh-CN" altLang="zh-CN" dirty="0">
                <a:latin typeface="Arial" pitchFamily="34" charset="0"/>
                <a:ea typeface="宋体" pitchFamily="2" charset="-122"/>
                <a:cs typeface="Arial" pitchFamily="34" charset="0"/>
              </a:rPr>
              <a:t>（断言）类是</a:t>
            </a:r>
            <a:r>
              <a:rPr lang="en-US" altLang="zh-CN" dirty="0">
                <a:latin typeface="Arial" pitchFamily="34" charset="0"/>
                <a:ea typeface="宋体" pitchFamily="2" charset="-122"/>
                <a:cs typeface="Arial" pitchFamily="34" charset="0"/>
              </a:rPr>
              <a:t>JUnit</a:t>
            </a:r>
            <a:r>
              <a:rPr lang="zh-CN" altLang="zh-CN" dirty="0">
                <a:latin typeface="Arial" pitchFamily="34" charset="0"/>
                <a:ea typeface="宋体" pitchFamily="2" charset="-122"/>
                <a:cs typeface="Arial" pitchFamily="34" charset="0"/>
              </a:rPr>
              <a:t>框架中非常重要的类</a:t>
            </a:r>
            <a:r>
              <a:rPr lang="zh-CN" altLang="en-US" dirty="0">
                <a:latin typeface="Arial" pitchFamily="34" charset="0"/>
                <a:ea typeface="宋体" pitchFamily="2" charset="-122"/>
                <a:cs typeface="Arial" pitchFamily="34" charset="0"/>
              </a:rPr>
              <a:t>，</a:t>
            </a:r>
            <a:r>
              <a:rPr lang="zh-CN" altLang="zh-CN" dirty="0">
                <a:latin typeface="Arial" pitchFamily="34" charset="0"/>
                <a:ea typeface="宋体" pitchFamily="2" charset="-122"/>
                <a:cs typeface="Arial" pitchFamily="34" charset="0"/>
              </a:rPr>
              <a:t>用于判断所返回的实际结果与预期结果是否相符。</a:t>
            </a:r>
            <a:endParaRPr lang="en-US" altLang="zh-CN" dirty="0">
              <a:latin typeface="Arial" pitchFamily="34" charset="0"/>
              <a:ea typeface="宋体" pitchFamily="2" charset="-122"/>
              <a:cs typeface="Arial" pitchFamily="34" charset="0"/>
            </a:endParaRPr>
          </a:p>
          <a:p>
            <a:r>
              <a:rPr lang="en-US" altLang="zh-CN" b="1" dirty="0">
                <a:latin typeface="Arial" pitchFamily="34" charset="0"/>
                <a:ea typeface="宋体" pitchFamily="2" charset="-122"/>
                <a:cs typeface="Arial" pitchFamily="34" charset="0"/>
              </a:rPr>
              <a:t>Annotation</a:t>
            </a:r>
            <a:r>
              <a:rPr lang="zh-CN" altLang="en-US" b="1" dirty="0">
                <a:latin typeface="Arial" pitchFamily="34" charset="0"/>
                <a:ea typeface="宋体" pitchFamily="2" charset="-122"/>
                <a:cs typeface="Arial" pitchFamily="34" charset="0"/>
              </a:rPr>
              <a:t> （注释）</a:t>
            </a:r>
            <a:endParaRPr lang="en-US" altLang="zh-CN" b="1" dirty="0">
              <a:latin typeface="Arial" pitchFamily="34" charset="0"/>
              <a:ea typeface="宋体" pitchFamily="2" charset="-122"/>
              <a:cs typeface="Arial" pitchFamily="34" charset="0"/>
            </a:endParaRPr>
          </a:p>
          <a:p>
            <a:pPr marL="98755" indent="0">
              <a:buNone/>
            </a:pPr>
            <a:r>
              <a:rPr lang="en-US" altLang="zh-CN" dirty="0">
                <a:latin typeface="Arial" pitchFamily="34" charset="0"/>
                <a:ea typeface="宋体" pitchFamily="2" charset="-122"/>
                <a:cs typeface="Arial" pitchFamily="34" charset="0"/>
              </a:rPr>
              <a:t>JUnit</a:t>
            </a:r>
            <a:r>
              <a:rPr lang="zh-CN" altLang="en-US" dirty="0">
                <a:latin typeface="Arial" pitchFamily="34" charset="0"/>
                <a:ea typeface="宋体" pitchFamily="2" charset="-122"/>
                <a:cs typeface="Arial" pitchFamily="34" charset="0"/>
              </a:rPr>
              <a:t>中以</a:t>
            </a:r>
            <a:r>
              <a:rPr lang="en-US" altLang="zh-CN" dirty="0">
                <a:latin typeface="Arial" pitchFamily="34" charset="0"/>
                <a:ea typeface="宋体" pitchFamily="2" charset="-122"/>
                <a:cs typeface="Arial" pitchFamily="34" charset="0"/>
              </a:rPr>
              <a:t>@</a:t>
            </a:r>
            <a:r>
              <a:rPr lang="zh-CN" altLang="en-US" dirty="0">
                <a:latin typeface="Arial" pitchFamily="34" charset="0"/>
                <a:ea typeface="宋体" pitchFamily="2" charset="-122"/>
                <a:cs typeface="Arial" pitchFamily="34" charset="0"/>
              </a:rPr>
              <a:t>引导标注测试类中不同方法的功能。</a:t>
            </a:r>
            <a:endParaRPr lang="en-US" altLang="zh-CN" dirty="0">
              <a:latin typeface="Arial" pitchFamily="34" charset="0"/>
              <a:ea typeface="宋体" pitchFamily="2" charset="-122"/>
              <a:cs typeface="Arial" pitchFamily="34" charset="0"/>
            </a:endParaRPr>
          </a:p>
          <a:p>
            <a:r>
              <a:rPr lang="en-US" altLang="zh-CN" b="1" dirty="0">
                <a:latin typeface="Arial" pitchFamily="34" charset="0"/>
                <a:ea typeface="宋体" pitchFamily="2" charset="-122"/>
                <a:cs typeface="Arial" pitchFamily="34" charset="0"/>
              </a:rPr>
              <a:t>Runner</a:t>
            </a:r>
            <a:r>
              <a:rPr lang="zh-CN" altLang="en-US" b="1" dirty="0">
                <a:latin typeface="Arial" pitchFamily="34" charset="0"/>
                <a:ea typeface="宋体" pitchFamily="2" charset="-122"/>
                <a:cs typeface="Arial" pitchFamily="34" charset="0"/>
              </a:rPr>
              <a:t>（</a:t>
            </a:r>
            <a:r>
              <a:rPr lang="zh-CN" altLang="zh-CN" b="1" dirty="0">
                <a:latin typeface="Arial" pitchFamily="34" charset="0"/>
                <a:ea typeface="宋体" pitchFamily="2" charset="-122"/>
                <a:cs typeface="Arial" pitchFamily="34" charset="0"/>
              </a:rPr>
              <a:t>运行器</a:t>
            </a:r>
            <a:r>
              <a:rPr lang="zh-CN" altLang="en-US" b="1" dirty="0">
                <a:latin typeface="Arial" pitchFamily="34" charset="0"/>
                <a:ea typeface="宋体" pitchFamily="2" charset="-122"/>
                <a:cs typeface="Arial" pitchFamily="34" charset="0"/>
              </a:rPr>
              <a:t>）</a:t>
            </a:r>
            <a:endParaRPr lang="en-US" altLang="zh-CN" b="1" dirty="0">
              <a:latin typeface="Arial" pitchFamily="34" charset="0"/>
              <a:ea typeface="宋体" pitchFamily="2" charset="-122"/>
              <a:cs typeface="Arial" pitchFamily="34" charset="0"/>
            </a:endParaRPr>
          </a:p>
          <a:p>
            <a:pPr marL="98755" indent="0">
              <a:buNone/>
            </a:pPr>
            <a:r>
              <a:rPr lang="en-US" altLang="zh-CN" dirty="0">
                <a:latin typeface="Arial" pitchFamily="34" charset="0"/>
                <a:ea typeface="宋体" pitchFamily="2" charset="-122"/>
                <a:cs typeface="Arial" pitchFamily="34" charset="0"/>
              </a:rPr>
              <a:t>JUnit</a:t>
            </a:r>
            <a:r>
              <a:rPr lang="zh-CN" altLang="zh-CN" dirty="0">
                <a:latin typeface="Arial" pitchFamily="34" charset="0"/>
                <a:ea typeface="宋体" pitchFamily="2" charset="-122"/>
                <a:cs typeface="Arial" pitchFamily="34" charset="0"/>
              </a:rPr>
              <a:t>通过运行器</a:t>
            </a:r>
            <a:r>
              <a:rPr lang="en-US" altLang="zh-CN" dirty="0">
                <a:latin typeface="Arial" pitchFamily="34" charset="0"/>
                <a:ea typeface="宋体" pitchFamily="2" charset="-122"/>
                <a:cs typeface="Arial" pitchFamily="34" charset="0"/>
              </a:rPr>
              <a:t>Runner</a:t>
            </a:r>
            <a:r>
              <a:rPr lang="zh-CN" altLang="zh-CN" dirty="0">
                <a:latin typeface="Arial" pitchFamily="34" charset="0"/>
                <a:ea typeface="宋体" pitchFamily="2" charset="-122"/>
                <a:cs typeface="Arial" pitchFamily="34" charset="0"/>
              </a:rPr>
              <a:t>和显示测试执行结果</a:t>
            </a:r>
            <a:r>
              <a:rPr lang="zh-CN" altLang="en-US" dirty="0">
                <a:latin typeface="Arial" pitchFamily="34" charset="0"/>
                <a:ea typeface="宋体" pitchFamily="2" charset="-122"/>
                <a:cs typeface="Arial" pitchFamily="34" charset="0"/>
              </a:rPr>
              <a:t>。</a:t>
            </a:r>
          </a:p>
          <a:p>
            <a:pPr marL="98755" indent="0"/>
            <a:endParaRPr lang="en-US" altLang="zh-CN" dirty="0">
              <a:latin typeface="Arial" pitchFamily="34" charset="0"/>
              <a:ea typeface="宋体" pitchFamily="2" charset="-122"/>
              <a:cs typeface="Arial" pitchFamily="34" charset="0"/>
            </a:endParaRPr>
          </a:p>
          <a:p>
            <a:pPr marL="98755" indent="0"/>
            <a:endParaRPr lang="en-US" altLang="zh-CN" b="1" dirty="0">
              <a:latin typeface="Arial" pitchFamily="34" charset="0"/>
              <a:cs typeface="Arial" pitchFamily="34" charset="0"/>
            </a:endParaRPr>
          </a:p>
          <a:p>
            <a:pPr marL="98755" indent="0"/>
            <a:endParaRPr lang="zh-CN" altLang="en-US" dirty="0">
              <a:latin typeface="Arial" pitchFamily="34" charset="0"/>
              <a:ea typeface="宋体" pitchFamily="2" charset="-122"/>
              <a:cs typeface="Arial" pitchFamily="34" charset="0"/>
            </a:endParaRPr>
          </a:p>
        </p:txBody>
      </p:sp>
      <p:sp>
        <p:nvSpPr>
          <p:cNvPr id="3" name="标题 2"/>
          <p:cNvSpPr>
            <a:spLocks noGrp="1"/>
          </p:cNvSpPr>
          <p:nvPr>
            <p:ph type="title"/>
          </p:nvPr>
        </p:nvSpPr>
        <p:spPr>
          <a:xfrm>
            <a:off x="527219" y="222488"/>
            <a:ext cx="6684451" cy="581698"/>
          </a:xfrm>
        </p:spPr>
        <p:txBody>
          <a:bodyPr/>
          <a:lstStyle/>
          <a:p>
            <a:r>
              <a:rPr lang="zh-CN" altLang="en-US" dirty="0">
                <a:latin typeface="Arial" pitchFamily="34" charset="0"/>
                <a:cs typeface="Arial" pitchFamily="34" charset="0"/>
              </a:rPr>
              <a:t>需要了解</a:t>
            </a:r>
            <a:r>
              <a:rPr lang="en-US" altLang="zh-CN" dirty="0">
                <a:latin typeface="Arial" pitchFamily="34" charset="0"/>
                <a:cs typeface="Arial" pitchFamily="34" charset="0"/>
              </a:rPr>
              <a:t>JUnit</a:t>
            </a:r>
            <a:r>
              <a:rPr lang="zh-CN" altLang="en-US" dirty="0">
                <a:latin typeface="Arial" pitchFamily="34" charset="0"/>
                <a:cs typeface="Arial" pitchFamily="34" charset="0"/>
              </a:rPr>
              <a:t>的关键组件</a:t>
            </a:r>
          </a:p>
        </p:txBody>
      </p:sp>
      <p:sp>
        <p:nvSpPr>
          <p:cNvPr id="4" name="动作按钮: 后退或前一项 3">
            <a:hlinkClick r:id="rId2" action="ppaction://hlinksldjump" highlightClick="1"/>
          </p:cNvPr>
          <p:cNvSpPr/>
          <p:nvPr/>
        </p:nvSpPr>
        <p:spPr>
          <a:xfrm>
            <a:off x="8067427" y="4785997"/>
            <a:ext cx="324036" cy="270030"/>
          </a:xfrm>
          <a:prstGeom prst="actionButtonBackPreviou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itchFamily="34" charset="0"/>
              <a:cs typeface="Arial" pitchFamily="34" charset="0"/>
            </a:endParaRPr>
          </a:p>
        </p:txBody>
      </p:sp>
    </p:spTree>
    <p:extLst>
      <p:ext uri="{BB962C8B-B14F-4D97-AF65-F5344CB8AC3E}">
        <p14:creationId xmlns:p14="http://schemas.microsoft.com/office/powerpoint/2010/main" val="221396463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注释 </a:t>
            </a:r>
            <a:r>
              <a:rPr lang="en-US" altLang="zh-CN" b="1" dirty="0">
                <a:latin typeface="Arial" pitchFamily="34" charset="0"/>
                <a:ea typeface="宋体" pitchFamily="2" charset="-122"/>
                <a:cs typeface="Arial" pitchFamily="34" charset="0"/>
              </a:rPr>
              <a:t>Annotation</a:t>
            </a:r>
            <a:endParaRPr lang="zh-CN" altLang="en-US" dirty="0"/>
          </a:p>
        </p:txBody>
      </p:sp>
      <p:sp>
        <p:nvSpPr>
          <p:cNvPr id="3" name="内容占位符 2"/>
          <p:cNvSpPr>
            <a:spLocks noGrp="1"/>
          </p:cNvSpPr>
          <p:nvPr>
            <p:ph idx="1"/>
          </p:nvPr>
        </p:nvSpPr>
        <p:spPr>
          <a:xfrm>
            <a:off x="162309" y="955434"/>
            <a:ext cx="5055150" cy="3535884"/>
          </a:xfrm>
        </p:spPr>
        <p:txBody>
          <a:bodyPr>
            <a:normAutofit fontScale="92500"/>
          </a:bodyPr>
          <a:lstStyle/>
          <a:p>
            <a:pPr marL="407988" lvl="1" indent="-400050">
              <a:buFont typeface="Wingdings" pitchFamily="2" charset="2"/>
              <a:buChar char="ü"/>
            </a:pPr>
            <a:r>
              <a:rPr lang="en-US" altLang="zh-CN" sz="1600" b="1" dirty="0">
                <a:latin typeface="Arial" pitchFamily="34" charset="0"/>
                <a:ea typeface="宋体" pitchFamily="2" charset="-122"/>
                <a:cs typeface="Arial" pitchFamily="34" charset="0"/>
              </a:rPr>
              <a:t>Annotation</a:t>
            </a:r>
            <a:r>
              <a:rPr lang="zh-CN" altLang="en-US" sz="1600" b="1" dirty="0">
                <a:latin typeface="Arial" pitchFamily="34" charset="0"/>
                <a:ea typeface="宋体" pitchFamily="2" charset="-122"/>
                <a:cs typeface="Arial" pitchFamily="34" charset="0"/>
              </a:rPr>
              <a:t> </a:t>
            </a:r>
            <a:r>
              <a:rPr lang="zh-CN" altLang="en-US" sz="1600" dirty="0"/>
              <a:t>清晰地表达测试程序的逻辑结构和功能</a:t>
            </a:r>
            <a:endParaRPr lang="en-US" altLang="zh-CN" sz="1600" dirty="0"/>
          </a:p>
          <a:p>
            <a:pPr marL="407988" lvl="1" indent="-400050">
              <a:buFont typeface="Wingdings" pitchFamily="2" charset="2"/>
              <a:buChar char="ü"/>
            </a:pPr>
            <a:r>
              <a:rPr lang="zh-CN" altLang="en-US" sz="1600" dirty="0"/>
              <a:t>常用的</a:t>
            </a:r>
            <a:r>
              <a:rPr lang="en-US" altLang="zh-CN" sz="1600" dirty="0"/>
              <a:t>JUnit</a:t>
            </a:r>
            <a:r>
              <a:rPr lang="zh-CN" altLang="en-US" sz="1600" dirty="0"/>
              <a:t> </a:t>
            </a:r>
            <a:r>
              <a:rPr lang="en-US" altLang="zh-CN" sz="1600" b="1" dirty="0">
                <a:latin typeface="Arial" pitchFamily="34" charset="0"/>
                <a:ea typeface="宋体" pitchFamily="2" charset="-122"/>
                <a:cs typeface="Arial" pitchFamily="34" charset="0"/>
              </a:rPr>
              <a:t>Annotation</a:t>
            </a:r>
            <a:r>
              <a:rPr lang="zh-CN" altLang="en-US" sz="1600" b="1" dirty="0">
                <a:latin typeface="Arial" pitchFamily="34" charset="0"/>
                <a:ea typeface="宋体" pitchFamily="2" charset="-122"/>
                <a:cs typeface="Arial" pitchFamily="34" charset="0"/>
              </a:rPr>
              <a:t> </a:t>
            </a:r>
            <a:r>
              <a:rPr lang="zh-CN" altLang="en-US" sz="1600" dirty="0"/>
              <a:t>包括</a:t>
            </a:r>
            <a:r>
              <a:rPr lang="en-US" altLang="zh-CN" sz="1600" dirty="0"/>
              <a:t>@Test</a:t>
            </a:r>
            <a:r>
              <a:rPr lang="zh-CN" altLang="en-US" sz="1600" dirty="0"/>
              <a:t>、</a:t>
            </a:r>
            <a:r>
              <a:rPr lang="en-US" altLang="zh-CN" sz="1600" dirty="0"/>
              <a:t>@</a:t>
            </a:r>
            <a:r>
              <a:rPr lang="en-US" altLang="zh-CN" sz="1600" dirty="0" err="1"/>
              <a:t>ParameterizedTest</a:t>
            </a:r>
            <a:r>
              <a:rPr lang="zh-CN" altLang="en-US" sz="1600" dirty="0"/>
              <a:t>、</a:t>
            </a:r>
            <a:r>
              <a:rPr lang="en-US" altLang="zh-CN" sz="1600" dirty="0"/>
              <a:t>@</a:t>
            </a:r>
            <a:r>
              <a:rPr lang="en-US" altLang="zh-CN" sz="1600" dirty="0" err="1"/>
              <a:t>Beforeeach</a:t>
            </a:r>
            <a:r>
              <a:rPr lang="zh-CN" altLang="en-US" sz="1600" dirty="0"/>
              <a:t>、</a:t>
            </a:r>
            <a:r>
              <a:rPr lang="en-US" altLang="zh-CN" sz="1600" dirty="0"/>
              <a:t>@</a:t>
            </a:r>
            <a:r>
              <a:rPr lang="en-US" altLang="zh-CN" sz="1600" dirty="0" err="1"/>
              <a:t>Aftereach</a:t>
            </a:r>
            <a:r>
              <a:rPr lang="zh-CN" altLang="en-US" sz="1600" dirty="0"/>
              <a:t>、</a:t>
            </a:r>
            <a:r>
              <a:rPr lang="en-US" altLang="zh-CN" sz="1600" dirty="0"/>
              <a:t>@</a:t>
            </a:r>
            <a:r>
              <a:rPr lang="en-US" altLang="zh-CN" sz="1600" dirty="0" err="1"/>
              <a:t>BeforeAll</a:t>
            </a:r>
            <a:r>
              <a:rPr lang="zh-CN" altLang="en-US" sz="1600" dirty="0"/>
              <a:t>、</a:t>
            </a:r>
            <a:r>
              <a:rPr lang="en-US" altLang="zh-CN" sz="1600" dirty="0"/>
              <a:t>@</a:t>
            </a:r>
            <a:r>
              <a:rPr lang="en-US" altLang="zh-CN" sz="1600" dirty="0" err="1"/>
              <a:t>AfterAll</a:t>
            </a:r>
            <a:r>
              <a:rPr lang="zh-CN" altLang="en-US" sz="1600" dirty="0"/>
              <a:t>、@RepeatedTest、@TestFactory、@TestTemplate、@TestClassOrder、@TestMethodOrder、@DisplayName、@Nested、@Tag、@Disabled、@Timeout、@ExtendWith、@RegisterExtension、@TempDir</a:t>
            </a:r>
          </a:p>
        </p:txBody>
      </p:sp>
      <p:sp>
        <p:nvSpPr>
          <p:cNvPr id="5" name="文本框 4">
            <a:extLst>
              <a:ext uri="{FF2B5EF4-FFF2-40B4-BE49-F238E27FC236}">
                <a16:creationId xmlns:a16="http://schemas.microsoft.com/office/drawing/2014/main" id="{DD3935A0-D7AB-72F8-7507-87AED477E572}"/>
              </a:ext>
            </a:extLst>
          </p:cNvPr>
          <p:cNvSpPr txBox="1"/>
          <p:nvPr/>
        </p:nvSpPr>
        <p:spPr>
          <a:xfrm>
            <a:off x="387790" y="4674748"/>
            <a:ext cx="6019755" cy="307777"/>
          </a:xfrm>
          <a:prstGeom prst="rect">
            <a:avLst/>
          </a:prstGeom>
          <a:noFill/>
        </p:spPr>
        <p:txBody>
          <a:bodyPr wrap="square">
            <a:spAutoFit/>
          </a:bodyPr>
          <a:lstStyle/>
          <a:p>
            <a:r>
              <a:rPr lang="zh-CN" altLang="en-US" sz="1400" dirty="0">
                <a:latin typeface="Arial" panose="020B0604020202020204" pitchFamily="34" charset="0"/>
                <a:cs typeface="Arial" panose="020B0604020202020204" pitchFamily="34" charset="0"/>
              </a:rPr>
              <a:t>更详细参考：https://junit.org/junit5/docs/current/user-guide/#writing-tests</a:t>
            </a:r>
          </a:p>
        </p:txBody>
      </p:sp>
      <p:pic>
        <p:nvPicPr>
          <p:cNvPr id="9" name="图片 8">
            <a:extLst>
              <a:ext uri="{FF2B5EF4-FFF2-40B4-BE49-F238E27FC236}">
                <a16:creationId xmlns:a16="http://schemas.microsoft.com/office/drawing/2014/main" id="{4CE031FD-2BFA-5E7E-203C-A1D07261F655}"/>
              </a:ext>
            </a:extLst>
          </p:cNvPr>
          <p:cNvPicPr>
            <a:picLocks noChangeAspect="1"/>
          </p:cNvPicPr>
          <p:nvPr/>
        </p:nvPicPr>
        <p:blipFill>
          <a:blip r:embed="rId2"/>
          <a:stretch>
            <a:fillRect/>
          </a:stretch>
        </p:blipFill>
        <p:spPr>
          <a:xfrm>
            <a:off x="5333926" y="366676"/>
            <a:ext cx="3810074" cy="4308072"/>
          </a:xfrm>
          <a:prstGeom prst="rect">
            <a:avLst/>
          </a:prstGeom>
        </p:spPr>
      </p:pic>
    </p:spTree>
    <p:extLst>
      <p:ext uri="{BB962C8B-B14F-4D97-AF65-F5344CB8AC3E}">
        <p14:creationId xmlns:p14="http://schemas.microsoft.com/office/powerpoint/2010/main" val="214556687"/>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Assert</a:t>
            </a:r>
            <a:r>
              <a:rPr lang="zh-CN" altLang="en-US" dirty="0"/>
              <a:t>类</a:t>
            </a:r>
          </a:p>
        </p:txBody>
      </p:sp>
      <p:sp>
        <p:nvSpPr>
          <p:cNvPr id="3" name="内容占位符 2"/>
          <p:cNvSpPr>
            <a:spLocks noGrp="1"/>
          </p:cNvSpPr>
          <p:nvPr>
            <p:ph idx="1"/>
          </p:nvPr>
        </p:nvSpPr>
        <p:spPr>
          <a:xfrm>
            <a:off x="267739" y="843744"/>
            <a:ext cx="4420150" cy="4032083"/>
          </a:xfrm>
        </p:spPr>
        <p:txBody>
          <a:bodyPr>
            <a:normAutofit fontScale="85000" lnSpcReduction="20000"/>
          </a:bodyPr>
          <a:lstStyle/>
          <a:p>
            <a:pPr marL="457200" indent="-323850">
              <a:buFont typeface="Wingdings" pitchFamily="2" charset="2"/>
              <a:buChar char="ü"/>
            </a:pPr>
            <a:r>
              <a:rPr lang="zh-CN" altLang="en-US" sz="1800" b="1" dirty="0"/>
              <a:t>检查并判断程序的运行结果是软件测试中的一项重要工作</a:t>
            </a:r>
            <a:r>
              <a:rPr lang="zh-CN" altLang="en-US" sz="1800" dirty="0"/>
              <a:t>。测试程序必然会包含一些断言条件，程序运行时不满足这些条件，则表明程序的运行状态</a:t>
            </a:r>
            <a:r>
              <a:rPr lang="en-US" altLang="zh-CN" sz="1800" dirty="0"/>
              <a:t>/</a:t>
            </a:r>
            <a:r>
              <a:rPr lang="zh-CN" altLang="en-US" sz="1800" dirty="0"/>
              <a:t>结果与期望不一致，程序中存在缺陷</a:t>
            </a:r>
          </a:p>
          <a:p>
            <a:pPr marL="457200" indent="-323850">
              <a:buFont typeface="Wingdings" pitchFamily="2" charset="2"/>
              <a:buChar char="ü"/>
            </a:pPr>
            <a:r>
              <a:rPr lang="en-US" altLang="zh-CN" sz="1800" dirty="0"/>
              <a:t>JUnit</a:t>
            </a:r>
            <a:r>
              <a:rPr lang="zh-CN" altLang="en-US" sz="1800" dirty="0"/>
              <a:t>通过</a:t>
            </a:r>
            <a:r>
              <a:rPr lang="en-US" altLang="zh-CN" sz="1800" dirty="0"/>
              <a:t>Assert</a:t>
            </a:r>
            <a:r>
              <a:rPr lang="zh-CN" altLang="en-US" sz="1800" dirty="0"/>
              <a:t>类提供了一系列断言方法来判断程序的运行结果，该类位于</a:t>
            </a:r>
            <a:r>
              <a:rPr lang="en-US" altLang="zh-CN" sz="1800" dirty="0" err="1"/>
              <a:t>junit.framework</a:t>
            </a:r>
            <a:r>
              <a:rPr lang="zh-CN" altLang="en-US" sz="1800" dirty="0"/>
              <a:t>包中。断言方法中的参数包括期望变量</a:t>
            </a:r>
            <a:r>
              <a:rPr lang="en-US" altLang="zh-CN" sz="1800" dirty="0" err="1"/>
              <a:t>var</a:t>
            </a:r>
            <a:r>
              <a:rPr lang="en-US" altLang="zh-CN" sz="900" dirty="0" err="1"/>
              <a:t>expected</a:t>
            </a:r>
            <a:r>
              <a:rPr lang="zh-CN" altLang="en-US" sz="900" dirty="0"/>
              <a:t> </a:t>
            </a:r>
            <a:r>
              <a:rPr lang="zh-CN" altLang="en-US" sz="1800" dirty="0"/>
              <a:t>和实际变量</a:t>
            </a:r>
            <a:r>
              <a:rPr lang="en-US" altLang="zh-CN" sz="1800" dirty="0" err="1"/>
              <a:t>var</a:t>
            </a:r>
            <a:r>
              <a:rPr lang="en-US" altLang="zh-CN" sz="900" dirty="0" err="1"/>
              <a:t>actual</a:t>
            </a:r>
            <a:r>
              <a:rPr lang="zh-CN" altLang="en-US" sz="900" dirty="0"/>
              <a:t> </a:t>
            </a:r>
            <a:r>
              <a:rPr lang="zh-CN" altLang="en-US" sz="1800" dirty="0"/>
              <a:t>。若</a:t>
            </a:r>
            <a:r>
              <a:rPr lang="en-US" altLang="zh-CN" sz="1800" dirty="0" err="1"/>
              <a:t>var</a:t>
            </a:r>
            <a:r>
              <a:rPr lang="en-US" altLang="zh-CN" sz="900" dirty="0" err="1"/>
              <a:t>expected</a:t>
            </a:r>
            <a:r>
              <a:rPr lang="zh-CN" altLang="en-US" sz="900" dirty="0"/>
              <a:t> </a:t>
            </a:r>
            <a:r>
              <a:rPr lang="zh-CN" altLang="en-US" sz="1800" dirty="0"/>
              <a:t>与</a:t>
            </a:r>
            <a:r>
              <a:rPr lang="en-US" altLang="zh-CN" sz="1800" dirty="0" err="1"/>
              <a:t>var</a:t>
            </a:r>
            <a:r>
              <a:rPr lang="en-US" altLang="zh-CN" sz="900" dirty="0" err="1"/>
              <a:t>actual</a:t>
            </a:r>
            <a:r>
              <a:rPr lang="zh-CN" altLang="en-US" sz="900" dirty="0"/>
              <a:t> </a:t>
            </a:r>
            <a:r>
              <a:rPr lang="zh-CN" altLang="en-US" sz="1800" dirty="0"/>
              <a:t>的值相等，则表明程序运行结果与期望相符；否则表明程序运行结果与期望相异，测试用例运行失败。</a:t>
            </a:r>
          </a:p>
          <a:p>
            <a:pPr indent="171450"/>
            <a:endParaRPr lang="zh-CN" altLang="en-US" dirty="0"/>
          </a:p>
        </p:txBody>
      </p:sp>
      <p:pic>
        <p:nvPicPr>
          <p:cNvPr id="4" name="图片 3">
            <a:extLst>
              <a:ext uri="{FF2B5EF4-FFF2-40B4-BE49-F238E27FC236}">
                <a16:creationId xmlns:a16="http://schemas.microsoft.com/office/drawing/2014/main" id="{5FC7BF32-FA8A-8B7D-0DB3-E21A29D7A45D}"/>
              </a:ext>
            </a:extLst>
          </p:cNvPr>
          <p:cNvPicPr>
            <a:picLocks noChangeAspect="1"/>
          </p:cNvPicPr>
          <p:nvPr/>
        </p:nvPicPr>
        <p:blipFill>
          <a:blip r:embed="rId2"/>
          <a:stretch>
            <a:fillRect/>
          </a:stretch>
        </p:blipFill>
        <p:spPr>
          <a:xfrm>
            <a:off x="4687889" y="171419"/>
            <a:ext cx="4236498" cy="4825458"/>
          </a:xfrm>
          <a:prstGeom prst="rect">
            <a:avLst/>
          </a:prstGeom>
        </p:spPr>
      </p:pic>
    </p:spTree>
    <p:extLst>
      <p:ext uri="{BB962C8B-B14F-4D97-AF65-F5344CB8AC3E}">
        <p14:creationId xmlns:p14="http://schemas.microsoft.com/office/powerpoint/2010/main" val="418915345"/>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2DAB903-112D-32B5-A8C7-017A1E0A0CCC}"/>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5.1</a:t>
            </a:r>
            <a:r>
              <a:rPr lang="zh-CN" altLang="en-US" sz="4800" b="1" dirty="0">
                <a:solidFill>
                  <a:schemeClr val="accent2">
                    <a:lumMod val="75000"/>
                  </a:schemeClr>
                </a:solidFill>
              </a:rPr>
              <a:t> 代码评审与分析</a:t>
            </a:r>
          </a:p>
        </p:txBody>
      </p:sp>
    </p:spTree>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2868" y="171419"/>
            <a:ext cx="6375814" cy="546552"/>
          </a:xfrm>
        </p:spPr>
        <p:txBody>
          <a:bodyPr>
            <a:normAutofit fontScale="90000"/>
          </a:bodyPr>
          <a:lstStyle/>
          <a:p>
            <a:r>
              <a:rPr lang="en-US" altLang="zh-CN" dirty="0" err="1"/>
              <a:t>TestCase</a:t>
            </a:r>
            <a:r>
              <a:rPr lang="zh-CN" altLang="en-US" dirty="0"/>
              <a:t>、</a:t>
            </a:r>
            <a:r>
              <a:rPr lang="en-US" altLang="zh-CN" sz="2800" b="1" dirty="0">
                <a:solidFill>
                  <a:srgbClr val="0070C0"/>
                </a:solidFill>
              </a:rPr>
              <a:t> </a:t>
            </a:r>
            <a:r>
              <a:rPr lang="en-US" altLang="zh-CN" sz="2800" b="1" dirty="0" err="1">
                <a:solidFill>
                  <a:srgbClr val="0070C0"/>
                </a:solidFill>
              </a:rPr>
              <a:t>TestSuite</a:t>
            </a:r>
            <a:r>
              <a:rPr lang="zh-CN" altLang="en-US" dirty="0"/>
              <a:t>和</a:t>
            </a:r>
            <a:r>
              <a:rPr lang="en-US" altLang="zh-CN" dirty="0" err="1"/>
              <a:t>TestResult</a:t>
            </a:r>
            <a:r>
              <a:rPr lang="zh-CN" altLang="en-US" dirty="0"/>
              <a:t>类</a:t>
            </a:r>
          </a:p>
        </p:txBody>
      </p:sp>
      <p:sp>
        <p:nvSpPr>
          <p:cNvPr id="3" name="内容占位符 2"/>
          <p:cNvSpPr>
            <a:spLocks noGrp="1"/>
          </p:cNvSpPr>
          <p:nvPr>
            <p:ph idx="1"/>
          </p:nvPr>
        </p:nvSpPr>
        <p:spPr>
          <a:xfrm>
            <a:off x="187483" y="899445"/>
            <a:ext cx="4557771" cy="4168888"/>
          </a:xfrm>
        </p:spPr>
        <p:txBody>
          <a:bodyPr>
            <a:normAutofit fontScale="85000" lnSpcReduction="10000"/>
          </a:bodyPr>
          <a:lstStyle/>
          <a:p>
            <a:pPr>
              <a:buFont typeface="Wingdings" pitchFamily="2" charset="2"/>
              <a:buChar char="Ø"/>
            </a:pPr>
            <a:r>
              <a:rPr lang="en-US" altLang="zh-CN" sz="1800" b="1" dirty="0">
                <a:solidFill>
                  <a:srgbClr val="0070C0"/>
                </a:solidFill>
              </a:rPr>
              <a:t>TestCase</a:t>
            </a:r>
            <a:r>
              <a:rPr lang="zh-CN" altLang="en-US" sz="1800" b="1" dirty="0">
                <a:solidFill>
                  <a:srgbClr val="0070C0"/>
                </a:solidFill>
              </a:rPr>
              <a:t>类</a:t>
            </a:r>
            <a:r>
              <a:rPr lang="zh-CN" altLang="en-US" sz="1800" dirty="0"/>
              <a:t>是</a:t>
            </a:r>
            <a:r>
              <a:rPr lang="en-US" altLang="zh-CN" sz="1800" dirty="0"/>
              <a:t>JUnit</a:t>
            </a:r>
            <a:r>
              <a:rPr lang="zh-CN" altLang="en-US" sz="1800" dirty="0"/>
              <a:t>框架中</a:t>
            </a:r>
            <a:r>
              <a:rPr lang="zh-CN" altLang="en-US" sz="1800" b="1" dirty="0"/>
              <a:t>为测试用例提供服务</a:t>
            </a:r>
            <a:r>
              <a:rPr lang="zh-CN" altLang="en-US" sz="1800" dirty="0"/>
              <a:t>的核心类，同样位于</a:t>
            </a:r>
            <a:r>
              <a:rPr lang="en-US" altLang="zh-CN" sz="1800" dirty="0" err="1"/>
              <a:t>junit.framework</a:t>
            </a:r>
            <a:r>
              <a:rPr lang="zh-CN" altLang="en-US" sz="1800" dirty="0"/>
              <a:t>包中，并继承自</a:t>
            </a:r>
            <a:r>
              <a:rPr lang="en-US" altLang="zh-CN" sz="1800" dirty="0"/>
              <a:t>Assert</a:t>
            </a:r>
            <a:r>
              <a:rPr lang="zh-CN" altLang="en-US" sz="1800" dirty="0"/>
              <a:t>类，因此可直接使用</a:t>
            </a:r>
            <a:r>
              <a:rPr lang="en-US" altLang="zh-CN" sz="1800" dirty="0"/>
              <a:t>Assert</a:t>
            </a:r>
            <a:r>
              <a:rPr lang="zh-CN" altLang="en-US" sz="1800" dirty="0"/>
              <a:t>类中的相关方法。单元测试所编写的测试类均需直接或间接继承于</a:t>
            </a:r>
            <a:r>
              <a:rPr lang="en-US" altLang="zh-CN" sz="1800" dirty="0"/>
              <a:t>TestCase</a:t>
            </a:r>
            <a:r>
              <a:rPr lang="zh-CN" altLang="en-US" sz="1800" dirty="0"/>
              <a:t>类，依靠其提供的方法来实现测试用例（</a:t>
            </a:r>
            <a:r>
              <a:rPr lang="en-US" altLang="zh-CN" sz="1800" dirty="0"/>
              <a:t> @Test</a:t>
            </a:r>
            <a:r>
              <a:rPr lang="zh-CN" altLang="en-US" sz="1800" dirty="0"/>
              <a:t>所注解的测试方法）的运行与判断。</a:t>
            </a:r>
            <a:endParaRPr lang="en-US" altLang="zh-CN" sz="1800" dirty="0"/>
          </a:p>
          <a:p>
            <a:pPr>
              <a:buFont typeface="Wingdings" pitchFamily="2" charset="2"/>
              <a:buChar char="Ø"/>
            </a:pPr>
            <a:r>
              <a:rPr lang="en-US" altLang="zh-CN" sz="1800" b="1" dirty="0" err="1">
                <a:solidFill>
                  <a:srgbClr val="0070C0"/>
                </a:solidFill>
              </a:rPr>
              <a:t>TestSuite</a:t>
            </a:r>
            <a:r>
              <a:rPr lang="zh-CN" altLang="en-US" sz="1800" b="1" dirty="0">
                <a:solidFill>
                  <a:srgbClr val="0070C0"/>
                </a:solidFill>
              </a:rPr>
              <a:t>类 </a:t>
            </a:r>
            <a:r>
              <a:rPr lang="zh-CN" altLang="en-US" sz="1800" dirty="0"/>
              <a:t>实现了</a:t>
            </a:r>
            <a:r>
              <a:rPr lang="en-US" altLang="zh-CN" sz="1800" dirty="0"/>
              <a:t>JUnit</a:t>
            </a:r>
            <a:r>
              <a:rPr lang="zh-CN" altLang="en-US" sz="1800" dirty="0"/>
              <a:t> </a:t>
            </a:r>
            <a:r>
              <a:rPr lang="en-US" altLang="zh-CN" sz="1800" dirty="0"/>
              <a:t>Test</a:t>
            </a:r>
            <a:r>
              <a:rPr lang="zh-CN" altLang="en-US" sz="1800" dirty="0"/>
              <a:t>接口，用于管理</a:t>
            </a:r>
            <a:r>
              <a:rPr lang="en-US" altLang="zh-CN" sz="1800" dirty="0"/>
              <a:t>JUnit</a:t>
            </a:r>
            <a:r>
              <a:rPr lang="zh-CN" altLang="en-US" sz="1800" dirty="0"/>
              <a:t>中的每一个测试用例</a:t>
            </a:r>
            <a:endParaRPr lang="en-US" altLang="zh-CN" sz="1800" dirty="0"/>
          </a:p>
          <a:p>
            <a:pPr>
              <a:buFont typeface="Wingdings" pitchFamily="2" charset="2"/>
              <a:buChar char="Ø"/>
            </a:pPr>
            <a:r>
              <a:rPr lang="en-US" altLang="zh-CN" sz="1800" b="1" dirty="0" err="1">
                <a:solidFill>
                  <a:srgbClr val="0070C0"/>
                </a:solidFill>
              </a:rPr>
              <a:t>TestResult</a:t>
            </a:r>
            <a:r>
              <a:rPr lang="zh-CN" altLang="en-US" sz="1800" b="1" dirty="0">
                <a:solidFill>
                  <a:srgbClr val="0070C0"/>
                </a:solidFill>
              </a:rPr>
              <a:t>类 </a:t>
            </a:r>
            <a:r>
              <a:rPr lang="zh-CN" altLang="en-US" sz="1800" dirty="0"/>
              <a:t>收集并记录所有测试用例的运行结果。测试用例的运行结果可分为成功、失败、错误等三类</a:t>
            </a:r>
          </a:p>
        </p:txBody>
      </p:sp>
      <p:pic>
        <p:nvPicPr>
          <p:cNvPr id="7" name="图片 6">
            <a:extLst>
              <a:ext uri="{FF2B5EF4-FFF2-40B4-BE49-F238E27FC236}">
                <a16:creationId xmlns:a16="http://schemas.microsoft.com/office/drawing/2014/main" id="{955B2EF5-DD10-481E-B0C8-701D9C1C610A}"/>
              </a:ext>
            </a:extLst>
          </p:cNvPr>
          <p:cNvPicPr>
            <a:picLocks noChangeAspect="1"/>
          </p:cNvPicPr>
          <p:nvPr/>
        </p:nvPicPr>
        <p:blipFill>
          <a:blip r:embed="rId3"/>
          <a:stretch>
            <a:fillRect/>
          </a:stretch>
        </p:blipFill>
        <p:spPr>
          <a:xfrm>
            <a:off x="4812631" y="981776"/>
            <a:ext cx="4331369" cy="3545777"/>
          </a:xfrm>
          <a:prstGeom prst="rect">
            <a:avLst/>
          </a:prstGeom>
        </p:spPr>
      </p:pic>
    </p:spTree>
    <p:extLst>
      <p:ext uri="{BB962C8B-B14F-4D97-AF65-F5344CB8AC3E}">
        <p14:creationId xmlns:p14="http://schemas.microsoft.com/office/powerpoint/2010/main" val="2914542572"/>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842DEA6-8BCC-5A17-2324-D766FA4A37EC}"/>
              </a:ext>
            </a:extLst>
          </p:cNvPr>
          <p:cNvPicPr>
            <a:picLocks noChangeAspect="1"/>
          </p:cNvPicPr>
          <p:nvPr/>
        </p:nvPicPr>
        <p:blipFill>
          <a:blip r:embed="rId3"/>
          <a:stretch>
            <a:fillRect/>
          </a:stretch>
        </p:blipFill>
        <p:spPr>
          <a:xfrm>
            <a:off x="0" y="717971"/>
            <a:ext cx="2256769" cy="4425529"/>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p:txBody>
          <a:bodyPr/>
          <a:lstStyle/>
          <a:p>
            <a:r>
              <a:rPr lang="zh-CN" altLang="en-US" dirty="0"/>
              <a:t>单元测试脚本</a:t>
            </a:r>
            <a:r>
              <a:rPr lang="zh-CN" altLang="en-US" sz="2400" dirty="0"/>
              <a:t>（以</a:t>
            </a:r>
            <a:r>
              <a:rPr lang="en-US" altLang="zh-CN" sz="2400" dirty="0"/>
              <a:t>Junit</a:t>
            </a:r>
            <a:r>
              <a:rPr lang="zh-CN" altLang="en-US" sz="2400" dirty="0"/>
              <a:t> </a:t>
            </a:r>
            <a:r>
              <a:rPr lang="en-US" altLang="zh-CN" sz="2400" dirty="0"/>
              <a:t>5</a:t>
            </a:r>
            <a:r>
              <a:rPr lang="zh-CN" altLang="en-US" sz="2400" dirty="0"/>
              <a:t>为例）</a:t>
            </a:r>
          </a:p>
        </p:txBody>
      </p:sp>
      <p:pic>
        <p:nvPicPr>
          <p:cNvPr id="12" name="图片 11">
            <a:extLst>
              <a:ext uri="{FF2B5EF4-FFF2-40B4-BE49-F238E27FC236}">
                <a16:creationId xmlns:a16="http://schemas.microsoft.com/office/drawing/2014/main" id="{618C6E85-A8D4-ED24-02F9-88E9FA8C466E}"/>
              </a:ext>
            </a:extLst>
          </p:cNvPr>
          <p:cNvPicPr>
            <a:picLocks noChangeAspect="1"/>
          </p:cNvPicPr>
          <p:nvPr/>
        </p:nvPicPr>
        <p:blipFill>
          <a:blip r:embed="rId4"/>
          <a:stretch>
            <a:fillRect/>
          </a:stretch>
        </p:blipFill>
        <p:spPr>
          <a:xfrm>
            <a:off x="2098624" y="974465"/>
            <a:ext cx="2809843" cy="3451064"/>
          </a:xfrm>
          <a:prstGeom prst="rect">
            <a:avLst/>
          </a:prstGeom>
          <a:ln>
            <a:noFill/>
          </a:ln>
          <a:effectLst>
            <a:outerShdw blurRad="292100" dist="139700" dir="2700000" algn="tl" rotWithShape="0">
              <a:srgbClr val="333333">
                <a:alpha val="65000"/>
              </a:srgbClr>
            </a:outerShdw>
          </a:effectLst>
        </p:spPr>
      </p:pic>
      <p:pic>
        <p:nvPicPr>
          <p:cNvPr id="14" name="图片 13">
            <a:extLst>
              <a:ext uri="{FF2B5EF4-FFF2-40B4-BE49-F238E27FC236}">
                <a16:creationId xmlns:a16="http://schemas.microsoft.com/office/drawing/2014/main" id="{392ED5CF-F431-314B-454E-4A26FC4AC366}"/>
              </a:ext>
            </a:extLst>
          </p:cNvPr>
          <p:cNvPicPr>
            <a:picLocks noChangeAspect="1"/>
          </p:cNvPicPr>
          <p:nvPr/>
        </p:nvPicPr>
        <p:blipFill>
          <a:blip r:embed="rId5"/>
          <a:stretch>
            <a:fillRect/>
          </a:stretch>
        </p:blipFill>
        <p:spPr>
          <a:xfrm>
            <a:off x="4277420" y="1806684"/>
            <a:ext cx="4866580" cy="22481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3929154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right)">
                                      <p:cBhvr>
                                        <p:cTn id="8" dur="500"/>
                                        <p:tgtEl>
                                          <p:spTgt spid="1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p:tgtEl>
                                          <p:spTgt spid="14"/>
                                        </p:tgtEl>
                                        <p:attrNameLst>
                                          <p:attrName>ppt_x</p:attrName>
                                        </p:attrNameLst>
                                      </p:cBhvr>
                                      <p:tavLst>
                                        <p:tav tm="0">
                                          <p:val>
                                            <p:strVal val="#ppt_x-#ppt_w*1.125000"/>
                                          </p:val>
                                        </p:tav>
                                        <p:tav tm="100000">
                                          <p:val>
                                            <p:strVal val="#ppt_x"/>
                                          </p:val>
                                        </p:tav>
                                      </p:tavLst>
                                    </p:anim>
                                    <p:animEffect transition="in" filter="wipe(right)">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367573" y="2005267"/>
            <a:ext cx="6520383"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Mock</a:t>
            </a:r>
            <a:r>
              <a:rPr lang="zh-CN" altLang="en-US" sz="4500" b="1" dirty="0">
                <a:ln w="19050">
                  <a:noFill/>
                </a:ln>
                <a:solidFill>
                  <a:srgbClr val="FFFFFF"/>
                </a:solidFill>
                <a:latin typeface="微软雅黑" panose="020B0503020204020204" charset="-122"/>
                <a:ea typeface="微软雅黑" panose="020B0503020204020204" charset="-122"/>
              </a:rPr>
              <a:t>技术</a:t>
            </a:r>
          </a:p>
        </p:txBody>
      </p:sp>
      <p:pic>
        <p:nvPicPr>
          <p:cNvPr id="3074" name="Picture 2" descr="查看源图像">
            <a:extLst>
              <a:ext uri="{FF2B5EF4-FFF2-40B4-BE49-F238E27FC236}">
                <a16:creationId xmlns:a16="http://schemas.microsoft.com/office/drawing/2014/main" id="{BAE45764-7D1F-496D-7F74-66D1F55DE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2100" y="3223185"/>
            <a:ext cx="3784600" cy="142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5395"/>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42" name="Rectangle 2"/>
          <p:cNvSpPr>
            <a:spLocks noGrp="1" noChangeArrowheads="1"/>
          </p:cNvSpPr>
          <p:nvPr>
            <p:ph type="title"/>
          </p:nvPr>
        </p:nvSpPr>
        <p:spPr>
          <a:xfrm>
            <a:off x="564139" y="173623"/>
            <a:ext cx="5454605" cy="628650"/>
          </a:xfrm>
        </p:spPr>
        <p:txBody>
          <a:bodyPr/>
          <a:lstStyle/>
          <a:p>
            <a:r>
              <a:rPr lang="en-US" altLang="zh-CN" b="1" dirty="0"/>
              <a:t>Fake</a:t>
            </a:r>
            <a:r>
              <a:rPr lang="zh-CN" altLang="en-US" b="1" dirty="0"/>
              <a:t>、</a:t>
            </a:r>
            <a:r>
              <a:rPr lang="en-US" altLang="zh-CN" b="1" dirty="0"/>
              <a:t>Dummy</a:t>
            </a:r>
            <a:r>
              <a:rPr lang="zh-CN" altLang="en-US" b="1" dirty="0"/>
              <a:t>、</a:t>
            </a:r>
            <a:r>
              <a:rPr lang="en-US" altLang="zh-CN" b="1" dirty="0"/>
              <a:t>Double</a:t>
            </a:r>
            <a:r>
              <a:rPr lang="zh-CN" altLang="en-US" b="1" dirty="0"/>
              <a:t>等</a:t>
            </a:r>
          </a:p>
        </p:txBody>
      </p:sp>
      <p:sp>
        <p:nvSpPr>
          <p:cNvPr id="6" name="矩形 5"/>
          <p:cNvSpPr/>
          <p:nvPr/>
        </p:nvSpPr>
        <p:spPr>
          <a:xfrm>
            <a:off x="283501" y="1241865"/>
            <a:ext cx="4952197" cy="3644396"/>
          </a:xfrm>
          <a:prstGeom prst="rect">
            <a:avLst/>
          </a:prstGeom>
        </p:spPr>
        <p:txBody>
          <a:bodyPr wrap="square">
            <a:spAutoFit/>
          </a:bodyPr>
          <a:lstStyle/>
          <a:p>
            <a:pPr marL="257175" indent="-257175">
              <a:lnSpc>
                <a:spcPct val="150000"/>
              </a:lnSpc>
              <a:buSzPct val="60000"/>
              <a:buFont typeface="Wingdings" charset="2"/>
              <a:buChar char="p"/>
            </a:pPr>
            <a:r>
              <a:rPr lang="en-US" altLang="zh-CN" i="0" dirty="0">
                <a:solidFill>
                  <a:srgbClr val="000090"/>
                </a:solidFill>
                <a:latin typeface="Microsoft YaHei" panose="020B0503020204020204" pitchFamily="34" charset="-122"/>
                <a:ea typeface="Microsoft YaHei" panose="020B0503020204020204" pitchFamily="34" charset="-122"/>
              </a:rPr>
              <a:t>Fake</a:t>
            </a:r>
            <a:r>
              <a:rPr lang="zh-CN" altLang="en-US" i="0" dirty="0">
                <a:solidFill>
                  <a:srgbClr val="000090"/>
                </a:solidFill>
                <a:latin typeface="Microsoft YaHei" panose="020B0503020204020204" pitchFamily="34" charset="-122"/>
                <a:ea typeface="Microsoft YaHei" panose="020B0503020204020204" pitchFamily="34" charset="-122"/>
              </a:rPr>
              <a:t>：</a:t>
            </a:r>
            <a:r>
              <a:rPr lang="zh-CN" altLang="en-US" b="1" i="0" dirty="0">
                <a:solidFill>
                  <a:srgbClr val="FF6600"/>
                </a:solidFill>
                <a:latin typeface="Microsoft YaHei" panose="020B0503020204020204" pitchFamily="34" charset="-122"/>
                <a:ea typeface="Microsoft YaHei" panose="020B0503020204020204" pitchFamily="34" charset="-122"/>
              </a:rPr>
              <a:t>伪对象</a:t>
            </a:r>
            <a:r>
              <a:rPr lang="zh-CN" altLang="en-US" sz="1500" dirty="0">
                <a:solidFill>
                  <a:srgbClr val="000090"/>
                </a:solidFill>
                <a:latin typeface="Microsoft YaHei" panose="020B0503020204020204" pitchFamily="34" charset="-122"/>
                <a:ea typeface="Microsoft YaHei" panose="020B0503020204020204" pitchFamily="34" charset="-122"/>
              </a:rPr>
              <a:t>（伪造、假货），反义词</a:t>
            </a:r>
            <a:r>
              <a:rPr lang="en-US" altLang="zh-CN" sz="1500" dirty="0">
                <a:solidFill>
                  <a:srgbClr val="000090"/>
                </a:solidFill>
                <a:latin typeface="Microsoft YaHei" panose="020B0503020204020204" pitchFamily="34" charset="-122"/>
                <a:ea typeface="Microsoft YaHei" panose="020B0503020204020204" pitchFamily="34" charset="-122"/>
              </a:rPr>
              <a:t>:</a:t>
            </a:r>
            <a:r>
              <a:rPr lang="zh-CN" altLang="en-US" sz="1500" dirty="0">
                <a:solidFill>
                  <a:srgbClr val="000090"/>
                </a:solidFill>
                <a:latin typeface="Microsoft YaHei" panose="020B0503020204020204" pitchFamily="34" charset="-122"/>
                <a:ea typeface="Microsoft YaHei" panose="020B0503020204020204" pitchFamily="34" charset="-122"/>
              </a:rPr>
              <a:t> </a:t>
            </a:r>
            <a:r>
              <a:rPr lang="en-US" altLang="zh-CN" sz="1500" dirty="0">
                <a:solidFill>
                  <a:srgbClr val="000090"/>
                </a:solidFill>
                <a:latin typeface="Microsoft YaHei" panose="020B0503020204020204" pitchFamily="34" charset="-122"/>
                <a:ea typeface="Microsoft YaHei" panose="020B0503020204020204" pitchFamily="34" charset="-122"/>
              </a:rPr>
              <a:t>real</a:t>
            </a:r>
            <a:endParaRPr lang="zh-CN" altLang="en-US" sz="1500" dirty="0">
              <a:solidFill>
                <a:srgbClr val="000090"/>
              </a:solidFill>
              <a:latin typeface="Microsoft YaHei" panose="020B0503020204020204" pitchFamily="34" charset="-122"/>
              <a:ea typeface="Microsoft YaHei" panose="020B0503020204020204" pitchFamily="34" charset="-122"/>
            </a:endParaRPr>
          </a:p>
          <a:p>
            <a:pPr marL="257175" indent="-257175">
              <a:lnSpc>
                <a:spcPct val="150000"/>
              </a:lnSpc>
              <a:buSzPct val="60000"/>
              <a:buFont typeface="Wingdings" charset="2"/>
              <a:buChar char="p"/>
            </a:pPr>
            <a:endParaRPr lang="en-US" altLang="zh-TW" i="0" dirty="0">
              <a:solidFill>
                <a:srgbClr val="000090"/>
              </a:solidFill>
              <a:latin typeface="Microsoft YaHei" panose="020B0503020204020204" pitchFamily="34" charset="-122"/>
              <a:ea typeface="Microsoft YaHei" panose="020B0503020204020204" pitchFamily="34" charset="-122"/>
            </a:endParaRPr>
          </a:p>
          <a:p>
            <a:pPr marL="257175" indent="-257175">
              <a:lnSpc>
                <a:spcPct val="150000"/>
              </a:lnSpc>
              <a:buSzPct val="60000"/>
              <a:buFont typeface="Wingdings" charset="2"/>
              <a:buChar char="p"/>
            </a:pPr>
            <a:endParaRPr lang="en-US" altLang="zh-TW" i="0" dirty="0">
              <a:solidFill>
                <a:srgbClr val="000090"/>
              </a:solidFill>
              <a:latin typeface="Microsoft YaHei" panose="020B0503020204020204" pitchFamily="34" charset="-122"/>
              <a:ea typeface="Microsoft YaHei" panose="020B0503020204020204" pitchFamily="34" charset="-122"/>
            </a:endParaRPr>
          </a:p>
          <a:p>
            <a:pPr marL="257175" indent="-257175">
              <a:lnSpc>
                <a:spcPct val="150000"/>
              </a:lnSpc>
              <a:buSzPct val="60000"/>
              <a:buFont typeface="Wingdings" charset="2"/>
              <a:buChar char="p"/>
            </a:pPr>
            <a:r>
              <a:rPr lang="en-US" altLang="zh-TW" i="0" dirty="0">
                <a:solidFill>
                  <a:srgbClr val="000090"/>
                </a:solidFill>
                <a:latin typeface="Microsoft YaHei" panose="020B0503020204020204" pitchFamily="34" charset="-122"/>
                <a:ea typeface="Microsoft YaHei" panose="020B0503020204020204" pitchFamily="34" charset="-122"/>
              </a:rPr>
              <a:t>Dummy</a:t>
            </a:r>
            <a:r>
              <a:rPr lang="zh-TW" altLang="en-US" i="0" dirty="0">
                <a:solidFill>
                  <a:srgbClr val="000090"/>
                </a:solidFill>
                <a:latin typeface="Microsoft YaHei" panose="020B0503020204020204" pitchFamily="34" charset="-122"/>
                <a:ea typeface="Microsoft YaHei" panose="020B0503020204020204" pitchFamily="34" charset="-122"/>
              </a:rPr>
              <a:t>：</a:t>
            </a:r>
            <a:r>
              <a:rPr lang="zh-CN" altLang="en-US" b="1" i="0" dirty="0">
                <a:solidFill>
                  <a:srgbClr val="FF6600"/>
                </a:solidFill>
                <a:latin typeface="Microsoft YaHei" panose="020B0503020204020204" pitchFamily="34" charset="-122"/>
                <a:ea typeface="Microsoft YaHei" panose="020B0503020204020204" pitchFamily="34" charset="-122"/>
              </a:rPr>
              <a:t>哑对象</a:t>
            </a:r>
            <a:r>
              <a:rPr lang="zh-CN" altLang="en-US" sz="1500" dirty="0">
                <a:solidFill>
                  <a:srgbClr val="000090"/>
                </a:solidFill>
                <a:latin typeface="Microsoft YaHei" panose="020B0503020204020204" pitchFamily="34" charset="-122"/>
                <a:ea typeface="Microsoft YaHei" panose="020B0503020204020204" pitchFamily="34" charset="-122"/>
              </a:rPr>
              <a:t>（</a:t>
            </a:r>
            <a:r>
              <a:rPr lang="zh-TW" altLang="en-US" sz="1500" dirty="0">
                <a:solidFill>
                  <a:srgbClr val="000090"/>
                </a:solidFill>
                <a:latin typeface="Microsoft YaHei" panose="020B0503020204020204" pitchFamily="34" charset="-122"/>
                <a:ea typeface="Microsoft YaHei" panose="020B0503020204020204" pitchFamily="34" charset="-122"/>
              </a:rPr>
              <a:t>仿制品、哑巴、</a:t>
            </a:r>
            <a:r>
              <a:rPr lang="zh-CN" altLang="en-US" sz="1500" dirty="0">
                <a:solidFill>
                  <a:srgbClr val="000090"/>
                </a:solidFill>
                <a:latin typeface="Microsoft YaHei" panose="020B0503020204020204" pitchFamily="34" charset="-122"/>
                <a:ea typeface="Microsoft YaHei" panose="020B0503020204020204" pitchFamily="34" charset="-122"/>
              </a:rPr>
              <a:t>傀儡）</a:t>
            </a:r>
            <a:endParaRPr lang="zh-TW" altLang="en-US" sz="1500" dirty="0">
              <a:solidFill>
                <a:srgbClr val="000090"/>
              </a:solidFill>
              <a:latin typeface="Microsoft YaHei" panose="020B0503020204020204" pitchFamily="34" charset="-122"/>
              <a:ea typeface="Microsoft YaHei" panose="020B0503020204020204" pitchFamily="34" charset="-122"/>
            </a:endParaRPr>
          </a:p>
          <a:p>
            <a:pPr marL="230188">
              <a:lnSpc>
                <a:spcPct val="150000"/>
              </a:lnSpc>
              <a:buSzPct val="60000"/>
            </a:pP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rPr>
              <a:t>对被测对象的模拟，特别是缺乏原有的特性或功能而实现欺骗性地替换（</a:t>
            </a:r>
            <a:r>
              <a:rPr lang="zh-CN" altLang="en-US" sz="1600" kern="1200" dirty="0">
                <a:solidFill>
                  <a:schemeClr val="tx1"/>
                </a:solidFill>
                <a:latin typeface="Arial" charset="0"/>
                <a:ea typeface="宋体" pitchFamily="2" charset="-122"/>
                <a:cs typeface="+mn-cs"/>
              </a:rPr>
              <a:t>完全听命行事，不在具体测试里面起任何作用</a:t>
            </a:r>
            <a:r>
              <a:rPr lang="zh-CN" altLang="en-US" sz="1600" kern="1200" dirty="0">
                <a:solidFill>
                  <a:schemeClr val="tx1">
                    <a:lumMod val="50000"/>
                    <a:lumOff val="50000"/>
                  </a:schemeClr>
                </a:solidFill>
                <a:latin typeface="Microsoft YaHei" panose="020B0503020204020204" pitchFamily="34" charset="-122"/>
                <a:ea typeface="Microsoft YaHei" panose="020B0503020204020204" pitchFamily="34" charset="-122"/>
                <a:cs typeface="+mn-cs"/>
              </a:rPr>
              <a:t>）</a:t>
            </a:r>
            <a:endParaRPr lang="en-US" altLang="zh-TW" sz="1600" dirty="0">
              <a:solidFill>
                <a:schemeClr val="tx1">
                  <a:lumMod val="50000"/>
                  <a:lumOff val="50000"/>
                </a:schemeClr>
              </a:solidFill>
              <a:latin typeface="Microsoft YaHei" panose="020B0503020204020204" pitchFamily="34" charset="-122"/>
              <a:ea typeface="Microsoft YaHei" panose="020B0503020204020204" pitchFamily="34" charset="-122"/>
            </a:endParaRPr>
          </a:p>
          <a:p>
            <a:pPr marL="257175" indent="-257175">
              <a:lnSpc>
                <a:spcPct val="150000"/>
              </a:lnSpc>
              <a:buSzPct val="60000"/>
              <a:buFont typeface="Wingdings" charset="2"/>
              <a:buChar char="p"/>
            </a:pPr>
            <a:r>
              <a:rPr lang="en-US" altLang="zh-TW" i="0" dirty="0">
                <a:solidFill>
                  <a:srgbClr val="000090"/>
                </a:solidFill>
                <a:latin typeface="Microsoft YaHei" panose="020B0503020204020204" pitchFamily="34" charset="-122"/>
                <a:ea typeface="Microsoft YaHei" panose="020B0503020204020204" pitchFamily="34" charset="-122"/>
              </a:rPr>
              <a:t>Double</a:t>
            </a:r>
            <a:r>
              <a:rPr lang="zh-TW" altLang="en-US" i="0" dirty="0">
                <a:solidFill>
                  <a:srgbClr val="000090"/>
                </a:solidFill>
                <a:latin typeface="Microsoft YaHei" panose="020B0503020204020204" pitchFamily="34" charset="-122"/>
                <a:ea typeface="Microsoft YaHei" panose="020B0503020204020204" pitchFamily="34" charset="-122"/>
              </a:rPr>
              <a:t>：</a:t>
            </a:r>
            <a:r>
              <a:rPr lang="zh-TW" altLang="en-US" dirty="0">
                <a:solidFill>
                  <a:srgbClr val="000090"/>
                </a:solidFill>
                <a:latin typeface="Microsoft YaHei" panose="020B0503020204020204" pitchFamily="34" charset="-122"/>
                <a:ea typeface="Microsoft YaHei" panose="020B0503020204020204" pitchFamily="34" charset="-122"/>
              </a:rPr>
              <a:t>测试</a:t>
            </a:r>
            <a:r>
              <a:rPr lang="zh-TW" altLang="en-US" i="0" dirty="0">
                <a:solidFill>
                  <a:srgbClr val="000090"/>
                </a:solidFill>
                <a:latin typeface="Microsoft YaHei" panose="020B0503020204020204" pitchFamily="34" charset="-122"/>
                <a:ea typeface="Microsoft YaHei" panose="020B0503020204020204" pitchFamily="34" charset="-122"/>
              </a:rPr>
              <a:t>替身</a:t>
            </a:r>
            <a:r>
              <a:rPr lang="zh-CN" altLang="en-US" i="0" dirty="0">
                <a:solidFill>
                  <a:srgbClr val="000090"/>
                </a:solidFill>
                <a:latin typeface="Microsoft YaHei" panose="020B0503020204020204" pitchFamily="34" charset="-122"/>
                <a:ea typeface="Microsoft YaHei" panose="020B0503020204020204" pitchFamily="34" charset="-122"/>
              </a:rPr>
              <a:t>，</a:t>
            </a: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rPr>
              <a:t>有相同的行为和响应</a:t>
            </a:r>
            <a:endParaRPr lang="en-US" altLang="zh-TW" sz="1600" dirty="0">
              <a:solidFill>
                <a:schemeClr val="tx1">
                  <a:lumMod val="50000"/>
                  <a:lumOff val="50000"/>
                </a:schemeClr>
              </a:solidFill>
              <a:latin typeface="Microsoft YaHei" panose="020B0503020204020204" pitchFamily="34" charset="-122"/>
              <a:ea typeface="Microsoft YaHei" panose="020B0503020204020204" pitchFamily="34" charset="-122"/>
            </a:endParaRPr>
          </a:p>
          <a:p>
            <a:pPr marL="257175" indent="-257175">
              <a:lnSpc>
                <a:spcPct val="150000"/>
              </a:lnSpc>
              <a:buSzPct val="60000"/>
              <a:buFont typeface="Wingdings" charset="2"/>
              <a:buChar char="p"/>
            </a:pPr>
            <a:r>
              <a:rPr lang="en-US" altLang="zh-TW" dirty="0">
                <a:solidFill>
                  <a:srgbClr val="000090"/>
                </a:solidFill>
                <a:latin typeface="Microsoft YaHei" panose="020B0503020204020204" pitchFamily="34" charset="-122"/>
                <a:ea typeface="Microsoft YaHei" panose="020B0503020204020204" pitchFamily="34" charset="-122"/>
              </a:rPr>
              <a:t>Spy</a:t>
            </a:r>
            <a:r>
              <a:rPr lang="zh-CN" altLang="en-US" dirty="0">
                <a:solidFill>
                  <a:srgbClr val="000090"/>
                </a:solidFill>
                <a:latin typeface="Microsoft YaHei" panose="020B0503020204020204" pitchFamily="34" charset="-122"/>
                <a:ea typeface="Microsoft YaHei" panose="020B0503020204020204" pitchFamily="34" charset="-122"/>
              </a:rPr>
              <a:t>：测试间谍，</a:t>
            </a: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rPr>
              <a:t>能够接收参数并返回值</a:t>
            </a:r>
            <a:endParaRPr lang="en-US" altLang="zh-TW"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4" name="矩形 3"/>
          <p:cNvSpPr/>
          <p:nvPr/>
        </p:nvSpPr>
        <p:spPr>
          <a:xfrm>
            <a:off x="538448" y="1640780"/>
            <a:ext cx="4390920" cy="584775"/>
          </a:xfrm>
          <a:prstGeom prst="rect">
            <a:avLst/>
          </a:prstGeom>
        </p:spPr>
        <p:txBody>
          <a:bodyPr wrap="square">
            <a:spAutoFit/>
          </a:bodyPr>
          <a:lstStyle/>
          <a:p>
            <a:r>
              <a:rPr lang="zh-CN" altLang="en-US" sz="1600" i="0" dirty="0">
                <a:solidFill>
                  <a:schemeClr val="tx1">
                    <a:lumMod val="50000"/>
                    <a:lumOff val="50000"/>
                  </a:schemeClr>
                </a:solidFill>
                <a:latin typeface="Microsoft YaHei" panose="020B0503020204020204" pitchFamily="34" charset="-122"/>
                <a:ea typeface="Microsoft YaHei" panose="020B0503020204020204" pitchFamily="34" charset="-122"/>
              </a:rPr>
              <a:t>几乎和产品代码做同样的工作（</a:t>
            </a:r>
            <a:r>
              <a:rPr lang="zh-CN" altLang="en-US" sz="1600" kern="1200" dirty="0">
                <a:solidFill>
                  <a:schemeClr val="tx1"/>
                </a:solidFill>
                <a:latin typeface="Arial" charset="0"/>
                <a:ea typeface="宋体" pitchFamily="2" charset="-122"/>
                <a:cs typeface="+mn-cs"/>
              </a:rPr>
              <a:t>伪装成跟真的一样</a:t>
            </a:r>
            <a:r>
              <a:rPr lang="zh-CN" altLang="en-US" sz="1600" i="0" dirty="0">
                <a:solidFill>
                  <a:schemeClr val="tx1">
                    <a:lumMod val="50000"/>
                    <a:lumOff val="50000"/>
                  </a:schemeClr>
                </a:solidFill>
                <a:latin typeface="Microsoft YaHei" panose="020B0503020204020204" pitchFamily="34" charset="-122"/>
                <a:ea typeface="Microsoft YaHei" panose="020B0503020204020204" pitchFamily="34" charset="-122"/>
              </a:rPr>
              <a:t>），但为了满足测试要求，</a:t>
            </a:r>
            <a:r>
              <a:rPr lang="zh-CN" altLang="en-US" sz="1600" kern="1200" dirty="0">
                <a:solidFill>
                  <a:schemeClr val="tx1"/>
                </a:solidFill>
                <a:latin typeface="Arial" charset="0"/>
                <a:ea typeface="宋体" pitchFamily="2" charset="-122"/>
                <a:cs typeface="+mn-cs"/>
              </a:rPr>
              <a:t>更简单的实现</a:t>
            </a:r>
            <a:endParaRPr lang="zh-CN" altLang="en-US" sz="1600" i="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EE99ABA1-790F-FE07-E13A-E05B83FB3CE4}"/>
              </a:ext>
            </a:extLst>
          </p:cNvPr>
          <p:cNvSpPr txBox="1"/>
          <p:nvPr/>
        </p:nvSpPr>
        <p:spPr>
          <a:xfrm>
            <a:off x="359350" y="631384"/>
            <a:ext cx="4633784" cy="458908"/>
          </a:xfrm>
          <a:prstGeom prst="rect">
            <a:avLst/>
          </a:prstGeom>
          <a:noFill/>
        </p:spPr>
        <p:txBody>
          <a:bodyPr wrap="square">
            <a:spAutoFit/>
          </a:bodyPr>
          <a:lstStyle/>
          <a:p>
            <a:pPr marL="230188">
              <a:lnSpc>
                <a:spcPct val="150000"/>
              </a:lnSpc>
              <a:buSzPct val="60000"/>
            </a:pPr>
            <a:r>
              <a:rPr lang="en-US" altLang="zh-TW" sz="1800" dirty="0">
                <a:solidFill>
                  <a:srgbClr val="0070C0"/>
                </a:solidFill>
                <a:latin typeface="Microsoft YaHei" panose="020B0503020204020204" pitchFamily="34" charset="-122"/>
                <a:ea typeface="Microsoft YaHei" panose="020B0503020204020204" pitchFamily="34" charset="-122"/>
              </a:rPr>
              <a:t>Dummy Object</a:t>
            </a:r>
            <a:r>
              <a:rPr lang="zh-CN" altLang="en-US" sz="1800" dirty="0">
                <a:solidFill>
                  <a:srgbClr val="0070C0"/>
                </a:solidFill>
                <a:latin typeface="Microsoft YaHei" panose="020B0503020204020204" pitchFamily="34" charset="-122"/>
                <a:ea typeface="Microsoft YaHei" panose="020B0503020204020204" pitchFamily="34" charset="-122"/>
              </a:rPr>
              <a:t>、</a:t>
            </a:r>
            <a:r>
              <a:rPr lang="en-US" altLang="zh-TW" sz="1800" dirty="0">
                <a:solidFill>
                  <a:srgbClr val="0070C0"/>
                </a:solidFill>
                <a:latin typeface="Microsoft YaHei" panose="020B0503020204020204" pitchFamily="34" charset="-122"/>
                <a:ea typeface="Microsoft YaHei" panose="020B0503020204020204" pitchFamily="34" charset="-122"/>
              </a:rPr>
              <a:t>Test Spy</a:t>
            </a:r>
            <a:r>
              <a:rPr lang="zh-TW" altLang="en-US" sz="1800" dirty="0">
                <a:solidFill>
                  <a:srgbClr val="0070C0"/>
                </a:solidFill>
                <a:latin typeface="Microsoft YaHei" panose="020B0503020204020204" pitchFamily="34" charset="-122"/>
                <a:ea typeface="Microsoft YaHei" panose="020B0503020204020204" pitchFamily="34" charset="-122"/>
              </a:rPr>
              <a:t>可归为</a:t>
            </a:r>
            <a:r>
              <a:rPr lang="en-US" altLang="zh-TW" sz="1800" dirty="0">
                <a:solidFill>
                  <a:srgbClr val="0070C0"/>
                </a:solidFill>
                <a:latin typeface="Microsoft YaHei" panose="020B0503020204020204" pitchFamily="34" charset="-122"/>
                <a:ea typeface="Microsoft YaHei" panose="020B0503020204020204" pitchFamily="34" charset="-122"/>
              </a:rPr>
              <a:t>Stub</a:t>
            </a:r>
            <a:endParaRPr lang="zh-CN" altLang="en-US" sz="1800" dirty="0">
              <a:solidFill>
                <a:srgbClr val="0070C0"/>
              </a:solidFill>
              <a:latin typeface="Microsoft YaHei" panose="020B0503020204020204" pitchFamily="34" charset="-122"/>
              <a:ea typeface="Microsoft YaHei" panose="020B0503020204020204" pitchFamily="34" charset="-122"/>
            </a:endParaRPr>
          </a:p>
        </p:txBody>
      </p:sp>
      <p:grpSp>
        <p:nvGrpSpPr>
          <p:cNvPr id="11" name="组合 10">
            <a:extLst>
              <a:ext uri="{FF2B5EF4-FFF2-40B4-BE49-F238E27FC236}">
                <a16:creationId xmlns:a16="http://schemas.microsoft.com/office/drawing/2014/main" id="{57E88EBC-0ABB-0BD4-97EA-8D8F96DB560D}"/>
              </a:ext>
            </a:extLst>
          </p:cNvPr>
          <p:cNvGrpSpPr/>
          <p:nvPr/>
        </p:nvGrpSpPr>
        <p:grpSpPr>
          <a:xfrm>
            <a:off x="5692371" y="225923"/>
            <a:ext cx="3121035" cy="4526136"/>
            <a:chOff x="5692371" y="225923"/>
            <a:chExt cx="3121035" cy="4526136"/>
          </a:xfrm>
        </p:grpSpPr>
        <p:pic>
          <p:nvPicPr>
            <p:cNvPr id="8" name="图片 7">
              <a:extLst>
                <a:ext uri="{FF2B5EF4-FFF2-40B4-BE49-F238E27FC236}">
                  <a16:creationId xmlns:a16="http://schemas.microsoft.com/office/drawing/2014/main" id="{AB780799-8916-681D-A1B9-D229B9A32545}"/>
                </a:ext>
              </a:extLst>
            </p:cNvPr>
            <p:cNvPicPr>
              <a:picLocks noChangeAspect="1"/>
            </p:cNvPicPr>
            <p:nvPr/>
          </p:nvPicPr>
          <p:blipFill>
            <a:blip r:embed="rId3"/>
            <a:stretch>
              <a:fillRect/>
            </a:stretch>
          </p:blipFill>
          <p:spPr>
            <a:xfrm>
              <a:off x="5721128" y="225923"/>
              <a:ext cx="3092278" cy="2838140"/>
            </a:xfrm>
            <a:prstGeom prst="rect">
              <a:avLst/>
            </a:prstGeom>
          </p:spPr>
        </p:pic>
        <p:pic>
          <p:nvPicPr>
            <p:cNvPr id="10" name="图片 9">
              <a:extLst>
                <a:ext uri="{FF2B5EF4-FFF2-40B4-BE49-F238E27FC236}">
                  <a16:creationId xmlns:a16="http://schemas.microsoft.com/office/drawing/2014/main" id="{2175C875-5FA1-C6C2-8A34-CFA88E5DF526}"/>
                </a:ext>
              </a:extLst>
            </p:cNvPr>
            <p:cNvPicPr>
              <a:picLocks noChangeAspect="1"/>
            </p:cNvPicPr>
            <p:nvPr/>
          </p:nvPicPr>
          <p:blipFill>
            <a:blip r:embed="rId4"/>
            <a:stretch>
              <a:fillRect/>
            </a:stretch>
          </p:blipFill>
          <p:spPr>
            <a:xfrm>
              <a:off x="5692371" y="3064063"/>
              <a:ext cx="3121035" cy="1687996"/>
            </a:xfrm>
            <a:prstGeom prst="rect">
              <a:avLst/>
            </a:prstGeom>
          </p:spPr>
        </p:pic>
      </p:grpSp>
    </p:spTree>
    <p:extLst>
      <p:ext uri="{BB962C8B-B14F-4D97-AF65-F5344CB8AC3E}">
        <p14:creationId xmlns:p14="http://schemas.microsoft.com/office/powerpoint/2010/main" val="2445424863"/>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787B6-5E30-DDEB-0D79-8FA69E24C4A2}"/>
              </a:ext>
            </a:extLst>
          </p:cNvPr>
          <p:cNvSpPr>
            <a:spLocks noGrp="1"/>
          </p:cNvSpPr>
          <p:nvPr>
            <p:ph type="title"/>
          </p:nvPr>
        </p:nvSpPr>
        <p:spPr/>
        <p:txBody>
          <a:bodyPr/>
          <a:lstStyle/>
          <a:p>
            <a:r>
              <a:rPr lang="zh-CN" altLang="zh-CN" dirty="0"/>
              <a:t>伪对象</a:t>
            </a:r>
            <a:endParaRPr lang="zh-CN" altLang="en-US" dirty="0"/>
          </a:p>
        </p:txBody>
      </p:sp>
      <p:sp>
        <p:nvSpPr>
          <p:cNvPr id="3" name="内容占位符 2">
            <a:extLst>
              <a:ext uri="{FF2B5EF4-FFF2-40B4-BE49-F238E27FC236}">
                <a16:creationId xmlns:a16="http://schemas.microsoft.com/office/drawing/2014/main" id="{C26BFB42-0576-17E8-43F1-F5291A8EEC28}"/>
              </a:ext>
            </a:extLst>
          </p:cNvPr>
          <p:cNvSpPr>
            <a:spLocks noGrp="1"/>
          </p:cNvSpPr>
          <p:nvPr>
            <p:ph idx="1"/>
          </p:nvPr>
        </p:nvSpPr>
        <p:spPr>
          <a:xfrm>
            <a:off x="562868" y="1136137"/>
            <a:ext cx="2834756" cy="3274498"/>
          </a:xfrm>
        </p:spPr>
        <p:txBody>
          <a:bodyPr>
            <a:norm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在某些情况下，插桩不够用。被桩对象替换掉的行为是被测对象所需要的。在这种情况下，</a:t>
            </a:r>
            <a:r>
              <a:rPr lang="zh-CN" altLang="zh-CN" sz="1800" b="1"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伪对象</a:t>
            </a:r>
            <a:r>
              <a:rPr lang="zh-CN" altLang="en-US" sz="1800" b="1" i="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i="1" dirty="0">
                <a:effectLst/>
                <a:latin typeface="Times New Roman" panose="02020603050405020304" pitchFamily="18" charset="0"/>
                <a:ea typeface="宋体" panose="02010600030101010101" pitchFamily="2" charset="-122"/>
                <a:cs typeface="Times New Roman" panose="02020603050405020304" pitchFamily="18" charset="0"/>
              </a:rPr>
              <a:t>fake</a:t>
            </a:r>
            <a:r>
              <a:rPr lang="zh-CN" altLang="en-US" sz="1800" b="1" i="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可能是一种合理的折衷。</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伪对象是协作者</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的轻量级实现</a:t>
            </a:r>
            <a:endParaRPr kumimoji="1" lang="zh-CN" altLang="en-US" dirty="0"/>
          </a:p>
        </p:txBody>
      </p:sp>
      <p:sp>
        <p:nvSpPr>
          <p:cNvPr id="5" name="文本框 4">
            <a:extLst>
              <a:ext uri="{FF2B5EF4-FFF2-40B4-BE49-F238E27FC236}">
                <a16:creationId xmlns:a16="http://schemas.microsoft.com/office/drawing/2014/main" id="{368DDDB4-94E6-A2C7-3735-59C35FE790EA}"/>
              </a:ext>
            </a:extLst>
          </p:cNvPr>
          <p:cNvSpPr txBox="1"/>
          <p:nvPr/>
        </p:nvSpPr>
        <p:spPr>
          <a:xfrm>
            <a:off x="3774141" y="1071125"/>
            <a:ext cx="4706471" cy="3404522"/>
          </a:xfrm>
          <a:prstGeom prst="rect">
            <a:avLst/>
          </a:prstGeom>
          <a:solidFill>
            <a:schemeClr val="accent4">
              <a:lumMod val="20000"/>
              <a:lumOff val="80000"/>
            </a:schemeClr>
          </a:solidFill>
        </p:spPr>
        <p:txBody>
          <a:bodyPr wrap="square">
            <a:spAutoFit/>
          </a:bodyPr>
          <a:lstStyle/>
          <a:p>
            <a:pPr indent="127000" algn="just">
              <a:lnSpc>
                <a:spcPts val="2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public Invoice </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MakePurchase</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(Customer customer,</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Product product, Discount discount)</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var</a:t>
            </a:r>
            <a:r>
              <a:rPr lang="zh-CN" alt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purchase = </a:t>
            </a:r>
            <a:r>
              <a:rPr lang="en-US" altLang="zh-CN" sz="1400" kern="100" dirty="0" err="1">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purchaseFacade.</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CreatePurchase</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(customer);</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100" dirty="0" err="1">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purchaseFacade.</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AddProduct</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(purchase, product);</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var invoice = </a:t>
            </a:r>
            <a:r>
              <a:rPr lang="en-US" altLang="zh-CN" sz="1400" kern="100" dirty="0" err="1">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purchaseFacade.</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CreateInvoice</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(purchase);</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if (discount != null)</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invoice.ApplyDiscount</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(discount);</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return invoice;</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22523157"/>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42" name="Rectangle 2"/>
          <p:cNvSpPr>
            <a:spLocks noGrp="1" noChangeArrowheads="1"/>
          </p:cNvSpPr>
          <p:nvPr>
            <p:ph type="title"/>
          </p:nvPr>
        </p:nvSpPr>
        <p:spPr>
          <a:xfrm>
            <a:off x="501400" y="132505"/>
            <a:ext cx="4697834" cy="628650"/>
          </a:xfrm>
        </p:spPr>
        <p:txBody>
          <a:bodyPr/>
          <a:lstStyle/>
          <a:p>
            <a:r>
              <a:rPr lang="en-US" altLang="zh-CN" b="1" dirty="0"/>
              <a:t>Fake </a:t>
            </a:r>
            <a:r>
              <a:rPr lang="zh-CN" altLang="en-US" b="1" dirty="0"/>
              <a:t>示意图</a:t>
            </a:r>
          </a:p>
        </p:txBody>
      </p:sp>
      <p:pic>
        <p:nvPicPr>
          <p:cNvPr id="7" name="图片 6" descr="屏幕快照 2014-10-18 下午11.45.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932" y="858782"/>
            <a:ext cx="5472136" cy="3716718"/>
          </a:xfrm>
          <a:prstGeom prst="rect">
            <a:avLst/>
          </a:prstGeom>
        </p:spPr>
      </p:pic>
      <p:sp>
        <p:nvSpPr>
          <p:cNvPr id="3" name="矩形 2"/>
          <p:cNvSpPr/>
          <p:nvPr/>
        </p:nvSpPr>
        <p:spPr>
          <a:xfrm>
            <a:off x="4336144" y="2339084"/>
            <a:ext cx="1175322" cy="369332"/>
          </a:xfrm>
          <a:prstGeom prst="rect">
            <a:avLst/>
          </a:prstGeom>
        </p:spPr>
        <p:txBody>
          <a:bodyPr wrap="none">
            <a:spAutoFit/>
          </a:bodyPr>
          <a:lstStyle/>
          <a:p>
            <a:r>
              <a:rPr lang="en-US" altLang="zh-CN" baseline="30000" dirty="0"/>
              <a:t>round-trip test </a:t>
            </a:r>
            <a:endParaRPr lang="zh-CN" altLang="en-US" dirty="0"/>
          </a:p>
        </p:txBody>
      </p:sp>
      <p:sp>
        <p:nvSpPr>
          <p:cNvPr id="5" name="矩形 4"/>
          <p:cNvSpPr/>
          <p:nvPr/>
        </p:nvSpPr>
        <p:spPr>
          <a:xfrm>
            <a:off x="1313401" y="2854338"/>
            <a:ext cx="1188132" cy="553998"/>
          </a:xfrm>
          <a:prstGeom prst="rect">
            <a:avLst/>
          </a:prstGeom>
        </p:spPr>
        <p:txBody>
          <a:bodyPr wrap="square">
            <a:spAutoFit/>
          </a:bodyPr>
          <a:lstStyle/>
          <a:p>
            <a:pPr algn="ctr"/>
            <a:r>
              <a:rPr lang="en-US" altLang="zh-CN" sz="1500" i="0" dirty="0">
                <a:solidFill>
                  <a:srgbClr val="0000FF"/>
                </a:solidFill>
              </a:rPr>
              <a:t>Round-trip test </a:t>
            </a:r>
            <a:endParaRPr lang="zh-CN" altLang="en-US" sz="1500" i="0" dirty="0">
              <a:solidFill>
                <a:srgbClr val="0000FF"/>
              </a:solidFill>
            </a:endParaRPr>
          </a:p>
        </p:txBody>
      </p:sp>
      <p:sp>
        <p:nvSpPr>
          <p:cNvPr id="6" name="矩形 5"/>
          <p:cNvSpPr/>
          <p:nvPr/>
        </p:nvSpPr>
        <p:spPr>
          <a:xfrm>
            <a:off x="2099150" y="4009132"/>
            <a:ext cx="1502334" cy="553998"/>
          </a:xfrm>
          <a:prstGeom prst="rect">
            <a:avLst/>
          </a:prstGeom>
        </p:spPr>
        <p:txBody>
          <a:bodyPr wrap="none">
            <a:spAutoFit/>
          </a:bodyPr>
          <a:lstStyle/>
          <a:p>
            <a:pPr algn="ctr"/>
            <a:r>
              <a:rPr lang="en-US" altLang="zh-CN" sz="1500" i="0" dirty="0">
                <a:solidFill>
                  <a:srgbClr val="0000FF"/>
                </a:solidFill>
              </a:rPr>
              <a:t>Public interface</a:t>
            </a:r>
          </a:p>
          <a:p>
            <a:pPr algn="ctr"/>
            <a:r>
              <a:rPr lang="en-US" altLang="zh-CN" sz="1500" i="0" dirty="0">
                <a:solidFill>
                  <a:srgbClr val="0000FF"/>
                </a:solidFill>
              </a:rPr>
              <a:t> “front door”</a:t>
            </a:r>
            <a:endParaRPr lang="zh-CN" altLang="en-US" sz="1500" i="0" dirty="0">
              <a:solidFill>
                <a:srgbClr val="0000FF"/>
              </a:solidFill>
            </a:endParaRPr>
          </a:p>
        </p:txBody>
      </p:sp>
      <p:sp>
        <p:nvSpPr>
          <p:cNvPr id="10" name="矩形 9"/>
          <p:cNvSpPr/>
          <p:nvPr/>
        </p:nvSpPr>
        <p:spPr>
          <a:xfrm>
            <a:off x="5993921" y="2969754"/>
            <a:ext cx="1188132" cy="323165"/>
          </a:xfrm>
          <a:prstGeom prst="rect">
            <a:avLst/>
          </a:prstGeom>
        </p:spPr>
        <p:txBody>
          <a:bodyPr wrap="square">
            <a:spAutoFit/>
          </a:bodyPr>
          <a:lstStyle/>
          <a:p>
            <a:pPr algn="ctr"/>
            <a:r>
              <a:rPr lang="zh-CN" altLang="en-US" sz="1500" i="0" dirty="0">
                <a:solidFill>
                  <a:srgbClr val="FF6600"/>
                </a:solidFill>
              </a:rPr>
              <a:t>直接输入</a:t>
            </a:r>
          </a:p>
        </p:txBody>
      </p:sp>
      <p:sp>
        <p:nvSpPr>
          <p:cNvPr id="2" name="文本框 1">
            <a:extLst>
              <a:ext uri="{FF2B5EF4-FFF2-40B4-BE49-F238E27FC236}">
                <a16:creationId xmlns:a16="http://schemas.microsoft.com/office/drawing/2014/main" id="{79C98DA2-40ED-6781-966C-B5B94FA513B8}"/>
              </a:ext>
            </a:extLst>
          </p:cNvPr>
          <p:cNvSpPr txBox="1"/>
          <p:nvPr/>
        </p:nvSpPr>
        <p:spPr>
          <a:xfrm>
            <a:off x="3717206" y="4629052"/>
            <a:ext cx="3393077" cy="369332"/>
          </a:xfrm>
          <a:prstGeom prst="rect">
            <a:avLst/>
          </a:prstGeom>
          <a:noFill/>
        </p:spPr>
        <p:txBody>
          <a:bodyPr wrap="none" rtlCol="0">
            <a:spAutoFit/>
          </a:bodyPr>
          <a:lstStyle/>
          <a:p>
            <a:r>
              <a:rPr kumimoji="1" lang="en-US" altLang="zh-CN" i="0" dirty="0">
                <a:solidFill>
                  <a:schemeClr val="accent1">
                    <a:lumMod val="50000"/>
                  </a:schemeClr>
                </a:solidFill>
              </a:rPr>
              <a:t>DOC</a:t>
            </a:r>
            <a:r>
              <a:rPr kumimoji="1" lang="zh-CN" altLang="en-US" i="0" dirty="0">
                <a:solidFill>
                  <a:schemeClr val="accent1">
                    <a:lumMod val="50000"/>
                  </a:schemeClr>
                </a:solidFill>
              </a:rPr>
              <a:t>：</a:t>
            </a:r>
            <a:r>
              <a:rPr kumimoji="1" lang="en-US" altLang="zh-CN" i="0" dirty="0">
                <a:solidFill>
                  <a:schemeClr val="accent1">
                    <a:lumMod val="50000"/>
                  </a:schemeClr>
                </a:solidFill>
              </a:rPr>
              <a:t>Depend-on Component</a:t>
            </a:r>
            <a:endParaRPr kumimoji="1" lang="zh-CN" altLang="en-US" i="0" dirty="0">
              <a:solidFill>
                <a:schemeClr val="accent1">
                  <a:lumMod val="50000"/>
                </a:schemeClr>
              </a:solidFill>
            </a:endParaRPr>
          </a:p>
        </p:txBody>
      </p:sp>
      <p:sp>
        <p:nvSpPr>
          <p:cNvPr id="8" name="文本框 7">
            <a:extLst>
              <a:ext uri="{FF2B5EF4-FFF2-40B4-BE49-F238E27FC236}">
                <a16:creationId xmlns:a16="http://schemas.microsoft.com/office/drawing/2014/main" id="{D21F182F-F26E-207E-C9A3-C32A94FBB126}"/>
              </a:ext>
            </a:extLst>
          </p:cNvPr>
          <p:cNvSpPr txBox="1"/>
          <p:nvPr/>
        </p:nvSpPr>
        <p:spPr>
          <a:xfrm>
            <a:off x="894310" y="4641663"/>
            <a:ext cx="2822896" cy="369332"/>
          </a:xfrm>
          <a:prstGeom prst="rect">
            <a:avLst/>
          </a:prstGeom>
          <a:noFill/>
        </p:spPr>
        <p:txBody>
          <a:bodyPr wrap="none" rtlCol="0">
            <a:spAutoFit/>
          </a:bodyPr>
          <a:lstStyle/>
          <a:p>
            <a:r>
              <a:rPr kumimoji="1" lang="en-US" altLang="zh-CN" i="0" dirty="0">
                <a:solidFill>
                  <a:schemeClr val="accent1">
                    <a:lumMod val="50000"/>
                  </a:schemeClr>
                </a:solidFill>
              </a:rPr>
              <a:t>SUT</a:t>
            </a:r>
            <a:r>
              <a:rPr kumimoji="1" lang="zh-CN" altLang="en-US" i="0" dirty="0">
                <a:solidFill>
                  <a:schemeClr val="accent1">
                    <a:lumMod val="50000"/>
                  </a:schemeClr>
                </a:solidFill>
              </a:rPr>
              <a:t>：</a:t>
            </a:r>
            <a:r>
              <a:rPr kumimoji="1" lang="en-US" altLang="zh-CN" i="0" dirty="0">
                <a:solidFill>
                  <a:schemeClr val="accent1">
                    <a:lumMod val="50000"/>
                  </a:schemeClr>
                </a:solidFill>
              </a:rPr>
              <a:t>System</a:t>
            </a:r>
            <a:r>
              <a:rPr kumimoji="1" lang="zh-CN" altLang="en-US" i="0" dirty="0">
                <a:solidFill>
                  <a:schemeClr val="accent1">
                    <a:lumMod val="50000"/>
                  </a:schemeClr>
                </a:solidFill>
              </a:rPr>
              <a:t> </a:t>
            </a:r>
            <a:r>
              <a:rPr kumimoji="1" lang="en-US" altLang="zh-CN" i="0" dirty="0">
                <a:solidFill>
                  <a:schemeClr val="accent1">
                    <a:lumMod val="50000"/>
                  </a:schemeClr>
                </a:solidFill>
              </a:rPr>
              <a:t>Under</a:t>
            </a:r>
            <a:r>
              <a:rPr kumimoji="1" lang="zh-CN" altLang="en-US" i="0" dirty="0">
                <a:solidFill>
                  <a:schemeClr val="accent1">
                    <a:lumMod val="50000"/>
                  </a:schemeClr>
                </a:solidFill>
              </a:rPr>
              <a:t> </a:t>
            </a:r>
            <a:r>
              <a:rPr kumimoji="1" lang="en-US" altLang="zh-CN" i="0" dirty="0">
                <a:solidFill>
                  <a:schemeClr val="accent1">
                    <a:lumMod val="50000"/>
                  </a:schemeClr>
                </a:solidFill>
              </a:rPr>
              <a:t>Test</a:t>
            </a:r>
            <a:endParaRPr kumimoji="1" lang="zh-CN" altLang="en-US" i="0" dirty="0">
              <a:solidFill>
                <a:schemeClr val="accent1">
                  <a:lumMod val="50000"/>
                </a:schemeClr>
              </a:solidFill>
            </a:endParaRPr>
          </a:p>
        </p:txBody>
      </p:sp>
    </p:spTree>
    <p:extLst>
      <p:ext uri="{BB962C8B-B14F-4D97-AF65-F5344CB8AC3E}">
        <p14:creationId xmlns:p14="http://schemas.microsoft.com/office/powerpoint/2010/main" val="2808004210"/>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42" name="Rectangle 2"/>
          <p:cNvSpPr>
            <a:spLocks noGrp="1" noChangeArrowheads="1"/>
          </p:cNvSpPr>
          <p:nvPr>
            <p:ph type="title"/>
          </p:nvPr>
        </p:nvSpPr>
        <p:spPr>
          <a:xfrm>
            <a:off x="2141731" y="141480"/>
            <a:ext cx="4697834" cy="628650"/>
          </a:xfrm>
        </p:spPr>
        <p:txBody>
          <a:bodyPr/>
          <a:lstStyle/>
          <a:p>
            <a:pPr algn="ctr"/>
            <a:r>
              <a:rPr lang="en-US" altLang="zh-CN" b="1" dirty="0"/>
              <a:t>Fake </a:t>
            </a:r>
            <a:r>
              <a:rPr lang="zh-CN" altLang="en-US" b="1" dirty="0"/>
              <a:t>示例</a:t>
            </a:r>
            <a:r>
              <a:rPr lang="en-US" altLang="zh-CN" b="1" dirty="0"/>
              <a:t>1</a:t>
            </a:r>
            <a:endParaRPr lang="zh-CN" altLang="en-US" b="1" dirty="0"/>
          </a:p>
        </p:txBody>
      </p:sp>
      <p:pic>
        <p:nvPicPr>
          <p:cNvPr id="5" name="图片 4" descr="屏幕快照 2014-10-13 下午12.43.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1152292"/>
            <a:ext cx="3674811" cy="3486987"/>
          </a:xfrm>
          <a:prstGeom prst="rect">
            <a:avLst/>
          </a:prstGeom>
        </p:spPr>
      </p:pic>
      <p:pic>
        <p:nvPicPr>
          <p:cNvPr id="6" name="图片 5" descr="屏幕快照 2014-10-13 下午12.43.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24" y="1368414"/>
            <a:ext cx="3582398" cy="3432785"/>
          </a:xfrm>
          <a:prstGeom prst="rect">
            <a:avLst/>
          </a:prstGeom>
        </p:spPr>
      </p:pic>
      <p:sp>
        <p:nvSpPr>
          <p:cNvPr id="2" name="右箭头 1"/>
          <p:cNvSpPr/>
          <p:nvPr/>
        </p:nvSpPr>
        <p:spPr>
          <a:xfrm>
            <a:off x="3930233" y="2895785"/>
            <a:ext cx="846094" cy="378042"/>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40260035"/>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42" name="Rectangle 2"/>
          <p:cNvSpPr>
            <a:spLocks noGrp="1" noChangeArrowheads="1"/>
          </p:cNvSpPr>
          <p:nvPr>
            <p:ph type="title"/>
          </p:nvPr>
        </p:nvSpPr>
        <p:spPr>
          <a:xfrm>
            <a:off x="574188" y="153193"/>
            <a:ext cx="4697834" cy="628650"/>
          </a:xfrm>
        </p:spPr>
        <p:txBody>
          <a:bodyPr/>
          <a:lstStyle/>
          <a:p>
            <a:r>
              <a:rPr lang="en-US" altLang="zh-CN" b="1" dirty="0"/>
              <a:t>Fake </a:t>
            </a:r>
            <a:r>
              <a:rPr lang="zh-CN" altLang="en-US" b="1" dirty="0"/>
              <a:t>示例</a:t>
            </a:r>
            <a:r>
              <a:rPr lang="en-US" altLang="zh-CN" b="1" dirty="0"/>
              <a:t>2</a:t>
            </a:r>
            <a:endParaRPr lang="zh-CN" altLang="en-US" b="1" dirty="0"/>
          </a:p>
        </p:txBody>
      </p:sp>
      <p:sp>
        <p:nvSpPr>
          <p:cNvPr id="4" name="矩形 3"/>
          <p:cNvSpPr/>
          <p:nvPr/>
        </p:nvSpPr>
        <p:spPr>
          <a:xfrm>
            <a:off x="3869922" y="356357"/>
            <a:ext cx="3429000" cy="369332"/>
          </a:xfrm>
          <a:prstGeom prst="rect">
            <a:avLst/>
          </a:prstGeom>
        </p:spPr>
        <p:txBody>
          <a:bodyPr>
            <a:spAutoFit/>
          </a:bodyPr>
          <a:lstStyle/>
          <a:p>
            <a:pPr algn="ctr"/>
            <a:r>
              <a:rPr lang="en-US" altLang="zh-CN" i="0" dirty="0">
                <a:solidFill>
                  <a:srgbClr val="000090"/>
                </a:solidFill>
              </a:rPr>
              <a:t>fake  object = enhanced stub</a:t>
            </a:r>
            <a:endParaRPr lang="zh-CN" altLang="en-US" i="0" dirty="0">
              <a:solidFill>
                <a:srgbClr val="000090"/>
              </a:solidFill>
            </a:endParaRPr>
          </a:p>
        </p:txBody>
      </p:sp>
      <p:sp>
        <p:nvSpPr>
          <p:cNvPr id="2" name="矩形 1"/>
          <p:cNvSpPr/>
          <p:nvPr/>
        </p:nvSpPr>
        <p:spPr>
          <a:xfrm>
            <a:off x="475766" y="1268128"/>
            <a:ext cx="3071302" cy="923330"/>
          </a:xfrm>
          <a:prstGeom prst="rect">
            <a:avLst/>
          </a:prstGeom>
        </p:spPr>
        <p:txBody>
          <a:bodyPr wrap="square">
            <a:spAutoFit/>
          </a:bodyPr>
          <a:lstStyle/>
          <a:p>
            <a:r>
              <a:rPr lang="zh-CN" altLang="en-US" i="0" dirty="0">
                <a:solidFill>
                  <a:srgbClr val="000090"/>
                </a:solidFill>
              </a:rPr>
              <a:t>验证</a:t>
            </a:r>
            <a:r>
              <a:rPr lang="en-US" altLang="zh-CN" i="0" dirty="0">
                <a:solidFill>
                  <a:srgbClr val="000090"/>
                </a:solidFill>
              </a:rPr>
              <a:t>DAO ( Data Access Object)</a:t>
            </a:r>
            <a:r>
              <a:rPr lang="zh-CN" altLang="en-US" i="0" dirty="0">
                <a:solidFill>
                  <a:srgbClr val="000090"/>
                </a:solidFill>
              </a:rPr>
              <a:t>能正常工作，就构造</a:t>
            </a:r>
            <a:r>
              <a:rPr lang="en-US" altLang="zh-CN" i="0" dirty="0">
                <a:solidFill>
                  <a:srgbClr val="000090"/>
                </a:solidFill>
              </a:rPr>
              <a:t>fake</a:t>
            </a:r>
            <a:r>
              <a:rPr lang="zh-CN" altLang="en-US" i="0" dirty="0">
                <a:solidFill>
                  <a:srgbClr val="000090"/>
                </a:solidFill>
              </a:rPr>
              <a:t> </a:t>
            </a:r>
            <a:r>
              <a:rPr lang="en-US" altLang="zh-CN" i="0" dirty="0">
                <a:solidFill>
                  <a:srgbClr val="000090"/>
                </a:solidFill>
              </a:rPr>
              <a:t>object</a:t>
            </a:r>
            <a:r>
              <a:rPr lang="zh-CN" altLang="en-US" i="0" dirty="0">
                <a:solidFill>
                  <a:srgbClr val="000090"/>
                </a:solidFill>
              </a:rPr>
              <a:t> 代替数据库</a:t>
            </a:r>
            <a:r>
              <a:rPr lang="en-US" altLang="zh-CN" i="0" dirty="0">
                <a:solidFill>
                  <a:srgbClr val="000090"/>
                </a:solidFill>
              </a:rPr>
              <a:t> </a:t>
            </a:r>
            <a:endParaRPr lang="zh-CN" altLang="en-US" i="0" dirty="0">
              <a:solidFill>
                <a:srgbClr val="000090"/>
              </a:solidFill>
            </a:endParaRPr>
          </a:p>
        </p:txBody>
      </p:sp>
      <p:sp>
        <p:nvSpPr>
          <p:cNvPr id="3" name="矩形 2"/>
          <p:cNvSpPr/>
          <p:nvPr/>
        </p:nvSpPr>
        <p:spPr>
          <a:xfrm>
            <a:off x="475766" y="2643546"/>
            <a:ext cx="3855075" cy="369332"/>
          </a:xfrm>
          <a:prstGeom prst="rect">
            <a:avLst/>
          </a:prstGeom>
        </p:spPr>
        <p:txBody>
          <a:bodyPr wrap="square">
            <a:spAutoFit/>
          </a:bodyPr>
          <a:lstStyle/>
          <a:p>
            <a:r>
              <a:rPr lang="en-US" altLang="zh-CN" i="0" dirty="0">
                <a:solidFill>
                  <a:srgbClr val="000090"/>
                </a:solidFill>
              </a:rPr>
              <a:t>HSQLD </a:t>
            </a:r>
            <a:r>
              <a:rPr lang="zh-CN" altLang="en-US" i="0" dirty="0">
                <a:solidFill>
                  <a:srgbClr val="000090"/>
                </a:solidFill>
              </a:rPr>
              <a:t>是流行的</a:t>
            </a:r>
            <a:r>
              <a:rPr lang="en-US" altLang="zh-CN" i="0" dirty="0">
                <a:solidFill>
                  <a:srgbClr val="000090"/>
                </a:solidFill>
              </a:rPr>
              <a:t> in-memory database</a:t>
            </a:r>
            <a:endParaRPr lang="zh-CN" altLang="en-US" i="0" dirty="0">
              <a:solidFill>
                <a:srgbClr val="000090"/>
              </a:solidFill>
            </a:endParaRPr>
          </a:p>
        </p:txBody>
      </p:sp>
      <p:pic>
        <p:nvPicPr>
          <p:cNvPr id="5" name="图片 4" descr="屏幕快照 2014-10-13 下午12.55.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0986" y="787845"/>
            <a:ext cx="4816798" cy="960567"/>
          </a:xfrm>
          <a:prstGeom prst="rect">
            <a:avLst/>
          </a:prstGeom>
        </p:spPr>
      </p:pic>
      <p:pic>
        <p:nvPicPr>
          <p:cNvPr id="6" name="图片 5" descr="屏幕快照 2014-10-13 下午12.56.2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373" y="1883388"/>
            <a:ext cx="4141615" cy="2924916"/>
          </a:xfrm>
          <a:prstGeom prst="rect">
            <a:avLst/>
          </a:prstGeom>
        </p:spPr>
      </p:pic>
      <p:sp>
        <p:nvSpPr>
          <p:cNvPr id="7" name="文本框 6"/>
          <p:cNvSpPr txBox="1"/>
          <p:nvPr/>
        </p:nvSpPr>
        <p:spPr>
          <a:xfrm>
            <a:off x="475766" y="3229042"/>
            <a:ext cx="915635" cy="369332"/>
          </a:xfrm>
          <a:prstGeom prst="rect">
            <a:avLst/>
          </a:prstGeom>
          <a:noFill/>
        </p:spPr>
        <p:txBody>
          <a:bodyPr wrap="none" rtlCol="0">
            <a:spAutoFit/>
          </a:bodyPr>
          <a:lstStyle/>
          <a:p>
            <a:r>
              <a:rPr kumimoji="1" lang="en-US" altLang="zh-CN" i="0" dirty="0" err="1">
                <a:solidFill>
                  <a:srgbClr val="3366FF"/>
                </a:solidFill>
              </a:rPr>
              <a:t>DBUnit</a:t>
            </a:r>
            <a:endParaRPr kumimoji="1" lang="zh-CN" altLang="en-US" i="0" dirty="0">
              <a:solidFill>
                <a:srgbClr val="3366FF"/>
              </a:solidFill>
            </a:endParaRPr>
          </a:p>
        </p:txBody>
      </p:sp>
    </p:spTree>
    <p:extLst>
      <p:ext uri="{BB962C8B-B14F-4D97-AF65-F5344CB8AC3E}">
        <p14:creationId xmlns:p14="http://schemas.microsoft.com/office/powerpoint/2010/main" val="3036411460"/>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9B350-1D28-44D5-816A-4462CB31D8DC}"/>
              </a:ext>
            </a:extLst>
          </p:cNvPr>
          <p:cNvSpPr>
            <a:spLocks noGrp="1"/>
          </p:cNvSpPr>
          <p:nvPr>
            <p:ph type="title"/>
          </p:nvPr>
        </p:nvSpPr>
        <p:spPr/>
        <p:txBody>
          <a:bodyPr/>
          <a:lstStyle/>
          <a:p>
            <a:r>
              <a:rPr kumimoji="1" lang="zh-CN" altLang="en-US" dirty="0"/>
              <a:t>模拟对象</a:t>
            </a:r>
          </a:p>
        </p:txBody>
      </p:sp>
      <p:sp>
        <p:nvSpPr>
          <p:cNvPr id="3" name="内容占位符 2">
            <a:extLst>
              <a:ext uri="{FF2B5EF4-FFF2-40B4-BE49-F238E27FC236}">
                <a16:creationId xmlns:a16="http://schemas.microsoft.com/office/drawing/2014/main" id="{83D380EA-D70A-17A1-9A94-8E525B1A60DD}"/>
              </a:ext>
            </a:extLst>
          </p:cNvPr>
          <p:cNvSpPr>
            <a:spLocks noGrp="1"/>
          </p:cNvSpPr>
          <p:nvPr>
            <p:ph idx="1"/>
          </p:nvPr>
        </p:nvSpPr>
        <p:spPr>
          <a:xfrm>
            <a:off x="327258" y="878541"/>
            <a:ext cx="3936733" cy="4093540"/>
          </a:xfrm>
        </p:spPr>
        <p:txBody>
          <a:bodyPr>
            <a:normAutofit fontScale="92500" lnSpcReduction="20000"/>
          </a:bodyPr>
          <a:lstStyle/>
          <a:p>
            <a:pPr indent="0" algn="just">
              <a:lnSpc>
                <a:spcPct val="160000"/>
              </a:lnSpc>
              <a:buNone/>
            </a:pPr>
            <a:r>
              <a:rPr lang="zh-CN" altLang="zh-CN" sz="1800" kern="100" dirty="0">
                <a:effectLst/>
                <a:latin typeface="Arial" panose="020B0604020202020204" pitchFamily="34" charset="0"/>
                <a:ea typeface="KaiTi" panose="02010609060101010101" pitchFamily="49" charset="-122"/>
                <a:cs typeface="Arial" panose="020B0604020202020204" pitchFamily="34" charset="0"/>
              </a:rPr>
              <a:t>模拟对象</a:t>
            </a:r>
            <a:r>
              <a:rPr lang="zh-CN" altLang="en-US" sz="1800" kern="100" dirty="0">
                <a:effectLst/>
                <a:latin typeface="Arial" panose="020B0604020202020204" pitchFamily="34" charset="0"/>
                <a:ea typeface="KaiTi" panose="02010609060101010101" pitchFamily="49" charset="-122"/>
                <a:cs typeface="Arial" panose="020B0604020202020204" pitchFamily="34" charset="0"/>
              </a:rPr>
              <a:t>（</a:t>
            </a:r>
            <a:r>
              <a:rPr lang="en-US" altLang="zh-CN" sz="1800" kern="100" dirty="0">
                <a:effectLst/>
                <a:latin typeface="Arial" panose="020B0604020202020204" pitchFamily="34" charset="0"/>
                <a:ea typeface="KaiTi" panose="02010609060101010101" pitchFamily="49" charset="-122"/>
                <a:cs typeface="Arial" panose="020B0604020202020204" pitchFamily="34" charset="0"/>
              </a:rPr>
              <a:t>Mock</a:t>
            </a:r>
            <a:r>
              <a:rPr lang="zh-CN" altLang="en-US" sz="1800" kern="100" dirty="0">
                <a:effectLst/>
                <a:latin typeface="Arial" panose="020B0604020202020204" pitchFamily="34" charset="0"/>
                <a:ea typeface="KaiTi" panose="02010609060101010101" pitchFamily="49" charset="-122"/>
                <a:cs typeface="Arial" panose="020B0604020202020204" pitchFamily="34" charset="0"/>
              </a:rPr>
              <a:t>）</a:t>
            </a:r>
            <a:r>
              <a:rPr lang="zh-CN" altLang="zh-CN" sz="1800" kern="100" dirty="0">
                <a:effectLst/>
                <a:latin typeface="Arial" panose="020B0604020202020204" pitchFamily="34" charset="0"/>
                <a:ea typeface="KaiTi" panose="02010609060101010101" pitchFamily="49" charset="-122"/>
                <a:cs typeface="Arial" panose="020B0604020202020204" pitchFamily="34" charset="0"/>
              </a:rPr>
              <a:t>在某种程度上是游戏的改变者，</a:t>
            </a:r>
            <a:r>
              <a:rPr lang="zh-CN" altLang="zh-CN" sz="1800" b="1" kern="100" dirty="0">
                <a:effectLst/>
                <a:latin typeface="Arial" panose="020B0604020202020204" pitchFamily="34" charset="0"/>
                <a:ea typeface="KaiTi" panose="02010609060101010101" pitchFamily="49" charset="-122"/>
                <a:cs typeface="Arial" panose="020B0604020202020204" pitchFamily="34" charset="0"/>
              </a:rPr>
              <a:t>因为它们将测试的焦点从</a:t>
            </a:r>
            <a:r>
              <a:rPr lang="zh-CN" altLang="zh-CN" sz="1800" b="1" kern="100" dirty="0">
                <a:solidFill>
                  <a:srgbClr val="0070C0"/>
                </a:solidFill>
                <a:effectLst/>
                <a:latin typeface="Arial" panose="020B0604020202020204" pitchFamily="34" charset="0"/>
                <a:ea typeface="KaiTi" panose="02010609060101010101" pitchFamily="49" charset="-122"/>
                <a:cs typeface="Arial" panose="020B0604020202020204" pitchFamily="34" charset="0"/>
              </a:rPr>
              <a:t>状态</a:t>
            </a:r>
            <a:r>
              <a:rPr lang="zh-CN" altLang="zh-CN" sz="1800" b="1" kern="100" dirty="0">
                <a:effectLst/>
                <a:latin typeface="Arial" panose="020B0604020202020204" pitchFamily="34" charset="0"/>
                <a:ea typeface="KaiTi" panose="02010609060101010101" pitchFamily="49" charset="-122"/>
                <a:cs typeface="Arial" panose="020B0604020202020204" pitchFamily="34" charset="0"/>
              </a:rPr>
              <a:t>转换到</a:t>
            </a:r>
            <a:r>
              <a:rPr lang="zh-CN" altLang="zh-CN" sz="1800" b="1" kern="100" dirty="0">
                <a:solidFill>
                  <a:srgbClr val="0070C0"/>
                </a:solidFill>
                <a:effectLst/>
                <a:latin typeface="Arial" panose="020B0604020202020204" pitchFamily="34" charset="0"/>
                <a:ea typeface="KaiTi" panose="02010609060101010101" pitchFamily="49" charset="-122"/>
                <a:cs typeface="Arial" panose="020B0604020202020204" pitchFamily="34" charset="0"/>
              </a:rPr>
              <a:t>行为</a:t>
            </a:r>
            <a:r>
              <a:rPr lang="zh-CN" altLang="zh-CN" sz="1800" kern="100" dirty="0">
                <a:effectLst/>
                <a:latin typeface="Arial" panose="020B0604020202020204" pitchFamily="34" charset="0"/>
                <a:ea typeface="KaiTi" panose="02010609060101010101" pitchFamily="49" charset="-122"/>
                <a:cs typeface="Arial" panose="020B0604020202020204" pitchFamily="34" charset="0"/>
              </a:rPr>
              <a:t>。</a:t>
            </a:r>
            <a:r>
              <a:rPr lang="zh-CN" altLang="en-US" sz="1800" kern="100" dirty="0">
                <a:effectLst/>
                <a:latin typeface="Arial" panose="020B0604020202020204" pitchFamily="34" charset="0"/>
                <a:ea typeface="KaiTi" panose="02010609060101010101" pitchFamily="49" charset="-122"/>
                <a:cs typeface="Arial" panose="020B0604020202020204" pitchFamily="34" charset="0"/>
              </a:rPr>
              <a:t>像</a:t>
            </a:r>
            <a:r>
              <a:rPr lang="en-US" altLang="zh-CN" sz="1800" kern="100" dirty="0">
                <a:latin typeface="Arial" panose="020B0604020202020204" pitchFamily="34" charset="0"/>
                <a:ea typeface="KaiTi" panose="02010609060101010101" pitchFamily="49" charset="-122"/>
                <a:cs typeface="Arial" panose="020B0604020202020204" pitchFamily="34" charset="0"/>
              </a:rPr>
              <a:t>f</a:t>
            </a:r>
            <a:r>
              <a:rPr lang="en-US" altLang="zh-CN" sz="1800" kern="100" dirty="0">
                <a:effectLst/>
                <a:latin typeface="Arial" panose="020B0604020202020204" pitchFamily="34" charset="0"/>
                <a:ea typeface="KaiTi" panose="02010609060101010101" pitchFamily="49" charset="-122"/>
                <a:cs typeface="Arial" panose="020B0604020202020204" pitchFamily="34" charset="0"/>
              </a:rPr>
              <a:t>ake</a:t>
            </a:r>
            <a:r>
              <a:rPr lang="zh-CN" altLang="en-US" sz="1800" kern="100" dirty="0">
                <a:effectLst/>
                <a:latin typeface="Arial" panose="020B0604020202020204" pitchFamily="34" charset="0"/>
                <a:ea typeface="KaiTi" panose="02010609060101010101" pitchFamily="49" charset="-122"/>
                <a:cs typeface="Arial" panose="020B0604020202020204" pitchFamily="34" charset="0"/>
              </a:rPr>
              <a:t>会</a:t>
            </a:r>
            <a:r>
              <a:rPr lang="zh-CN" altLang="zh-CN" sz="1800" kern="100" dirty="0">
                <a:effectLst/>
                <a:latin typeface="Arial" panose="020B0604020202020204" pitchFamily="34" charset="0"/>
                <a:ea typeface="KaiTi" panose="02010609060101010101" pitchFamily="49" charset="-122"/>
                <a:cs typeface="Arial" panose="020B0604020202020204" pitchFamily="34" charset="0"/>
              </a:rPr>
              <a:t>聚焦于状态的测试以断言</a:t>
            </a:r>
            <a:r>
              <a:rPr lang="en-US" altLang="zh-CN" sz="1800" kern="100" dirty="0">
                <a:effectLst/>
                <a:latin typeface="Arial" panose="020B0604020202020204" pitchFamily="34" charset="0"/>
                <a:ea typeface="KaiTi" panose="02010609060101010101" pitchFamily="49" charset="-122"/>
                <a:cs typeface="Arial" panose="020B0604020202020204" pitchFamily="34" charset="0"/>
              </a:rPr>
              <a:t>(assertion)</a:t>
            </a:r>
            <a:r>
              <a:rPr lang="zh-CN" altLang="zh-CN" sz="1800" kern="100" dirty="0">
                <a:effectLst/>
                <a:latin typeface="Arial" panose="020B0604020202020204" pitchFamily="34" charset="0"/>
                <a:ea typeface="KaiTi" panose="02010609060101010101" pitchFamily="49" charset="-122"/>
                <a:cs typeface="Arial" panose="020B0604020202020204" pitchFamily="34" charset="0"/>
              </a:rPr>
              <a:t>结束，该断言会核对返回值或以某种方式查询被测对象的状态</a:t>
            </a:r>
            <a:r>
              <a:rPr lang="zh-CN" altLang="en-US" sz="1800" kern="100" dirty="0">
                <a:effectLst/>
                <a:latin typeface="Arial" panose="020B0604020202020204" pitchFamily="34" charset="0"/>
                <a:ea typeface="KaiTi" panose="02010609060101010101" pitchFamily="49" charset="-122"/>
                <a:cs typeface="Arial" panose="020B0604020202020204" pitchFamily="34" charset="0"/>
              </a:rPr>
              <a:t>（属性）。而</a:t>
            </a:r>
            <a:r>
              <a:rPr lang="zh-CN" altLang="zh-CN" sz="1800" kern="100" dirty="0">
                <a:effectLst/>
                <a:latin typeface="Arial" panose="020B0604020202020204" pitchFamily="34" charset="0"/>
                <a:ea typeface="KaiTi" panose="02010609060101010101" pitchFamily="49" charset="-122"/>
                <a:cs typeface="Arial" panose="020B0604020202020204" pitchFamily="34" charset="0"/>
              </a:rPr>
              <a:t>基于行为的测试是完全不同的，</a:t>
            </a:r>
            <a:r>
              <a:rPr lang="zh-CN" altLang="en-US" sz="1800" kern="100" dirty="0">
                <a:latin typeface="Arial" panose="020B0604020202020204" pitchFamily="34" charset="0"/>
                <a:ea typeface="KaiTi" panose="02010609060101010101" pitchFamily="49" charset="-122"/>
                <a:cs typeface="Arial" panose="020B0604020202020204" pitchFamily="34" charset="0"/>
              </a:rPr>
              <a:t>能够</a:t>
            </a:r>
            <a:r>
              <a:rPr lang="zh-CN" altLang="zh-CN" sz="1800" kern="100" dirty="0">
                <a:effectLst/>
                <a:latin typeface="Arial" panose="020B0604020202020204" pitchFamily="34" charset="0"/>
                <a:ea typeface="KaiTi" panose="02010609060101010101" pitchFamily="49" charset="-122"/>
                <a:cs typeface="Arial" panose="020B0604020202020204" pitchFamily="34" charset="0"/>
              </a:rPr>
              <a:t>验证模拟对象和被测代码或另一协作者之间特定的</a:t>
            </a:r>
            <a:r>
              <a:rPr lang="zh-CN" altLang="zh-CN" sz="1800" b="1" kern="100" dirty="0">
                <a:effectLst/>
                <a:latin typeface="Arial" panose="020B0604020202020204" pitchFamily="34" charset="0"/>
                <a:ea typeface="KaiTi" panose="02010609060101010101" pitchFamily="49" charset="-122"/>
                <a:cs typeface="Arial" panose="020B0604020202020204" pitchFamily="34" charset="0"/>
              </a:rPr>
              <a:t>交互</a:t>
            </a:r>
            <a:r>
              <a:rPr lang="en-US" altLang="zh-CN" sz="1800" kern="100" dirty="0">
                <a:solidFill>
                  <a:schemeClr val="tx1">
                    <a:lumMod val="65000"/>
                    <a:lumOff val="35000"/>
                  </a:schemeClr>
                </a:solidFill>
                <a:effectLst/>
                <a:latin typeface="Arial" panose="020B0604020202020204" pitchFamily="34" charset="0"/>
                <a:ea typeface="KaiTi" panose="02010609060101010101" pitchFamily="49" charset="-122"/>
                <a:cs typeface="Arial" panose="020B0604020202020204" pitchFamily="34" charset="0"/>
              </a:rPr>
              <a:t>(interaction)</a:t>
            </a:r>
            <a:r>
              <a:rPr lang="zh-CN" altLang="en-US" sz="1800" kern="100" dirty="0">
                <a:effectLst/>
                <a:latin typeface="Arial" panose="020B0604020202020204" pitchFamily="34" charset="0"/>
                <a:ea typeface="KaiTi" panose="02010609060101010101" pitchFamily="49" charset="-122"/>
                <a:cs typeface="Arial" panose="020B0604020202020204" pitchFamily="34" charset="0"/>
              </a:rPr>
              <a:t>行为，会关注被测对象</a:t>
            </a:r>
            <a:r>
              <a:rPr lang="zh-CN" altLang="zh-CN" sz="1800" kern="100" dirty="0">
                <a:effectLst/>
                <a:latin typeface="Arial" panose="020B0604020202020204" pitchFamily="34" charset="0"/>
                <a:ea typeface="KaiTi" panose="02010609060101010101" pitchFamily="49" charset="-122"/>
                <a:cs typeface="Arial" panose="020B0604020202020204" pitchFamily="34" charset="0"/>
              </a:rPr>
              <a:t>是否被调用</a:t>
            </a:r>
            <a:r>
              <a:rPr lang="zh-CN" altLang="en-US" sz="1800" kern="100" dirty="0">
                <a:effectLst/>
                <a:latin typeface="Arial" panose="020B0604020202020204" pitchFamily="34" charset="0"/>
                <a:ea typeface="KaiTi" panose="02010609060101010101" pitchFamily="49" charset="-122"/>
                <a:cs typeface="Arial" panose="020B0604020202020204" pitchFamily="34" charset="0"/>
              </a:rPr>
              <a:t>、</a:t>
            </a:r>
            <a:r>
              <a:rPr lang="zh-CN" altLang="zh-CN" sz="1800" kern="100" dirty="0">
                <a:effectLst/>
                <a:latin typeface="Arial" panose="020B0604020202020204" pitchFamily="34" charset="0"/>
                <a:ea typeface="KaiTi" panose="02010609060101010101" pitchFamily="49" charset="-122"/>
                <a:cs typeface="Arial" panose="020B0604020202020204" pitchFamily="34" charset="0"/>
              </a:rPr>
              <a:t>调用了多少次以及是否查询了</a:t>
            </a:r>
            <a:r>
              <a:rPr lang="en-US" altLang="zh-CN" sz="1800" kern="100" dirty="0">
                <a:effectLst/>
                <a:latin typeface="Arial" panose="020B0604020202020204" pitchFamily="34" charset="0"/>
                <a:ea typeface="KaiTi" panose="02010609060101010101" pitchFamily="49" charset="-122"/>
                <a:cs typeface="Arial" panose="020B0604020202020204" pitchFamily="34" charset="0"/>
              </a:rPr>
              <a:t>Value</a:t>
            </a:r>
            <a:r>
              <a:rPr lang="zh-CN" altLang="zh-CN" sz="1800" kern="100" dirty="0">
                <a:effectLst/>
                <a:latin typeface="Arial" panose="020B0604020202020204" pitchFamily="34" charset="0"/>
                <a:ea typeface="KaiTi" panose="02010609060101010101" pitchFamily="49" charset="-122"/>
                <a:cs typeface="Arial" panose="020B0604020202020204" pitchFamily="34" charset="0"/>
              </a:rPr>
              <a:t>属性。</a:t>
            </a:r>
          </a:p>
          <a:p>
            <a:pPr>
              <a:lnSpc>
                <a:spcPct val="130000"/>
              </a:lnSpc>
            </a:pPr>
            <a:endParaRPr kumimoji="1" lang="zh-CN" altLang="en-US" dirty="0"/>
          </a:p>
        </p:txBody>
      </p:sp>
      <p:sp>
        <p:nvSpPr>
          <p:cNvPr id="5" name="文本框 4">
            <a:extLst>
              <a:ext uri="{FF2B5EF4-FFF2-40B4-BE49-F238E27FC236}">
                <a16:creationId xmlns:a16="http://schemas.microsoft.com/office/drawing/2014/main" id="{C563C38C-2B5A-F72F-C138-5E50D6B5C16C}"/>
              </a:ext>
            </a:extLst>
          </p:cNvPr>
          <p:cNvSpPr txBox="1"/>
          <p:nvPr/>
        </p:nvSpPr>
        <p:spPr>
          <a:xfrm>
            <a:off x="4500283" y="1382450"/>
            <a:ext cx="4464423" cy="2378600"/>
          </a:xfrm>
          <a:prstGeom prst="rect">
            <a:avLst/>
          </a:prstGeom>
          <a:solidFill>
            <a:schemeClr val="accent4">
              <a:lumMod val="20000"/>
              <a:lumOff val="80000"/>
            </a:schemeClr>
          </a:solidFill>
        </p:spPr>
        <p:txBody>
          <a:bodyPr wrap="square">
            <a:spAutoFit/>
          </a:bodyPr>
          <a:lstStyle/>
          <a:p>
            <a:pPr indent="127000" algn="just">
              <a:lnSpc>
                <a:spcPct val="120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@Test</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ct val="120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public void </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useLenientMock</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ct val="120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LenientMock</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100" dirty="0" err="1">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campaignMock</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 new </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LenientMock</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ct val="120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new </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PurchaseWorkflow</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campaignMock</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ct val="120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addItem</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getBookByTitle</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("Developer Testing"))</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ct val="120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usingExistingCustomer</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(1234567)</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ct val="120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enterDiscountCode</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("DEAL");</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ct val="120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rPr>
              <a:t>campaignMock.verify</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ct val="120000"/>
              </a:lnSpc>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83820700"/>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0"/>
          </p:nvPr>
        </p:nvSpPr>
        <p:spPr/>
        <p:txBody>
          <a:bodyPr/>
          <a:lstStyle/>
          <a:p>
            <a:fld id="{DBE2DA07-CE19-4C9B-A0EC-06D3955056CF}" type="slidenum">
              <a:rPr lang="en-US" altLang="zh-CN" smtClean="0"/>
              <a:pPr/>
              <a:t>59</a:t>
            </a:fld>
            <a:endParaRPr lang="en-US" altLang="zh-CN"/>
          </a:p>
        </p:txBody>
      </p:sp>
      <p:sp>
        <p:nvSpPr>
          <p:cNvPr id="5" name="标题 1"/>
          <p:cNvSpPr>
            <a:spLocks noGrp="1"/>
          </p:cNvSpPr>
          <p:nvPr>
            <p:ph type="title"/>
          </p:nvPr>
        </p:nvSpPr>
        <p:spPr>
          <a:xfrm>
            <a:off x="674118" y="211548"/>
            <a:ext cx="6240756" cy="561975"/>
          </a:xfrm>
        </p:spPr>
        <p:txBody>
          <a:bodyPr/>
          <a:lstStyle/>
          <a:p>
            <a:r>
              <a:rPr lang="en-US" altLang="zh-CN" b="1" dirty="0"/>
              <a:t>Mock</a:t>
            </a:r>
            <a:r>
              <a:rPr lang="zh-CN" altLang="en-US" b="1" dirty="0"/>
              <a:t> </a:t>
            </a:r>
            <a:r>
              <a:rPr lang="en-US" altLang="zh-CN" b="1" dirty="0"/>
              <a:t>vs.</a:t>
            </a:r>
            <a:r>
              <a:rPr lang="zh-CN" altLang="en-US" b="1" dirty="0"/>
              <a:t> </a:t>
            </a:r>
            <a:r>
              <a:rPr lang="en-US" altLang="zh-CN" b="1" dirty="0"/>
              <a:t>Stub</a:t>
            </a:r>
            <a:endParaRPr lang="zh-CN" altLang="en-US" b="1" dirty="0"/>
          </a:p>
        </p:txBody>
      </p:sp>
      <p:pic>
        <p:nvPicPr>
          <p:cNvPr id="6" name="图片 5" descr="屏幕快照 2014-10-18 下午11.40.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118" y="874240"/>
            <a:ext cx="7293908" cy="3667960"/>
          </a:xfrm>
          <a:prstGeom prst="rect">
            <a:avLst/>
          </a:prstGeom>
        </p:spPr>
      </p:pic>
    </p:spTree>
    <p:extLst>
      <p:ext uri="{BB962C8B-B14F-4D97-AF65-F5344CB8AC3E}">
        <p14:creationId xmlns:p14="http://schemas.microsoft.com/office/powerpoint/2010/main" val="2180707792"/>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pPr defTabSz="1293019">
              <a:lnSpc>
                <a:spcPct val="90000"/>
              </a:lnSpc>
              <a:buClr>
                <a:srgbClr val="00518E"/>
              </a:buClr>
              <a:defRPr/>
            </a:pPr>
            <a:r>
              <a:rPr kumimoji="1" lang="zh-CN" altLang="en-US" sz="2800" b="1" dirty="0">
                <a:solidFill>
                  <a:srgbClr val="0070C0"/>
                </a:solidFill>
                <a:latin typeface="微软雅黑" panose="020B0503020204020204" pitchFamily="34" charset="-122"/>
                <a:ea typeface="微软雅黑" panose="020B0503020204020204" pitchFamily="34" charset="-122"/>
              </a:rPr>
              <a:t>代码评审的价值</a:t>
            </a:r>
            <a:endParaRPr kumimoji="1" lang="de-DE" altLang="de-DE" sz="2800" b="1" dirty="0">
              <a:solidFill>
                <a:srgbClr val="0070C0"/>
              </a:solidFill>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3" name="图片 2" descr="截屏2020-08-20 上午10.12.52">
            <a:extLst>
              <a:ext uri="{FF2B5EF4-FFF2-40B4-BE49-F238E27FC236}">
                <a16:creationId xmlns:a16="http://schemas.microsoft.com/office/drawing/2014/main" id="{B0F1EA84-C2EE-2030-AB33-16617D2ECFF3}"/>
              </a:ext>
            </a:extLst>
          </p:cNvPr>
          <p:cNvPicPr>
            <a:picLocks noChangeAspect="1"/>
          </p:cNvPicPr>
          <p:nvPr/>
        </p:nvPicPr>
        <p:blipFill rotWithShape="1">
          <a:blip r:embed="rId2"/>
          <a:srcRect l="1949" r="2699"/>
          <a:stretch/>
        </p:blipFill>
        <p:spPr>
          <a:xfrm>
            <a:off x="618443" y="1005633"/>
            <a:ext cx="7906478" cy="3568537"/>
          </a:xfrm>
          <a:prstGeom prst="rect">
            <a:avLst/>
          </a:prstGeom>
        </p:spPr>
      </p:pic>
      <p:sp>
        <p:nvSpPr>
          <p:cNvPr id="4" name="文本框 3">
            <a:extLst>
              <a:ext uri="{FF2B5EF4-FFF2-40B4-BE49-F238E27FC236}">
                <a16:creationId xmlns:a16="http://schemas.microsoft.com/office/drawing/2014/main" id="{3212C380-72E3-DC4F-218D-DD57395C8B1E}"/>
              </a:ext>
            </a:extLst>
          </p:cNvPr>
          <p:cNvSpPr txBox="1"/>
          <p:nvPr/>
        </p:nvSpPr>
        <p:spPr>
          <a:xfrm>
            <a:off x="6561242" y="2368446"/>
            <a:ext cx="2582758" cy="1815882"/>
          </a:xfrm>
          <a:prstGeom prst="rect">
            <a:avLst/>
          </a:prstGeom>
          <a:noFill/>
        </p:spPr>
        <p:txBody>
          <a:bodyPr wrap="none" rtlCol="0">
            <a:spAutoFit/>
          </a:bodyPr>
          <a:lstStyle/>
          <a:p>
            <a:pPr marL="342900" indent="-342900">
              <a:buFont typeface="+mj-ea"/>
              <a:buAutoNum type="circleNumDbPlain"/>
            </a:pPr>
            <a:r>
              <a:rPr kumimoji="1" lang="zh-CN" altLang="en-US" sz="1600" dirty="0">
                <a:solidFill>
                  <a:srgbClr val="435CC8"/>
                </a:solidFill>
                <a:latin typeface="Microsoft YaHei" panose="020B0503020204020204" pitchFamily="34" charset="-122"/>
                <a:ea typeface="Microsoft YaHei" panose="020B0503020204020204" pitchFamily="34" charset="-122"/>
              </a:rPr>
              <a:t>改善代码质量</a:t>
            </a:r>
            <a:endParaRPr kumimoji="1" lang="en-US" altLang="zh-CN" sz="1600" dirty="0">
              <a:solidFill>
                <a:srgbClr val="435CC8"/>
              </a:solidFill>
              <a:latin typeface="Microsoft YaHei" panose="020B0503020204020204" pitchFamily="34" charset="-122"/>
              <a:ea typeface="Microsoft YaHei" panose="020B0503020204020204" pitchFamily="34" charset="-122"/>
            </a:endParaRPr>
          </a:p>
          <a:p>
            <a:pPr marL="342900" indent="-342900">
              <a:buFont typeface="+mj-ea"/>
              <a:buAutoNum type="circleNumDbPlain"/>
            </a:pPr>
            <a:r>
              <a:rPr kumimoji="1" lang="zh-CN" altLang="en-US" sz="1600" dirty="0">
                <a:solidFill>
                  <a:srgbClr val="435CC8"/>
                </a:solidFill>
                <a:latin typeface="Microsoft YaHei" panose="020B0503020204020204" pitchFamily="34" charset="-122"/>
                <a:ea typeface="Microsoft YaHei" panose="020B0503020204020204" pitchFamily="34" charset="-122"/>
              </a:rPr>
              <a:t>跨团队共享知识</a:t>
            </a:r>
            <a:endParaRPr kumimoji="1" lang="en-US" altLang="zh-CN" sz="1600" dirty="0">
              <a:solidFill>
                <a:srgbClr val="435CC8"/>
              </a:solidFill>
              <a:latin typeface="Microsoft YaHei" panose="020B0503020204020204" pitchFamily="34" charset="-122"/>
              <a:ea typeface="Microsoft YaHei" panose="020B0503020204020204" pitchFamily="34" charset="-122"/>
            </a:endParaRPr>
          </a:p>
          <a:p>
            <a:pPr marL="342900" indent="-342900">
              <a:buFont typeface="+mj-ea"/>
              <a:buAutoNum type="circleNumDbPlain"/>
            </a:pPr>
            <a:r>
              <a:rPr kumimoji="1" lang="zh-CN" altLang="en-US" sz="1600" dirty="0">
                <a:solidFill>
                  <a:srgbClr val="435CC8"/>
                </a:solidFill>
                <a:latin typeface="Microsoft YaHei" panose="020B0503020204020204" pitchFamily="34" charset="-122"/>
                <a:ea typeface="Microsoft YaHei" panose="020B0503020204020204" pitchFamily="34" charset="-122"/>
              </a:rPr>
              <a:t>辅导缺少经验的程序员</a:t>
            </a:r>
            <a:endParaRPr kumimoji="1" lang="en-US" altLang="zh-CN" sz="1600" dirty="0">
              <a:solidFill>
                <a:srgbClr val="435CC8"/>
              </a:solidFill>
              <a:latin typeface="Microsoft YaHei" panose="020B0503020204020204" pitchFamily="34" charset="-122"/>
              <a:ea typeface="Microsoft YaHei" panose="020B0503020204020204" pitchFamily="34" charset="-122"/>
            </a:endParaRPr>
          </a:p>
          <a:p>
            <a:pPr marL="342900" indent="-342900">
              <a:buFont typeface="+mj-ea"/>
              <a:buAutoNum type="circleNumDbPlain"/>
            </a:pPr>
            <a:r>
              <a:rPr kumimoji="1" lang="zh-CN" altLang="en-US" sz="1600" dirty="0">
                <a:solidFill>
                  <a:srgbClr val="435CC8"/>
                </a:solidFill>
                <a:latin typeface="Microsoft YaHei" panose="020B0503020204020204" pitchFamily="34" charset="-122"/>
                <a:ea typeface="Microsoft YaHei" panose="020B0503020204020204" pitchFamily="34" charset="-122"/>
              </a:rPr>
              <a:t>坚持遵守代码规范</a:t>
            </a:r>
            <a:endParaRPr kumimoji="1" lang="en-US" altLang="zh-CN" sz="1600" dirty="0">
              <a:solidFill>
                <a:srgbClr val="435CC8"/>
              </a:solidFill>
              <a:latin typeface="Microsoft YaHei" panose="020B0503020204020204" pitchFamily="34" charset="-122"/>
              <a:ea typeface="Microsoft YaHei" panose="020B0503020204020204" pitchFamily="34" charset="-122"/>
            </a:endParaRPr>
          </a:p>
          <a:p>
            <a:pPr marL="342900" indent="-342900">
              <a:buFont typeface="+mj-ea"/>
              <a:buAutoNum type="circleNumDbPlain"/>
            </a:pPr>
            <a:r>
              <a:rPr kumimoji="1" lang="zh-CN" altLang="en-US" sz="1600" dirty="0">
                <a:solidFill>
                  <a:srgbClr val="435CC8"/>
                </a:solidFill>
                <a:latin typeface="Microsoft YaHei" panose="020B0503020204020204" pitchFamily="34" charset="-122"/>
                <a:ea typeface="Microsoft YaHei" panose="020B0503020204020204" pitchFamily="34" charset="-122"/>
              </a:rPr>
              <a:t>增强协作</a:t>
            </a:r>
            <a:endParaRPr kumimoji="1" lang="en-US" altLang="zh-CN" sz="1600" dirty="0">
              <a:solidFill>
                <a:srgbClr val="435CC8"/>
              </a:solidFill>
              <a:latin typeface="Microsoft YaHei" panose="020B0503020204020204" pitchFamily="34" charset="-122"/>
              <a:ea typeface="Microsoft YaHei" panose="020B0503020204020204" pitchFamily="34" charset="-122"/>
            </a:endParaRPr>
          </a:p>
          <a:p>
            <a:pPr marL="342900" indent="-342900">
              <a:buFont typeface="+mj-ea"/>
              <a:buAutoNum type="circleNumDbPlain"/>
            </a:pPr>
            <a:r>
              <a:rPr kumimoji="1" lang="zh-CN" altLang="en-US" sz="1600" dirty="0">
                <a:solidFill>
                  <a:srgbClr val="435CC8"/>
                </a:solidFill>
                <a:latin typeface="Microsoft YaHei" panose="020B0503020204020204" pitchFamily="34" charset="-122"/>
                <a:ea typeface="Microsoft YaHei" panose="020B0503020204020204" pitchFamily="34" charset="-122"/>
              </a:rPr>
              <a:t>减少项目代价</a:t>
            </a:r>
            <a:endParaRPr kumimoji="1" lang="en-US" altLang="zh-CN" sz="1600" dirty="0">
              <a:solidFill>
                <a:srgbClr val="435CC8"/>
              </a:solidFill>
              <a:latin typeface="Microsoft YaHei" panose="020B0503020204020204" pitchFamily="34" charset="-122"/>
              <a:ea typeface="Microsoft YaHei" panose="020B0503020204020204" pitchFamily="34" charset="-122"/>
            </a:endParaRPr>
          </a:p>
          <a:p>
            <a:pPr marL="342900" indent="-342900">
              <a:buFont typeface="+mj-ea"/>
              <a:buAutoNum type="circleNumDbPlain"/>
            </a:pPr>
            <a:r>
              <a:rPr kumimoji="1" lang="en-US" altLang="zh-CN" sz="1600" dirty="0">
                <a:solidFill>
                  <a:srgbClr val="435CC8"/>
                </a:solidFill>
                <a:latin typeface="Microsoft YaHei" panose="020B0503020204020204" pitchFamily="34" charset="-122"/>
                <a:ea typeface="Microsoft YaHei" panose="020B0503020204020204" pitchFamily="34" charset="-122"/>
              </a:rPr>
              <a:t>……</a:t>
            </a:r>
            <a:endParaRPr kumimoji="1" lang="zh-CN" altLang="en-US" sz="1600" dirty="0">
              <a:solidFill>
                <a:srgbClr val="435CC8"/>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23160006"/>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42" name="Rectangle 2"/>
          <p:cNvSpPr>
            <a:spLocks noGrp="1" noChangeArrowheads="1"/>
          </p:cNvSpPr>
          <p:nvPr>
            <p:ph type="title"/>
          </p:nvPr>
        </p:nvSpPr>
        <p:spPr>
          <a:xfrm>
            <a:off x="604705" y="146781"/>
            <a:ext cx="7128792" cy="628650"/>
          </a:xfrm>
        </p:spPr>
        <p:txBody>
          <a:bodyPr/>
          <a:lstStyle/>
          <a:p>
            <a:r>
              <a:rPr lang="en-US" altLang="zh-CN" dirty="0"/>
              <a:t>Stub</a:t>
            </a:r>
            <a:r>
              <a:rPr lang="zh-CN" altLang="en-US" dirty="0"/>
              <a:t>和</a:t>
            </a:r>
            <a:r>
              <a:rPr lang="en-US" altLang="zh-CN" dirty="0"/>
              <a:t>mock</a:t>
            </a:r>
            <a:r>
              <a:rPr lang="zh-CN" altLang="en-US" dirty="0"/>
              <a:t>小结</a:t>
            </a:r>
            <a:endParaRPr lang="zh-CN" altLang="en-US" b="1" dirty="0"/>
          </a:p>
        </p:txBody>
      </p:sp>
      <p:sp>
        <p:nvSpPr>
          <p:cNvPr id="5" name="矩形 4"/>
          <p:cNvSpPr/>
          <p:nvPr/>
        </p:nvSpPr>
        <p:spPr>
          <a:xfrm>
            <a:off x="278180" y="1347614"/>
            <a:ext cx="8424936" cy="3056478"/>
          </a:xfrm>
          <a:prstGeom prst="rect">
            <a:avLst/>
          </a:prstGeom>
        </p:spPr>
        <p:txBody>
          <a:bodyPr wrap="square">
            <a:spAutoFit/>
          </a:bodyPr>
          <a:lstStyle/>
          <a:p>
            <a:pPr marL="266700" indent="-266700">
              <a:lnSpc>
                <a:spcPct val="140000"/>
              </a:lnSpc>
              <a:buClr>
                <a:srgbClr val="0070C0"/>
              </a:buClr>
              <a:buSzPct val="80000"/>
              <a:buFont typeface="Wingdings" pitchFamily="2" charset="2"/>
              <a:buChar char="p"/>
              <a:defRPr/>
            </a:pPr>
            <a:r>
              <a:rPr lang="en-US" altLang="zh-CN" sz="2000" i="0" dirty="0">
                <a:latin typeface="Yuanti SC" panose="02010600040101010101" pitchFamily="2" charset="-122"/>
                <a:ea typeface="Yuanti SC" panose="02010600040101010101" pitchFamily="2" charset="-122"/>
                <a:cs typeface="楷体"/>
              </a:rPr>
              <a:t>Stub</a:t>
            </a:r>
            <a:r>
              <a:rPr lang="zh-CN" altLang="en-US" sz="2000" i="0" dirty="0">
                <a:latin typeface="Yuanti SC" panose="02010600040101010101" pitchFamily="2" charset="-122"/>
                <a:ea typeface="Yuanti SC" panose="02010600040101010101" pitchFamily="2" charset="-122"/>
                <a:cs typeface="楷体"/>
              </a:rPr>
              <a:t>最弱，只是参与测试，为了让测试跑起来</a:t>
            </a:r>
            <a:endParaRPr lang="en-US" altLang="zh-CN" sz="2000" i="0" dirty="0">
              <a:latin typeface="Yuanti SC" panose="02010600040101010101" pitchFamily="2" charset="-122"/>
              <a:ea typeface="Yuanti SC" panose="02010600040101010101" pitchFamily="2" charset="-122"/>
              <a:cs typeface="楷体"/>
            </a:endParaRPr>
          </a:p>
          <a:p>
            <a:pPr marL="266700" indent="-266700">
              <a:lnSpc>
                <a:spcPct val="140000"/>
              </a:lnSpc>
              <a:buClr>
                <a:srgbClr val="0070C0"/>
              </a:buClr>
              <a:buSzPct val="80000"/>
              <a:buFont typeface="Wingdings" pitchFamily="2" charset="2"/>
              <a:buChar char="p"/>
              <a:defRPr/>
            </a:pPr>
            <a:r>
              <a:rPr lang="en-US" altLang="zh-CN" sz="2000" i="0" dirty="0">
                <a:latin typeface="Yuanti SC" panose="02010600040101010101" pitchFamily="2" charset="-122"/>
                <a:ea typeface="Yuanti SC" panose="02010600040101010101" pitchFamily="2" charset="-122"/>
                <a:cs typeface="楷体"/>
              </a:rPr>
              <a:t>Dummy/Spy</a:t>
            </a:r>
            <a:r>
              <a:rPr lang="zh-CN" altLang="en-US" sz="2000" i="0" dirty="0">
                <a:latin typeface="Yuanti SC" panose="02010600040101010101" pitchFamily="2" charset="-122"/>
                <a:ea typeface="Yuanti SC" panose="02010600040101010101" pitchFamily="2" charset="-122"/>
                <a:cs typeface="楷体"/>
              </a:rPr>
              <a:t> 强些，</a:t>
            </a:r>
            <a:r>
              <a:rPr lang="en-US" altLang="zh-CN" sz="2000" i="0" dirty="0">
                <a:latin typeface="Yuanti SC" panose="02010600040101010101" pitchFamily="2" charset="-122"/>
                <a:ea typeface="Yuanti SC" panose="02010600040101010101" pitchFamily="2" charset="-122"/>
                <a:cs typeface="楷体"/>
              </a:rPr>
              <a:t>Test Spy </a:t>
            </a:r>
            <a:r>
              <a:rPr lang="zh-CN" altLang="en-US" sz="2000" i="0" dirty="0">
                <a:latin typeface="Yuanti SC" panose="02010600040101010101" pitchFamily="2" charset="-122"/>
                <a:ea typeface="Yuanti SC" panose="02010600040101010101" pitchFamily="2" charset="-122"/>
                <a:cs typeface="楷体"/>
              </a:rPr>
              <a:t>参与测试，还要验证产生的某种结果。</a:t>
            </a:r>
            <a:r>
              <a:rPr lang="en-US" altLang="zh-CN" sz="2000" i="0" dirty="0">
                <a:latin typeface="Yuanti SC" panose="02010600040101010101" pitchFamily="2" charset="-122"/>
                <a:ea typeface="Yuanti SC" panose="02010600040101010101" pitchFamily="2" charset="-122"/>
                <a:cs typeface="楷体"/>
              </a:rPr>
              <a:t>Dummy</a:t>
            </a:r>
            <a:r>
              <a:rPr lang="zh-CN" altLang="en-US" sz="2000" i="0" dirty="0">
                <a:latin typeface="Yuanti SC" panose="02010600040101010101" pitchFamily="2" charset="-122"/>
                <a:ea typeface="Yuanti SC" panose="02010600040101010101" pitchFamily="2" charset="-122"/>
                <a:cs typeface="楷体"/>
              </a:rPr>
              <a:t>是简单、原始的测试替身</a:t>
            </a:r>
            <a:r>
              <a:rPr lang="en-US" altLang="zh-CN" sz="2000" i="0" dirty="0">
                <a:latin typeface="Yuanti SC" panose="02010600040101010101" pitchFamily="2" charset="-122"/>
                <a:ea typeface="Yuanti SC" panose="02010600040101010101" pitchFamily="2" charset="-122"/>
                <a:cs typeface="楷体"/>
              </a:rPr>
              <a:t>,</a:t>
            </a:r>
            <a:r>
              <a:rPr lang="zh-CN" altLang="en-US" sz="2000" i="0" dirty="0">
                <a:latin typeface="Yuanti SC" panose="02010600040101010101" pitchFamily="2" charset="-122"/>
                <a:ea typeface="Yuanti SC" panose="02010600040101010101" pitchFamily="2" charset="-122"/>
                <a:cs typeface="楷体"/>
              </a:rPr>
              <a:t> 如</a:t>
            </a:r>
            <a:r>
              <a:rPr lang="en-US" altLang="zh-CN" sz="2000" i="0" dirty="0">
                <a:latin typeface="Yuanti SC" panose="02010600040101010101" pitchFamily="2" charset="-122"/>
                <a:ea typeface="Yuanti SC" panose="02010600040101010101" pitchFamily="2" charset="-122"/>
                <a:cs typeface="楷体"/>
              </a:rPr>
              <a:t>Dummy</a:t>
            </a:r>
            <a:r>
              <a:rPr lang="zh-CN" altLang="en-US" sz="2000" i="0" dirty="0">
                <a:latin typeface="Yuanti SC" panose="02010600040101010101" pitchFamily="2" charset="-122"/>
                <a:ea typeface="Yuanti SC" panose="02010600040101010101" pitchFamily="2" charset="-122"/>
                <a:cs typeface="楷体"/>
              </a:rPr>
              <a:t> </a:t>
            </a:r>
            <a:r>
              <a:rPr lang="en-US" altLang="zh-CN" sz="2000" i="0" dirty="0">
                <a:latin typeface="Yuanti SC" panose="02010600040101010101" pitchFamily="2" charset="-122"/>
                <a:ea typeface="Yuanti SC" panose="02010600040101010101" pitchFamily="2" charset="-122"/>
                <a:cs typeface="楷体"/>
              </a:rPr>
              <a:t>server,</a:t>
            </a:r>
            <a:r>
              <a:rPr lang="zh-CN" altLang="en-US" sz="2000" i="0" dirty="0">
                <a:latin typeface="Yuanti SC" panose="02010600040101010101" pitchFamily="2" charset="-122"/>
                <a:ea typeface="Yuanti SC" panose="02010600040101010101" pitchFamily="2" charset="-122"/>
                <a:cs typeface="楷体"/>
              </a:rPr>
              <a:t> 给它不同的输出会有不同的相应，但其内部没有实质计算，是接口或基类的衍生</a:t>
            </a:r>
            <a:endParaRPr lang="en-US" altLang="zh-CN" sz="2000" i="0" dirty="0">
              <a:latin typeface="Yuanti SC" panose="02010600040101010101" pitchFamily="2" charset="-122"/>
              <a:ea typeface="Yuanti SC" panose="02010600040101010101" pitchFamily="2" charset="-122"/>
              <a:cs typeface="楷体"/>
            </a:endParaRPr>
          </a:p>
          <a:p>
            <a:pPr marL="266700" indent="-266700">
              <a:lnSpc>
                <a:spcPct val="140000"/>
              </a:lnSpc>
              <a:buClr>
                <a:srgbClr val="0070C0"/>
              </a:buClr>
              <a:buSzPct val="80000"/>
              <a:buFont typeface="Wingdings" pitchFamily="2" charset="2"/>
              <a:buChar char="p"/>
              <a:defRPr/>
            </a:pPr>
            <a:r>
              <a:rPr lang="en-US" altLang="zh-CN" sz="2000" i="0" dirty="0">
                <a:latin typeface="Yuanti SC" panose="02010600040101010101" pitchFamily="2" charset="-122"/>
                <a:ea typeface="Yuanti SC" panose="02010600040101010101" pitchFamily="2" charset="-122"/>
                <a:cs typeface="楷体"/>
              </a:rPr>
              <a:t>Mock</a:t>
            </a:r>
            <a:r>
              <a:rPr lang="zh-CN" altLang="en-US" sz="2000" i="0" dirty="0">
                <a:latin typeface="Yuanti SC" panose="02010600040101010101" pitchFamily="2" charset="-122"/>
                <a:ea typeface="Yuanti SC" panose="02010600040101010101" pitchFamily="2" charset="-122"/>
                <a:cs typeface="楷体"/>
              </a:rPr>
              <a:t>更强，要求如何参与，且比较灵活，视情况而定，其行为可能会像 </a:t>
            </a:r>
            <a:r>
              <a:rPr lang="en-US" altLang="zh-CN" sz="2000" i="0" dirty="0">
                <a:latin typeface="Yuanti SC" panose="02010600040101010101" pitchFamily="2" charset="-122"/>
                <a:ea typeface="Yuanti SC" panose="02010600040101010101" pitchFamily="2" charset="-122"/>
                <a:cs typeface="楷体"/>
              </a:rPr>
              <a:t>Dummy </a:t>
            </a:r>
            <a:r>
              <a:rPr lang="zh-CN" altLang="en-US" sz="2000" i="0" dirty="0">
                <a:latin typeface="Yuanti SC" panose="02010600040101010101" pitchFamily="2" charset="-122"/>
                <a:ea typeface="Yuanti SC" panose="02010600040101010101" pitchFamily="2" charset="-122"/>
                <a:cs typeface="楷体"/>
              </a:rPr>
              <a:t>、</a:t>
            </a:r>
            <a:r>
              <a:rPr lang="en-US" altLang="zh-CN" sz="2000" i="0" dirty="0">
                <a:latin typeface="Yuanti SC" panose="02010600040101010101" pitchFamily="2" charset="-122"/>
                <a:ea typeface="Yuanti SC" panose="02010600040101010101" pitchFamily="2" charset="-122"/>
                <a:cs typeface="楷体"/>
              </a:rPr>
              <a:t>Stub </a:t>
            </a:r>
            <a:r>
              <a:rPr lang="zh-CN" altLang="en-US" sz="2000" i="0" dirty="0">
                <a:latin typeface="Yuanti SC" panose="02010600040101010101" pitchFamily="2" charset="-122"/>
                <a:ea typeface="Yuanti SC" panose="02010600040101010101" pitchFamily="2" charset="-122"/>
                <a:cs typeface="楷体"/>
              </a:rPr>
              <a:t>或 </a:t>
            </a:r>
            <a:r>
              <a:rPr lang="en-US" altLang="zh-CN" sz="2000" i="0" dirty="0">
                <a:latin typeface="Yuanti SC" panose="02010600040101010101" pitchFamily="2" charset="-122"/>
                <a:ea typeface="Yuanti SC" panose="02010600040101010101" pitchFamily="2" charset="-122"/>
                <a:cs typeface="楷体"/>
              </a:rPr>
              <a:t>Spy </a:t>
            </a:r>
          </a:p>
          <a:p>
            <a:pPr marL="266700" indent="-266700">
              <a:lnSpc>
                <a:spcPct val="140000"/>
              </a:lnSpc>
              <a:buClr>
                <a:srgbClr val="0070C0"/>
              </a:buClr>
              <a:buSzPct val="80000"/>
              <a:buFont typeface="Wingdings" pitchFamily="2" charset="2"/>
              <a:buChar char="p"/>
              <a:defRPr/>
            </a:pPr>
            <a:r>
              <a:rPr lang="zh-CN" altLang="en-US" sz="2000" i="0" dirty="0">
                <a:latin typeface="Yuanti SC" panose="02010600040101010101" pitchFamily="2" charset="-122"/>
                <a:ea typeface="Yuanti SC" panose="02010600040101010101" pitchFamily="2" charset="-122"/>
                <a:cs typeface="楷体"/>
              </a:rPr>
              <a:t>够用就行，如果</a:t>
            </a:r>
            <a:r>
              <a:rPr lang="en-US" altLang="zh-CN" sz="2000" i="0" dirty="0">
                <a:latin typeface="Yuanti SC" panose="02010600040101010101" pitchFamily="2" charset="-122"/>
                <a:ea typeface="Yuanti SC" panose="02010600040101010101" pitchFamily="2" charset="-122"/>
                <a:cs typeface="楷体"/>
              </a:rPr>
              <a:t>Stub</a:t>
            </a:r>
            <a:r>
              <a:rPr lang="zh-CN" altLang="en-US" sz="2000" i="0" dirty="0">
                <a:latin typeface="Yuanti SC" panose="02010600040101010101" pitchFamily="2" charset="-122"/>
                <a:ea typeface="Yuanti SC" panose="02010600040101010101" pitchFamily="2" charset="-122"/>
                <a:cs typeface="楷体"/>
              </a:rPr>
              <a:t>够用，就不要用</a:t>
            </a:r>
            <a:r>
              <a:rPr lang="en-US" altLang="zh-CN" sz="2000" i="0" dirty="0">
                <a:latin typeface="Yuanti SC" panose="02010600040101010101" pitchFamily="2" charset="-122"/>
                <a:ea typeface="Yuanti SC" panose="02010600040101010101" pitchFamily="2" charset="-122"/>
                <a:cs typeface="楷体"/>
              </a:rPr>
              <a:t>Mock</a:t>
            </a:r>
            <a:endParaRPr lang="zh-CN" altLang="en-US" sz="2000" i="0" dirty="0">
              <a:latin typeface="Yuanti SC" panose="02010600040101010101" pitchFamily="2" charset="-122"/>
              <a:ea typeface="Yuanti SC" panose="02010600040101010101" pitchFamily="2" charset="-122"/>
              <a:cs typeface="楷体"/>
            </a:endParaRPr>
          </a:p>
        </p:txBody>
      </p:sp>
    </p:spTree>
    <p:extLst>
      <p:ext uri="{BB962C8B-B14F-4D97-AF65-F5344CB8AC3E}">
        <p14:creationId xmlns:p14="http://schemas.microsoft.com/office/powerpoint/2010/main" val="974323418"/>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797" y="202530"/>
            <a:ext cx="5664692" cy="561975"/>
          </a:xfrm>
        </p:spPr>
        <p:txBody>
          <a:bodyPr/>
          <a:lstStyle/>
          <a:p>
            <a:r>
              <a:rPr lang="en-US" altLang="zh-CN" b="1" dirty="0"/>
              <a:t>Mock </a:t>
            </a:r>
            <a:r>
              <a:rPr lang="zh-CN" altLang="en-US" b="1" dirty="0"/>
              <a:t>框架</a:t>
            </a:r>
          </a:p>
        </p:txBody>
      </p:sp>
      <p:sp>
        <p:nvSpPr>
          <p:cNvPr id="3" name="内容占位符 2"/>
          <p:cNvSpPr>
            <a:spLocks noGrp="1"/>
          </p:cNvSpPr>
          <p:nvPr>
            <p:ph idx="1"/>
          </p:nvPr>
        </p:nvSpPr>
        <p:spPr>
          <a:xfrm>
            <a:off x="539552" y="1297112"/>
            <a:ext cx="4464496" cy="2952328"/>
          </a:xfrm>
        </p:spPr>
        <p:txBody>
          <a:bodyPr/>
          <a:lstStyle/>
          <a:p>
            <a:pPr marL="358775" indent="-358775">
              <a:lnSpc>
                <a:spcPct val="150000"/>
              </a:lnSpc>
              <a:spcBef>
                <a:spcPct val="0"/>
              </a:spcBef>
              <a:buSzPct val="60000"/>
              <a:buFont typeface="Wingdings" charset="2"/>
              <a:buChar char="p"/>
            </a:pPr>
            <a:r>
              <a:rPr lang="en-US" altLang="zh-CN" sz="2400" kern="1200" dirty="0">
                <a:solidFill>
                  <a:srgbClr val="000090"/>
                </a:solidFill>
                <a:latin typeface="Arial" charset="0"/>
                <a:ea typeface="宋体" pitchFamily="2" charset="-122"/>
              </a:rPr>
              <a:t>JMock</a:t>
            </a:r>
          </a:p>
          <a:p>
            <a:pPr marL="358775" indent="-358775">
              <a:lnSpc>
                <a:spcPct val="150000"/>
              </a:lnSpc>
              <a:spcBef>
                <a:spcPct val="0"/>
              </a:spcBef>
              <a:buSzPct val="60000"/>
              <a:buFont typeface="Wingdings" charset="2"/>
              <a:buChar char="p"/>
            </a:pPr>
            <a:r>
              <a:rPr lang="en-US" altLang="zh-CN" sz="2400" kern="1200" dirty="0">
                <a:solidFill>
                  <a:srgbClr val="000090"/>
                </a:solidFill>
                <a:latin typeface="Arial" charset="0"/>
                <a:ea typeface="宋体" pitchFamily="2" charset="-122"/>
              </a:rPr>
              <a:t>EasyMock</a:t>
            </a:r>
          </a:p>
          <a:p>
            <a:pPr marL="358775" indent="-358775">
              <a:lnSpc>
                <a:spcPct val="150000"/>
              </a:lnSpc>
              <a:spcBef>
                <a:spcPct val="0"/>
              </a:spcBef>
              <a:buSzPct val="60000"/>
              <a:buFont typeface="Wingdings" charset="2"/>
              <a:buChar char="p"/>
            </a:pPr>
            <a:r>
              <a:rPr lang="en-US" altLang="zh-CN" sz="2400" kern="1200" dirty="0">
                <a:solidFill>
                  <a:srgbClr val="000090"/>
                </a:solidFill>
                <a:latin typeface="Arial" charset="0"/>
                <a:ea typeface="宋体" pitchFamily="2" charset="-122"/>
              </a:rPr>
              <a:t>Mockito</a:t>
            </a:r>
          </a:p>
          <a:p>
            <a:pPr marL="358775" indent="-358775">
              <a:lnSpc>
                <a:spcPct val="150000"/>
              </a:lnSpc>
              <a:spcBef>
                <a:spcPct val="0"/>
              </a:spcBef>
              <a:buSzPct val="60000"/>
              <a:buFont typeface="Wingdings" charset="2"/>
              <a:buChar char="p"/>
            </a:pPr>
            <a:r>
              <a:rPr lang="en-US" altLang="zh-CN" sz="2400" kern="1200" dirty="0" err="1">
                <a:solidFill>
                  <a:srgbClr val="000090"/>
                </a:solidFill>
                <a:latin typeface="Arial" charset="0"/>
                <a:ea typeface="宋体" pitchFamily="2" charset="-122"/>
              </a:rPr>
              <a:t>Moco</a:t>
            </a:r>
            <a:r>
              <a:rPr lang="zh-CN" altLang="en-US" sz="2400" kern="1200" dirty="0">
                <a:solidFill>
                  <a:srgbClr val="000090"/>
                </a:solidFill>
                <a:latin typeface="Arial" charset="0"/>
                <a:ea typeface="宋体" pitchFamily="2" charset="-122"/>
              </a:rPr>
              <a:t> </a:t>
            </a:r>
            <a:r>
              <a:rPr lang="zh-CN" altLang="en-US" sz="1800" kern="1200" dirty="0">
                <a:solidFill>
                  <a:srgbClr val="000090"/>
                </a:solidFill>
                <a:latin typeface="Arial" charset="0"/>
                <a:ea typeface="宋体" pitchFamily="2" charset="-122"/>
              </a:rPr>
              <a:t>（</a:t>
            </a:r>
            <a:r>
              <a:rPr lang="en-US" altLang="zh-CN" sz="1800" dirty="0"/>
              <a:t>Java API</a:t>
            </a:r>
            <a:r>
              <a:rPr lang="zh-CN" altLang="en-US" sz="1800" dirty="0"/>
              <a:t>、独立服务器</a:t>
            </a:r>
            <a:r>
              <a:rPr lang="zh-CN" altLang="en-US" sz="1800" kern="1200" dirty="0">
                <a:solidFill>
                  <a:srgbClr val="000090"/>
                </a:solidFill>
                <a:latin typeface="Arial" charset="0"/>
                <a:ea typeface="宋体" pitchFamily="2" charset="-122"/>
              </a:rPr>
              <a:t>）</a:t>
            </a: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61</a:t>
            </a:fld>
            <a:endParaRPr lang="en-US" altLang="zh-CN"/>
          </a:p>
        </p:txBody>
      </p:sp>
      <p:pic>
        <p:nvPicPr>
          <p:cNvPr id="5" name="图片 4" descr="test mo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735137"/>
            <a:ext cx="3838575" cy="4375026"/>
          </a:xfrm>
          <a:prstGeom prst="rect">
            <a:avLst/>
          </a:prstGeom>
        </p:spPr>
      </p:pic>
    </p:spTree>
    <p:extLst>
      <p:ext uri="{BB962C8B-B14F-4D97-AF65-F5344CB8AC3E}">
        <p14:creationId xmlns:p14="http://schemas.microsoft.com/office/powerpoint/2010/main" val="3236019828"/>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9472" y="192474"/>
            <a:ext cx="6096740" cy="561975"/>
          </a:xfrm>
        </p:spPr>
        <p:txBody>
          <a:bodyPr/>
          <a:lstStyle/>
          <a:p>
            <a:r>
              <a:rPr lang="en-US" altLang="zh-CN" b="1" dirty="0"/>
              <a:t>EasyMock</a:t>
            </a:r>
            <a:endParaRPr lang="zh-CN" altLang="en-US" b="1" dirty="0"/>
          </a:p>
        </p:txBody>
      </p:sp>
      <p:sp>
        <p:nvSpPr>
          <p:cNvPr id="3" name="内容占位符 2"/>
          <p:cNvSpPr>
            <a:spLocks noGrp="1"/>
          </p:cNvSpPr>
          <p:nvPr>
            <p:ph idx="1"/>
          </p:nvPr>
        </p:nvSpPr>
        <p:spPr>
          <a:xfrm>
            <a:off x="467544" y="1131590"/>
            <a:ext cx="8496944" cy="1279044"/>
          </a:xfrm>
        </p:spPr>
        <p:txBody>
          <a:bodyPr/>
          <a:lstStyle/>
          <a:p>
            <a:pPr marL="0" indent="0">
              <a:lnSpc>
                <a:spcPct val="120000"/>
              </a:lnSpc>
            </a:pPr>
            <a:r>
              <a:rPr lang="zh-CN" altLang="zh-CN" dirty="0">
                <a:solidFill>
                  <a:schemeClr val="accent2">
                    <a:lumMod val="75000"/>
                  </a:schemeClr>
                </a:solidFill>
                <a:latin typeface="楷体"/>
                <a:ea typeface="楷体"/>
                <a:cs typeface="楷体"/>
              </a:rPr>
              <a:t>通过简单的方法对于给定的接口生成</a:t>
            </a:r>
            <a:r>
              <a:rPr lang="en-US" altLang="zh-CN" dirty="0">
                <a:solidFill>
                  <a:schemeClr val="accent2">
                    <a:lumMod val="75000"/>
                  </a:schemeClr>
                </a:solidFill>
                <a:latin typeface="楷体"/>
                <a:ea typeface="楷体"/>
                <a:cs typeface="楷体"/>
              </a:rPr>
              <a:t> Mock </a:t>
            </a:r>
            <a:r>
              <a:rPr lang="zh-CN" altLang="zh-CN" dirty="0">
                <a:solidFill>
                  <a:schemeClr val="accent2">
                    <a:lumMod val="75000"/>
                  </a:schemeClr>
                </a:solidFill>
                <a:latin typeface="楷体"/>
                <a:ea typeface="楷体"/>
                <a:cs typeface="楷体"/>
              </a:rPr>
              <a:t>对象的类库。它提供对接口的模拟，能够通过录制、回放、检查来完成测试过程，可验证方法的调用种类、次数、顺序，可令</a:t>
            </a:r>
            <a:r>
              <a:rPr lang="en-US" altLang="zh-CN" dirty="0">
                <a:solidFill>
                  <a:schemeClr val="accent2">
                    <a:lumMod val="75000"/>
                  </a:schemeClr>
                </a:solidFill>
                <a:latin typeface="楷体"/>
                <a:ea typeface="楷体"/>
                <a:cs typeface="楷体"/>
              </a:rPr>
              <a:t> Mock </a:t>
            </a:r>
            <a:r>
              <a:rPr lang="zh-CN" altLang="zh-CN" dirty="0">
                <a:solidFill>
                  <a:schemeClr val="accent2">
                    <a:lumMod val="75000"/>
                  </a:schemeClr>
                </a:solidFill>
                <a:latin typeface="楷体"/>
                <a:ea typeface="楷体"/>
                <a:cs typeface="楷体"/>
              </a:rPr>
              <a:t>对象返回指定的值或抛出指定异常 </a:t>
            </a:r>
            <a:endParaRPr kumimoji="1" lang="zh-CN" altLang="en-US" dirty="0">
              <a:solidFill>
                <a:schemeClr val="accent2">
                  <a:lumMod val="75000"/>
                </a:schemeClr>
              </a:solidFill>
              <a:latin typeface="楷体"/>
              <a:ea typeface="楷体"/>
              <a:cs typeface="楷体"/>
            </a:endParaRP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62</a:t>
            </a:fld>
            <a:endParaRPr lang="en-US" altLang="zh-CN"/>
          </a:p>
        </p:txBody>
      </p:sp>
      <p:sp>
        <p:nvSpPr>
          <p:cNvPr id="5" name="矩形 4"/>
          <p:cNvSpPr/>
          <p:nvPr/>
        </p:nvSpPr>
        <p:spPr>
          <a:xfrm>
            <a:off x="467544" y="2787775"/>
            <a:ext cx="8280920" cy="1518877"/>
          </a:xfrm>
          <a:prstGeom prst="rect">
            <a:avLst/>
          </a:prstGeom>
          <a:solidFill>
            <a:srgbClr val="C5E5E7"/>
          </a:solidFill>
        </p:spPr>
        <p:txBody>
          <a:bodyPr wrap="square">
            <a:spAutoFit/>
          </a:bodyPr>
          <a:lstStyle/>
          <a:p>
            <a:pPr>
              <a:lnSpc>
                <a:spcPct val="130000"/>
              </a:lnSpc>
            </a:pPr>
            <a:r>
              <a:rPr lang="en-US" altLang="zh-CN" i="0" dirty="0" err="1"/>
              <a:t>IMocksControl</a:t>
            </a:r>
            <a:r>
              <a:rPr lang="en-US" altLang="zh-CN" i="0" dirty="0"/>
              <a:t> </a:t>
            </a:r>
            <a:r>
              <a:rPr lang="en-US" altLang="zh-CN" i="0" dirty="0">
                <a:solidFill>
                  <a:srgbClr val="3366FF"/>
                </a:solidFill>
              </a:rPr>
              <a:t>control </a:t>
            </a:r>
            <a:r>
              <a:rPr lang="en-US" altLang="zh-CN" i="0" dirty="0"/>
              <a:t>= </a:t>
            </a:r>
            <a:r>
              <a:rPr lang="en-US" altLang="zh-CN" i="0" dirty="0" err="1"/>
              <a:t>EasyMock.createControl</a:t>
            </a:r>
            <a:r>
              <a:rPr lang="en-US" altLang="zh-CN" i="0" dirty="0"/>
              <a:t>();</a:t>
            </a:r>
            <a:endParaRPr lang="zh-CN" altLang="zh-CN" i="0" dirty="0"/>
          </a:p>
          <a:p>
            <a:pPr>
              <a:lnSpc>
                <a:spcPct val="130000"/>
              </a:lnSpc>
            </a:pPr>
            <a:r>
              <a:rPr lang="en-US" altLang="zh-CN" i="0" dirty="0"/>
              <a:t>java.sql.Connection mockConnection = </a:t>
            </a:r>
            <a:r>
              <a:rPr lang="en-US" altLang="zh-CN" i="0" dirty="0" err="1">
                <a:solidFill>
                  <a:srgbClr val="3366FF"/>
                </a:solidFill>
              </a:rPr>
              <a:t>control</a:t>
            </a:r>
            <a:r>
              <a:rPr lang="en-US" altLang="zh-CN" i="0" dirty="0" err="1"/>
              <a:t>.createMock</a:t>
            </a:r>
            <a:r>
              <a:rPr lang="en-US" altLang="zh-CN" i="0" dirty="0"/>
              <a:t>(</a:t>
            </a:r>
            <a:r>
              <a:rPr lang="en-US" altLang="zh-CN" i="0" dirty="0" err="1"/>
              <a:t>Connection.class</a:t>
            </a:r>
            <a:r>
              <a:rPr lang="en-US" altLang="zh-CN" i="0" dirty="0"/>
              <a:t>);</a:t>
            </a:r>
            <a:endParaRPr lang="zh-CN" altLang="zh-CN" i="0" dirty="0"/>
          </a:p>
          <a:p>
            <a:pPr>
              <a:lnSpc>
                <a:spcPct val="130000"/>
              </a:lnSpc>
            </a:pPr>
            <a:r>
              <a:rPr lang="en-US" altLang="zh-CN" i="0" dirty="0" err="1"/>
              <a:t>java.sql.Statement</a:t>
            </a:r>
            <a:r>
              <a:rPr lang="en-US" altLang="zh-CN" i="0" dirty="0"/>
              <a:t> mockStatement = </a:t>
            </a:r>
            <a:r>
              <a:rPr lang="en-US" altLang="zh-CN" i="0" dirty="0">
                <a:solidFill>
                  <a:srgbClr val="3366FF"/>
                </a:solidFill>
              </a:rPr>
              <a:t>control</a:t>
            </a:r>
            <a:r>
              <a:rPr lang="en-US" altLang="zh-CN" i="0" dirty="0"/>
              <a:t>.createMock(</a:t>
            </a:r>
            <a:r>
              <a:rPr lang="en-US" altLang="zh-CN" i="0" dirty="0" err="1"/>
              <a:t>Statement.class</a:t>
            </a:r>
            <a:r>
              <a:rPr lang="en-US" altLang="zh-CN" i="0" dirty="0"/>
              <a:t>);</a:t>
            </a:r>
            <a:endParaRPr lang="zh-CN" altLang="zh-CN" i="0" dirty="0"/>
          </a:p>
          <a:p>
            <a:pPr>
              <a:lnSpc>
                <a:spcPct val="130000"/>
              </a:lnSpc>
            </a:pPr>
            <a:r>
              <a:rPr lang="en-US" altLang="zh-CN" i="0" dirty="0" err="1"/>
              <a:t>java.sql.ResultSet</a:t>
            </a:r>
            <a:r>
              <a:rPr lang="en-US" altLang="zh-CN" i="0" dirty="0"/>
              <a:t> mockResultSet = </a:t>
            </a:r>
            <a:r>
              <a:rPr lang="en-US" altLang="zh-CN" i="0" dirty="0">
                <a:solidFill>
                  <a:srgbClr val="3366FF"/>
                </a:solidFill>
              </a:rPr>
              <a:t>control</a:t>
            </a:r>
            <a:r>
              <a:rPr lang="en-US" altLang="zh-CN" i="0" dirty="0"/>
              <a:t>.createMock(</a:t>
            </a:r>
            <a:r>
              <a:rPr lang="en-US" altLang="zh-CN" i="0" dirty="0" err="1"/>
              <a:t>ResultSet.class</a:t>
            </a:r>
            <a:r>
              <a:rPr lang="en-US" altLang="zh-CN" i="0" dirty="0"/>
              <a:t>);</a:t>
            </a:r>
            <a:r>
              <a:rPr lang="zh-CN" altLang="zh-CN" i="0" dirty="0"/>
              <a:t> </a:t>
            </a:r>
            <a:endParaRPr lang="zh-CN" altLang="en-US" i="0" dirty="0"/>
          </a:p>
        </p:txBody>
      </p:sp>
    </p:spTree>
    <p:extLst>
      <p:ext uri="{BB962C8B-B14F-4D97-AF65-F5344CB8AC3E}">
        <p14:creationId xmlns:p14="http://schemas.microsoft.com/office/powerpoint/2010/main" val="3244975792"/>
      </p:ext>
    </p:extLst>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9472" y="192474"/>
            <a:ext cx="6096740" cy="561975"/>
          </a:xfrm>
        </p:spPr>
        <p:txBody>
          <a:bodyPr/>
          <a:lstStyle/>
          <a:p>
            <a:r>
              <a:rPr lang="en-US" altLang="zh-CN" b="1" dirty="0"/>
              <a:t>Mockito</a:t>
            </a:r>
            <a:endParaRPr lang="zh-CN" altLang="en-US" b="1" dirty="0"/>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63</a:t>
            </a:fld>
            <a:endParaRPr lang="en-US" altLang="zh-CN"/>
          </a:p>
        </p:txBody>
      </p:sp>
      <p:pic>
        <p:nvPicPr>
          <p:cNvPr id="9" name="图片 8">
            <a:extLst>
              <a:ext uri="{FF2B5EF4-FFF2-40B4-BE49-F238E27FC236}">
                <a16:creationId xmlns:a16="http://schemas.microsoft.com/office/drawing/2014/main" id="{175EC6BA-D694-DE64-936D-636E4B1B77E9}"/>
              </a:ext>
            </a:extLst>
          </p:cNvPr>
          <p:cNvPicPr>
            <a:picLocks noChangeAspect="1"/>
          </p:cNvPicPr>
          <p:nvPr/>
        </p:nvPicPr>
        <p:blipFill>
          <a:blip r:embed="rId2"/>
          <a:stretch>
            <a:fillRect/>
          </a:stretch>
        </p:blipFill>
        <p:spPr>
          <a:xfrm>
            <a:off x="2517391" y="808974"/>
            <a:ext cx="5410758" cy="444590"/>
          </a:xfrm>
          <a:prstGeom prst="rect">
            <a:avLst/>
          </a:prstGeom>
        </p:spPr>
      </p:pic>
      <p:sp>
        <p:nvSpPr>
          <p:cNvPr id="14" name="文本框 13">
            <a:extLst>
              <a:ext uri="{FF2B5EF4-FFF2-40B4-BE49-F238E27FC236}">
                <a16:creationId xmlns:a16="http://schemas.microsoft.com/office/drawing/2014/main" id="{E6D36420-2570-B8AF-0F3B-69FD0026A94C}"/>
              </a:ext>
            </a:extLst>
          </p:cNvPr>
          <p:cNvSpPr txBox="1"/>
          <p:nvPr/>
        </p:nvSpPr>
        <p:spPr>
          <a:xfrm>
            <a:off x="926235" y="864739"/>
            <a:ext cx="1338828" cy="369332"/>
          </a:xfrm>
          <a:prstGeom prst="rect">
            <a:avLst/>
          </a:prstGeom>
          <a:noFill/>
        </p:spPr>
        <p:txBody>
          <a:bodyPr wrap="none" rtlCol="0">
            <a:spAutoFit/>
          </a:bodyPr>
          <a:lstStyle/>
          <a:p>
            <a:r>
              <a:rPr kumimoji="1" lang="zh-CN" altLang="en-US" dirty="0">
                <a:solidFill>
                  <a:schemeClr val="accent5">
                    <a:lumMod val="75000"/>
                  </a:schemeClr>
                </a:solidFill>
                <a:latin typeface="Microsoft YaHei" panose="020B0503020204020204" pitchFamily="34" charset="-122"/>
                <a:ea typeface="Microsoft YaHei" panose="020B0503020204020204" pitchFamily="34" charset="-122"/>
              </a:rPr>
              <a:t>设置依赖性</a:t>
            </a:r>
          </a:p>
        </p:txBody>
      </p:sp>
      <p:grpSp>
        <p:nvGrpSpPr>
          <p:cNvPr id="17" name="组合 16">
            <a:extLst>
              <a:ext uri="{FF2B5EF4-FFF2-40B4-BE49-F238E27FC236}">
                <a16:creationId xmlns:a16="http://schemas.microsoft.com/office/drawing/2014/main" id="{4847ECA9-FFE1-ACD0-083D-0E952D44E7E0}"/>
              </a:ext>
            </a:extLst>
          </p:cNvPr>
          <p:cNvGrpSpPr/>
          <p:nvPr/>
        </p:nvGrpSpPr>
        <p:grpSpPr>
          <a:xfrm>
            <a:off x="423816" y="1501996"/>
            <a:ext cx="5461175" cy="2481807"/>
            <a:chOff x="423816" y="1501996"/>
            <a:chExt cx="5461175" cy="2481807"/>
          </a:xfrm>
        </p:grpSpPr>
        <p:pic>
          <p:nvPicPr>
            <p:cNvPr id="13" name="图片 12">
              <a:extLst>
                <a:ext uri="{FF2B5EF4-FFF2-40B4-BE49-F238E27FC236}">
                  <a16:creationId xmlns:a16="http://schemas.microsoft.com/office/drawing/2014/main" id="{E2A03247-240E-A269-B100-9D4DD067CDA2}"/>
                </a:ext>
              </a:extLst>
            </p:cNvPr>
            <p:cNvPicPr>
              <a:picLocks noChangeAspect="1"/>
            </p:cNvPicPr>
            <p:nvPr/>
          </p:nvPicPr>
          <p:blipFill>
            <a:blip r:embed="rId3"/>
            <a:stretch>
              <a:fillRect/>
            </a:stretch>
          </p:blipFill>
          <p:spPr>
            <a:xfrm>
              <a:off x="423816" y="1501996"/>
              <a:ext cx="5461175" cy="2035023"/>
            </a:xfrm>
            <a:prstGeom prst="rect">
              <a:avLst/>
            </a:prstGeom>
          </p:spPr>
        </p:pic>
        <p:sp>
          <p:nvSpPr>
            <p:cNvPr id="15" name="文本框 14">
              <a:extLst>
                <a:ext uri="{FF2B5EF4-FFF2-40B4-BE49-F238E27FC236}">
                  <a16:creationId xmlns:a16="http://schemas.microsoft.com/office/drawing/2014/main" id="{3F3C935F-B7D2-AE58-A2EE-67B34147586D}"/>
                </a:ext>
              </a:extLst>
            </p:cNvPr>
            <p:cNvSpPr txBox="1"/>
            <p:nvPr/>
          </p:nvSpPr>
          <p:spPr>
            <a:xfrm>
              <a:off x="1483017" y="3614471"/>
              <a:ext cx="1800493" cy="369332"/>
            </a:xfrm>
            <a:prstGeom prst="rect">
              <a:avLst/>
            </a:prstGeom>
            <a:noFill/>
          </p:spPr>
          <p:txBody>
            <a:bodyPr wrap="none" rtlCol="0">
              <a:spAutoFit/>
            </a:bodyPr>
            <a:lstStyle/>
            <a:p>
              <a:r>
                <a:rPr kumimoji="1" lang="zh-CN" altLang="en-US" dirty="0">
                  <a:solidFill>
                    <a:schemeClr val="accent5">
                      <a:lumMod val="75000"/>
                    </a:schemeClr>
                  </a:solidFill>
                  <a:latin typeface="Microsoft YaHei" panose="020B0503020204020204" pitchFamily="34" charset="-122"/>
                  <a:ea typeface="Microsoft YaHei" panose="020B0503020204020204" pitchFamily="34" charset="-122"/>
                </a:rPr>
                <a:t>验证交互性操作</a:t>
              </a:r>
            </a:p>
          </p:txBody>
        </p:sp>
      </p:grpSp>
      <p:grpSp>
        <p:nvGrpSpPr>
          <p:cNvPr id="18" name="组合 17">
            <a:extLst>
              <a:ext uri="{FF2B5EF4-FFF2-40B4-BE49-F238E27FC236}">
                <a16:creationId xmlns:a16="http://schemas.microsoft.com/office/drawing/2014/main" id="{F4048199-0DA8-6FAC-CBCE-3A009059DFE0}"/>
              </a:ext>
            </a:extLst>
          </p:cNvPr>
          <p:cNvGrpSpPr/>
          <p:nvPr/>
        </p:nvGrpSpPr>
        <p:grpSpPr>
          <a:xfrm>
            <a:off x="4342710" y="2737677"/>
            <a:ext cx="4377473" cy="2355937"/>
            <a:chOff x="4342710" y="2737677"/>
            <a:chExt cx="4377473" cy="2355937"/>
          </a:xfrm>
        </p:grpSpPr>
        <p:pic>
          <p:nvPicPr>
            <p:cNvPr id="11" name="图片 10">
              <a:extLst>
                <a:ext uri="{FF2B5EF4-FFF2-40B4-BE49-F238E27FC236}">
                  <a16:creationId xmlns:a16="http://schemas.microsoft.com/office/drawing/2014/main" id="{FB3167CB-84E0-250B-E55E-EC12CEA3F8D7}"/>
                </a:ext>
              </a:extLst>
            </p:cNvPr>
            <p:cNvPicPr>
              <a:picLocks noChangeAspect="1"/>
            </p:cNvPicPr>
            <p:nvPr/>
          </p:nvPicPr>
          <p:blipFill>
            <a:blip r:embed="rId4"/>
            <a:stretch>
              <a:fillRect/>
            </a:stretch>
          </p:blipFill>
          <p:spPr>
            <a:xfrm>
              <a:off x="4342710" y="2737677"/>
              <a:ext cx="4377473" cy="1909153"/>
            </a:xfrm>
            <a:prstGeom prst="rect">
              <a:avLst/>
            </a:prstGeom>
          </p:spPr>
        </p:pic>
        <p:sp>
          <p:nvSpPr>
            <p:cNvPr id="16" name="文本框 15">
              <a:extLst>
                <a:ext uri="{FF2B5EF4-FFF2-40B4-BE49-F238E27FC236}">
                  <a16:creationId xmlns:a16="http://schemas.microsoft.com/office/drawing/2014/main" id="{2871D00C-2EA4-7A48-5C69-18B3AABEF7EB}"/>
                </a:ext>
              </a:extLst>
            </p:cNvPr>
            <p:cNvSpPr txBox="1"/>
            <p:nvPr/>
          </p:nvSpPr>
          <p:spPr>
            <a:xfrm>
              <a:off x="5413597" y="4724282"/>
              <a:ext cx="1609736" cy="369332"/>
            </a:xfrm>
            <a:prstGeom prst="rect">
              <a:avLst/>
            </a:prstGeom>
            <a:noFill/>
          </p:spPr>
          <p:txBody>
            <a:bodyPr wrap="none" rtlCol="0">
              <a:spAutoFit/>
            </a:bodyPr>
            <a:lstStyle/>
            <a:p>
              <a:r>
                <a:rPr kumimoji="1" lang="en-US" altLang="zh-CN" dirty="0">
                  <a:solidFill>
                    <a:schemeClr val="accent5">
                      <a:lumMod val="75000"/>
                    </a:schemeClr>
                  </a:solidFill>
                  <a:latin typeface="Microsoft YaHei" panose="020B0503020204020204" pitchFamily="34" charset="-122"/>
                  <a:ea typeface="Microsoft YaHei" panose="020B0503020204020204" pitchFamily="34" charset="-122"/>
                </a:rPr>
                <a:t>Stub</a:t>
              </a:r>
              <a:r>
                <a:rPr kumimoji="1" lang="zh-CN" altLang="en-US" dirty="0">
                  <a:solidFill>
                    <a:schemeClr val="accent5">
                      <a:lumMod val="75000"/>
                    </a:schemeClr>
                  </a:solidFill>
                  <a:latin typeface="Microsoft YaHei" panose="020B0503020204020204" pitchFamily="34" charset="-122"/>
                  <a:ea typeface="Microsoft YaHei" panose="020B0503020204020204" pitchFamily="34" charset="-122"/>
                </a:rPr>
                <a:t>方法调用</a:t>
              </a:r>
            </a:p>
          </p:txBody>
        </p:sp>
      </p:grpSp>
    </p:spTree>
    <p:extLst>
      <p:ext uri="{BB962C8B-B14F-4D97-AF65-F5344CB8AC3E}">
        <p14:creationId xmlns:p14="http://schemas.microsoft.com/office/powerpoint/2010/main" val="349997408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p:tgtEl>
                                          <p:spTgt spid="18"/>
                                        </p:tgtEl>
                                        <p:attrNameLst>
                                          <p:attrName>ppt_y</p:attrName>
                                        </p:attrNameLst>
                                      </p:cBhvr>
                                      <p:tavLst>
                                        <p:tav tm="0">
                                          <p:val>
                                            <p:strVal val="#ppt_y+#ppt_h*1.125000"/>
                                          </p:val>
                                        </p:tav>
                                        <p:tav tm="100000">
                                          <p:val>
                                            <p:strVal val="#ppt_y"/>
                                          </p:val>
                                        </p:tav>
                                      </p:tavLst>
                                    </p:anim>
                                    <p:animEffect transition="in" filter="wipe(up)">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646B03-4657-A9DF-8C49-227FDC17EAFF}"/>
              </a:ext>
            </a:extLst>
          </p:cNvPr>
          <p:cNvSpPr>
            <a:spLocks noGrp="1"/>
          </p:cNvSpPr>
          <p:nvPr>
            <p:ph type="title"/>
          </p:nvPr>
        </p:nvSpPr>
        <p:spPr/>
        <p:txBody>
          <a:bodyPr/>
          <a:lstStyle/>
          <a:p>
            <a:r>
              <a:rPr kumimoji="1" lang="en-US" altLang="zh-CN" dirty="0"/>
              <a:t>Mockito</a:t>
            </a:r>
            <a:r>
              <a:rPr kumimoji="1" lang="zh-CN" altLang="en-US" dirty="0"/>
              <a:t> 主要功能</a:t>
            </a:r>
          </a:p>
        </p:txBody>
      </p:sp>
      <p:sp>
        <p:nvSpPr>
          <p:cNvPr id="3" name="内容占位符 2">
            <a:extLst>
              <a:ext uri="{FF2B5EF4-FFF2-40B4-BE49-F238E27FC236}">
                <a16:creationId xmlns:a16="http://schemas.microsoft.com/office/drawing/2014/main" id="{BBD3A7CE-1AA1-1AC4-9D77-1064925749F5}"/>
              </a:ext>
            </a:extLst>
          </p:cNvPr>
          <p:cNvSpPr>
            <a:spLocks noGrp="1"/>
          </p:cNvSpPr>
          <p:nvPr>
            <p:ph idx="1"/>
          </p:nvPr>
        </p:nvSpPr>
        <p:spPr>
          <a:xfrm>
            <a:off x="562868" y="717971"/>
            <a:ext cx="7857651" cy="3813836"/>
          </a:xfrm>
        </p:spPr>
        <p:txBody>
          <a:bodyPr>
            <a:normAutofit fontScale="77500" lnSpcReduction="20000"/>
          </a:bodyPr>
          <a:lstStyle/>
          <a:p>
            <a:r>
              <a:rPr kumimoji="1" lang="en" altLang="zh-CN" b="1" dirty="0">
                <a:solidFill>
                  <a:schemeClr val="accent5">
                    <a:lumMod val="75000"/>
                  </a:schemeClr>
                </a:solidFill>
              </a:rPr>
              <a:t>mock()/@Mock: </a:t>
            </a:r>
            <a:r>
              <a:rPr kumimoji="1" lang="zh-CN" altLang="en-US" dirty="0"/>
              <a:t>创建</a:t>
            </a:r>
            <a:r>
              <a:rPr kumimoji="1" lang="en" altLang="zh-CN" dirty="0"/>
              <a:t>mock</a:t>
            </a:r>
          </a:p>
          <a:p>
            <a:pPr marL="628650" indent="0">
              <a:buNone/>
            </a:pPr>
            <a:r>
              <a:rPr kumimoji="1" lang="zh-CN" altLang="en-US" dirty="0"/>
              <a:t>可以通过</a:t>
            </a:r>
            <a:r>
              <a:rPr kumimoji="1" lang="en" altLang="zh-CN" b="1" dirty="0"/>
              <a:t>Answer/</a:t>
            </a:r>
            <a:r>
              <a:rPr kumimoji="1" lang="en" altLang="zh-CN" b="1" dirty="0" err="1"/>
              <a:t>MockSettings</a:t>
            </a:r>
            <a:r>
              <a:rPr kumimoji="1" lang="zh-CN" altLang="en-US" dirty="0"/>
              <a:t>指定其行为方式</a:t>
            </a:r>
          </a:p>
          <a:p>
            <a:pPr marL="628650" indent="0">
              <a:buNone/>
            </a:pPr>
            <a:r>
              <a:rPr kumimoji="1" lang="en" altLang="zh-CN" b="1" dirty="0"/>
              <a:t>when()/given()</a:t>
            </a:r>
            <a:r>
              <a:rPr kumimoji="1" lang="zh-CN" altLang="en-US" dirty="0"/>
              <a:t>来指定</a:t>
            </a:r>
            <a:r>
              <a:rPr kumimoji="1" lang="en" altLang="zh-CN" dirty="0"/>
              <a:t>mock</a:t>
            </a:r>
            <a:r>
              <a:rPr kumimoji="1" lang="zh-CN" altLang="en-US" dirty="0"/>
              <a:t>如何行动</a:t>
            </a:r>
          </a:p>
          <a:p>
            <a:pPr marL="628650" indent="0">
              <a:buNone/>
            </a:pPr>
            <a:r>
              <a:rPr kumimoji="1" lang="zh-CN" altLang="en-US" dirty="0"/>
              <a:t>如果提供的返回不符合需求，可以自己写一个返回接口的扩展。</a:t>
            </a:r>
          </a:p>
          <a:p>
            <a:r>
              <a:rPr kumimoji="1" lang="en" altLang="zh-CN" b="1" dirty="0">
                <a:solidFill>
                  <a:schemeClr val="accent5">
                    <a:lumMod val="75000"/>
                  </a:schemeClr>
                </a:solidFill>
              </a:rPr>
              <a:t>spy()/@Spy</a:t>
            </a:r>
            <a:r>
              <a:rPr kumimoji="1" lang="zh-CN" altLang="en" b="1" dirty="0">
                <a:solidFill>
                  <a:schemeClr val="accent5">
                    <a:lumMod val="75000"/>
                  </a:schemeClr>
                </a:solidFill>
              </a:rPr>
              <a:t>：</a:t>
            </a:r>
            <a:r>
              <a:rPr kumimoji="1" lang="zh-CN" altLang="en-US" dirty="0"/>
              <a:t>部分模拟，调用真实的方法，但仍然可以被验证</a:t>
            </a:r>
          </a:p>
          <a:p>
            <a:r>
              <a:rPr kumimoji="1" lang="en-US" altLang="zh-CN" b="1" dirty="0">
                <a:solidFill>
                  <a:schemeClr val="accent5">
                    <a:lumMod val="75000"/>
                  </a:schemeClr>
                </a:solidFill>
              </a:rPr>
              <a:t>@</a:t>
            </a:r>
            <a:r>
              <a:rPr kumimoji="1" lang="en" altLang="zh-CN" b="1" dirty="0" err="1">
                <a:solidFill>
                  <a:schemeClr val="accent5">
                    <a:lumMod val="75000"/>
                  </a:schemeClr>
                </a:solidFill>
              </a:rPr>
              <a:t>InjectMocks</a:t>
            </a:r>
            <a:r>
              <a:rPr kumimoji="1" lang="zh-CN" altLang="en" b="1" dirty="0">
                <a:solidFill>
                  <a:schemeClr val="accent5">
                    <a:lumMod val="75000"/>
                  </a:schemeClr>
                </a:solidFill>
              </a:rPr>
              <a:t>：</a:t>
            </a:r>
            <a:r>
              <a:rPr kumimoji="1" lang="zh-CN" altLang="en-US" dirty="0"/>
              <a:t>自动注入带有</a:t>
            </a:r>
            <a:r>
              <a:rPr kumimoji="1" lang="en-US" altLang="zh-CN" dirty="0"/>
              <a:t>@</a:t>
            </a:r>
            <a:r>
              <a:rPr kumimoji="1" lang="en" altLang="zh-CN" dirty="0"/>
              <a:t>Spy</a:t>
            </a:r>
            <a:r>
              <a:rPr kumimoji="1" lang="zh-CN" altLang="en-US" dirty="0"/>
              <a:t>或</a:t>
            </a:r>
            <a:r>
              <a:rPr kumimoji="1" lang="en-US" altLang="zh-CN" dirty="0"/>
              <a:t>@</a:t>
            </a:r>
            <a:r>
              <a:rPr kumimoji="1" lang="en" altLang="zh-CN" dirty="0"/>
              <a:t>Mock</a:t>
            </a:r>
            <a:r>
              <a:rPr kumimoji="1" lang="zh-CN" altLang="en-US" dirty="0"/>
              <a:t>注释的</a:t>
            </a:r>
            <a:r>
              <a:rPr kumimoji="1" lang="en" altLang="zh-CN" dirty="0"/>
              <a:t>mocks/spies</a:t>
            </a:r>
            <a:r>
              <a:rPr kumimoji="1" lang="zh-CN" altLang="en-US" dirty="0"/>
              <a:t>字段。</a:t>
            </a:r>
          </a:p>
          <a:p>
            <a:r>
              <a:rPr kumimoji="1" lang="en" altLang="zh-CN" b="1" dirty="0">
                <a:solidFill>
                  <a:schemeClr val="accent5">
                    <a:lumMod val="75000"/>
                  </a:schemeClr>
                </a:solidFill>
              </a:rPr>
              <a:t>verify(): </a:t>
            </a:r>
            <a:r>
              <a:rPr kumimoji="1" lang="zh-CN" altLang="en-US" dirty="0"/>
              <a:t>检查方法是否用给定的参数调用。</a:t>
            </a:r>
          </a:p>
          <a:p>
            <a:pPr marL="669925" indent="0">
              <a:buNone/>
            </a:pPr>
            <a:r>
              <a:rPr kumimoji="1" lang="zh-CN" altLang="en-US" dirty="0"/>
              <a:t>可以使用灵活的参数匹配，例如，通过</a:t>
            </a:r>
            <a:r>
              <a:rPr kumimoji="1" lang="en" altLang="zh-CN" dirty="0"/>
              <a:t>any()</a:t>
            </a:r>
            <a:r>
              <a:rPr kumimoji="1" lang="zh-CN" altLang="en-US" dirty="0"/>
              <a:t>的任何表达式</a:t>
            </a:r>
          </a:p>
          <a:p>
            <a:pPr marL="669925" indent="0">
              <a:buNone/>
            </a:pPr>
            <a:r>
              <a:rPr kumimoji="1" lang="zh-CN" altLang="en-US" dirty="0"/>
              <a:t>或使用</a:t>
            </a:r>
            <a:r>
              <a:rPr kumimoji="1" lang="en-US" altLang="zh-CN" dirty="0"/>
              <a:t>@</a:t>
            </a:r>
            <a:r>
              <a:rPr kumimoji="1" lang="en" altLang="zh-CN" dirty="0"/>
              <a:t>Captor</a:t>
            </a:r>
            <a:r>
              <a:rPr kumimoji="1" lang="zh-CN" altLang="en-US" dirty="0"/>
              <a:t>来捕获哪些参数被调用。</a:t>
            </a:r>
          </a:p>
        </p:txBody>
      </p:sp>
    </p:spTree>
    <p:extLst>
      <p:ext uri="{BB962C8B-B14F-4D97-AF65-F5344CB8AC3E}">
        <p14:creationId xmlns:p14="http://schemas.microsoft.com/office/powerpoint/2010/main" val="3455834476"/>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38D429E-7617-DCBD-4CE7-48A797D42330}"/>
              </a:ext>
            </a:extLst>
          </p:cNvPr>
          <p:cNvPicPr>
            <a:picLocks noChangeAspect="1"/>
          </p:cNvPicPr>
          <p:nvPr/>
        </p:nvPicPr>
        <p:blipFill>
          <a:blip r:embed="rId3"/>
          <a:stretch>
            <a:fillRect/>
          </a:stretch>
        </p:blipFill>
        <p:spPr>
          <a:xfrm>
            <a:off x="0" y="841972"/>
            <a:ext cx="7288627" cy="3827139"/>
          </a:xfrm>
          <a:prstGeom prst="rect">
            <a:avLst/>
          </a:prstGeom>
        </p:spPr>
      </p:pic>
      <p:sp>
        <p:nvSpPr>
          <p:cNvPr id="2" name="标题 1">
            <a:extLst>
              <a:ext uri="{FF2B5EF4-FFF2-40B4-BE49-F238E27FC236}">
                <a16:creationId xmlns:a16="http://schemas.microsoft.com/office/drawing/2014/main" id="{15AA383B-BFD8-9D72-1531-1E7D428CF5FF}"/>
              </a:ext>
            </a:extLst>
          </p:cNvPr>
          <p:cNvSpPr>
            <a:spLocks noGrp="1"/>
          </p:cNvSpPr>
          <p:nvPr>
            <p:ph type="title"/>
          </p:nvPr>
        </p:nvSpPr>
        <p:spPr/>
        <p:txBody>
          <a:bodyPr>
            <a:normAutofit/>
          </a:bodyPr>
          <a:lstStyle/>
          <a:p>
            <a:r>
              <a:rPr lang="en" altLang="zh-CN" dirty="0"/>
              <a:t>Annotation Type Mock</a:t>
            </a:r>
            <a:endParaRPr lang="zh-CN" altLang="en-US" dirty="0"/>
          </a:p>
        </p:txBody>
      </p:sp>
      <p:sp>
        <p:nvSpPr>
          <p:cNvPr id="3" name="内容占位符 2">
            <a:extLst>
              <a:ext uri="{FF2B5EF4-FFF2-40B4-BE49-F238E27FC236}">
                <a16:creationId xmlns:a16="http://schemas.microsoft.com/office/drawing/2014/main" id="{1377D759-2E8F-0A6D-7466-8ED7195FF7D5}"/>
              </a:ext>
            </a:extLst>
          </p:cNvPr>
          <p:cNvSpPr>
            <a:spLocks noGrp="1"/>
          </p:cNvSpPr>
          <p:nvPr>
            <p:ph idx="1"/>
          </p:nvPr>
        </p:nvSpPr>
        <p:spPr>
          <a:xfrm>
            <a:off x="4979586" y="2729435"/>
            <a:ext cx="4164414" cy="1939676"/>
          </a:xfrm>
          <a:solidFill>
            <a:schemeClr val="accent5">
              <a:lumMod val="50000"/>
            </a:schemeClr>
          </a:solidFill>
        </p:spPr>
        <p:txBody>
          <a:bodyPr>
            <a:normAutofit/>
          </a:bodyPr>
          <a:lstStyle/>
          <a:p>
            <a:pPr marL="0" indent="0">
              <a:buNone/>
            </a:pPr>
            <a:r>
              <a:rPr kumimoji="1" lang="zh-CN" altLang="en-US" sz="1600" dirty="0">
                <a:solidFill>
                  <a:schemeClr val="bg1"/>
                </a:solidFill>
              </a:rPr>
              <a:t>将一个字段标记为</a:t>
            </a:r>
            <a:r>
              <a:rPr kumimoji="1" lang="en-US" altLang="zh-CN" sz="1600" dirty="0">
                <a:solidFill>
                  <a:schemeClr val="bg1"/>
                </a:solidFill>
              </a:rPr>
              <a:t>Mock</a:t>
            </a:r>
          </a:p>
          <a:p>
            <a:pPr>
              <a:lnSpc>
                <a:spcPct val="100000"/>
              </a:lnSpc>
            </a:pPr>
            <a:r>
              <a:rPr kumimoji="1" lang="zh-CN" altLang="en-US" sz="1600" dirty="0">
                <a:solidFill>
                  <a:schemeClr val="bg1"/>
                </a:solidFill>
              </a:rPr>
              <a:t>允许速记的</a:t>
            </a:r>
            <a:r>
              <a:rPr kumimoji="1" lang="en-US" altLang="zh-CN" sz="1600" dirty="0">
                <a:solidFill>
                  <a:schemeClr val="bg1"/>
                </a:solidFill>
              </a:rPr>
              <a:t>Mock</a:t>
            </a:r>
            <a:r>
              <a:rPr kumimoji="1" lang="zh-CN" altLang="en-US" sz="1600" dirty="0">
                <a:solidFill>
                  <a:schemeClr val="bg1"/>
                </a:solidFill>
              </a:rPr>
              <a:t>创建</a:t>
            </a:r>
          </a:p>
          <a:p>
            <a:pPr>
              <a:lnSpc>
                <a:spcPct val="100000"/>
              </a:lnSpc>
            </a:pPr>
            <a:r>
              <a:rPr kumimoji="1" lang="zh-CN" altLang="en-US" sz="1600" dirty="0">
                <a:solidFill>
                  <a:schemeClr val="bg1"/>
                </a:solidFill>
              </a:rPr>
              <a:t>尽量减少重复的</a:t>
            </a:r>
            <a:r>
              <a:rPr kumimoji="1" lang="en-US" altLang="zh-CN" sz="1600" dirty="0">
                <a:solidFill>
                  <a:schemeClr val="bg1"/>
                </a:solidFill>
              </a:rPr>
              <a:t>Mock</a:t>
            </a:r>
            <a:r>
              <a:rPr kumimoji="1" lang="zh-CN" altLang="en-US" sz="1600" dirty="0">
                <a:solidFill>
                  <a:schemeClr val="bg1"/>
                </a:solidFill>
              </a:rPr>
              <a:t>创建代码。</a:t>
            </a:r>
          </a:p>
          <a:p>
            <a:pPr>
              <a:lnSpc>
                <a:spcPct val="100000"/>
              </a:lnSpc>
            </a:pPr>
            <a:r>
              <a:rPr kumimoji="1" lang="zh-CN" altLang="en-US" sz="1600" dirty="0">
                <a:solidFill>
                  <a:schemeClr val="bg1"/>
                </a:solidFill>
              </a:rPr>
              <a:t>使测试类、验证错误更具可读性</a:t>
            </a:r>
          </a:p>
          <a:p>
            <a:pPr>
              <a:lnSpc>
                <a:spcPct val="100000"/>
              </a:lnSpc>
            </a:pPr>
            <a:r>
              <a:rPr kumimoji="1" lang="zh-CN" altLang="en-US" sz="1600" dirty="0">
                <a:solidFill>
                  <a:schemeClr val="bg1"/>
                </a:solidFill>
              </a:rPr>
              <a:t>自动检测</a:t>
            </a:r>
            <a:r>
              <a:rPr kumimoji="1" lang="en" altLang="zh-CN" sz="1600" dirty="0" err="1">
                <a:solidFill>
                  <a:schemeClr val="bg1"/>
                </a:solidFill>
              </a:rPr>
              <a:t>MockedStatic</a:t>
            </a:r>
            <a:r>
              <a:rPr kumimoji="1" lang="zh-CN" altLang="en-US" sz="1600" dirty="0">
                <a:solidFill>
                  <a:schemeClr val="bg1"/>
                </a:solidFill>
              </a:rPr>
              <a:t>类型的静态</a:t>
            </a:r>
            <a:r>
              <a:rPr kumimoji="1" lang="en-US" altLang="zh-CN" sz="1600" dirty="0">
                <a:solidFill>
                  <a:schemeClr val="bg1"/>
                </a:solidFill>
              </a:rPr>
              <a:t>Mock</a:t>
            </a:r>
            <a:endParaRPr kumimoji="1" lang="zh-CN" altLang="en-US" sz="1600" dirty="0">
              <a:solidFill>
                <a:schemeClr val="bg1"/>
              </a:solidFill>
            </a:endParaRPr>
          </a:p>
        </p:txBody>
      </p:sp>
    </p:spTree>
    <p:extLst>
      <p:ext uri="{BB962C8B-B14F-4D97-AF65-F5344CB8AC3E}">
        <p14:creationId xmlns:p14="http://schemas.microsoft.com/office/powerpoint/2010/main" val="1857447726"/>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7220F3-A8AA-D7BF-ED7C-73153DDA47A2}"/>
              </a:ext>
            </a:extLst>
          </p:cNvPr>
          <p:cNvSpPr>
            <a:spLocks noGrp="1"/>
          </p:cNvSpPr>
          <p:nvPr>
            <p:ph type="title"/>
          </p:nvPr>
        </p:nvSpPr>
        <p:spPr/>
        <p:txBody>
          <a:bodyPr/>
          <a:lstStyle/>
          <a:p>
            <a:r>
              <a:rPr kumimoji="1" lang="zh-CN" altLang="en-US" dirty="0"/>
              <a:t>支持</a:t>
            </a:r>
            <a:r>
              <a:rPr kumimoji="1" lang="en-US" altLang="zh-CN" dirty="0"/>
              <a:t>BDD</a:t>
            </a:r>
            <a:endParaRPr kumimoji="1" lang="zh-CN" altLang="en-US" dirty="0"/>
          </a:p>
        </p:txBody>
      </p:sp>
      <p:pic>
        <p:nvPicPr>
          <p:cNvPr id="7" name="图片 6">
            <a:extLst>
              <a:ext uri="{FF2B5EF4-FFF2-40B4-BE49-F238E27FC236}">
                <a16:creationId xmlns:a16="http://schemas.microsoft.com/office/drawing/2014/main" id="{FEBD73B0-4F4C-4C8B-F686-D41719A6F81C}"/>
              </a:ext>
            </a:extLst>
          </p:cNvPr>
          <p:cNvPicPr>
            <a:picLocks noChangeAspect="1"/>
          </p:cNvPicPr>
          <p:nvPr/>
        </p:nvPicPr>
        <p:blipFill>
          <a:blip r:embed="rId3"/>
          <a:stretch>
            <a:fillRect/>
          </a:stretch>
        </p:blipFill>
        <p:spPr>
          <a:xfrm>
            <a:off x="376046" y="866244"/>
            <a:ext cx="4899339" cy="2974187"/>
          </a:xfrm>
          <a:prstGeom prst="rect">
            <a:avLst/>
          </a:prstGeom>
        </p:spPr>
      </p:pic>
      <p:pic>
        <p:nvPicPr>
          <p:cNvPr id="5" name="图片 4">
            <a:extLst>
              <a:ext uri="{FF2B5EF4-FFF2-40B4-BE49-F238E27FC236}">
                <a16:creationId xmlns:a16="http://schemas.microsoft.com/office/drawing/2014/main" id="{A8C75BCC-9C00-0BCC-BD64-E04BC3F436C4}"/>
              </a:ext>
            </a:extLst>
          </p:cNvPr>
          <p:cNvPicPr>
            <a:picLocks noChangeAspect="1"/>
          </p:cNvPicPr>
          <p:nvPr/>
        </p:nvPicPr>
        <p:blipFill>
          <a:blip r:embed="rId4"/>
          <a:stretch>
            <a:fillRect/>
          </a:stretch>
        </p:blipFill>
        <p:spPr>
          <a:xfrm>
            <a:off x="3735802" y="2790162"/>
            <a:ext cx="5194300" cy="1854200"/>
          </a:xfrm>
          <a:prstGeom prst="rect">
            <a:avLst/>
          </a:prstGeom>
        </p:spPr>
      </p:pic>
    </p:spTree>
    <p:extLst>
      <p:ext uri="{BB962C8B-B14F-4D97-AF65-F5344CB8AC3E}">
        <p14:creationId xmlns:p14="http://schemas.microsoft.com/office/powerpoint/2010/main" val="402773560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367573" y="2005267"/>
            <a:ext cx="7175792" cy="784830"/>
          </a:xfrm>
          <a:prstGeom prst="rect">
            <a:avLst/>
          </a:prstGeom>
        </p:spPr>
        <p:txBody>
          <a:bodyPr wrap="square">
            <a:spAutoFit/>
          </a:bodyPr>
          <a:lstStyle/>
          <a:p>
            <a:pPr algn="ctr"/>
            <a:r>
              <a:rPr lang="zh-CN" altLang="zh-CN" sz="4500" b="1" dirty="0">
                <a:ln w="19050">
                  <a:noFill/>
                </a:ln>
                <a:solidFill>
                  <a:srgbClr val="FFFFFF"/>
                </a:solidFill>
                <a:latin typeface="微软雅黑" panose="020B0503020204020204" charset="-122"/>
                <a:ea typeface="微软雅黑" panose="020B0503020204020204" charset="-122"/>
              </a:rPr>
              <a:t>测试覆盖率工具</a:t>
            </a:r>
            <a:endParaRPr lang="zh-CN" altLang="en-US" sz="4500" b="1" dirty="0">
              <a:ln w="19050">
                <a:noFill/>
              </a:ln>
              <a:solidFill>
                <a:srgbClr val="FFFFFF"/>
              </a:solidFill>
              <a:latin typeface="微软雅黑" panose="020B0503020204020204" charset="-122"/>
              <a:ea typeface="微软雅黑" panose="020B0503020204020204" charset="-122"/>
            </a:endParaRPr>
          </a:p>
        </p:txBody>
      </p:sp>
      <p:pic>
        <p:nvPicPr>
          <p:cNvPr id="1026" name="Picture 2" descr="JaCoCo - Codecov">
            <a:extLst>
              <a:ext uri="{FF2B5EF4-FFF2-40B4-BE49-F238E27FC236}">
                <a16:creationId xmlns:a16="http://schemas.microsoft.com/office/drawing/2014/main" id="{8BC3D08D-B5AB-6E0F-9A11-6CDD5A68C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782" y="2873828"/>
            <a:ext cx="3815250" cy="218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720062"/>
      </p:ext>
    </p:extLst>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21062" y="143574"/>
            <a:ext cx="6552530" cy="661988"/>
          </a:xfrm>
        </p:spPr>
        <p:txBody>
          <a:bodyPr>
            <a:normAutofit/>
          </a:bodyPr>
          <a:lstStyle/>
          <a:p>
            <a:r>
              <a:rPr lang="zh-CN" altLang="en-US" dirty="0"/>
              <a:t>代码覆盖率分析工具</a:t>
            </a:r>
          </a:p>
        </p:txBody>
      </p:sp>
      <p:sp>
        <p:nvSpPr>
          <p:cNvPr id="68609" name="Rectangle 1"/>
          <p:cNvSpPr>
            <a:spLocks noChangeArrowheads="1"/>
          </p:cNvSpPr>
          <p:nvPr/>
        </p:nvSpPr>
        <p:spPr bwMode="auto">
          <a:xfrm>
            <a:off x="323528" y="1358536"/>
            <a:ext cx="8280920" cy="28584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36575" indent="-536575">
              <a:lnSpc>
                <a:spcPct val="120000"/>
              </a:lnSpc>
              <a:spcBef>
                <a:spcPct val="20000"/>
              </a:spcBef>
              <a:buClr>
                <a:srgbClr val="91AC4E"/>
              </a:buClr>
              <a:buFont typeface="Wingdings" pitchFamily="2" charset="2"/>
              <a:buChar char="q"/>
              <a:tabLst>
                <a:tab pos="539750" algn="l"/>
              </a:tabLst>
            </a:pPr>
            <a:r>
              <a:rPr lang="en-US" altLang="zh-CN" sz="2400" i="0" dirty="0" err="1">
                <a:latin typeface="Arial" panose="020B0604020202020204" pitchFamily="34" charset="0"/>
                <a:ea typeface="SimSun" panose="02010600030101010101" pitchFamily="2" charset="-122"/>
                <a:cs typeface="Arial" panose="020B0604020202020204" pitchFamily="34" charset="0"/>
              </a:rPr>
              <a:t>JaCoCo</a:t>
            </a:r>
            <a:r>
              <a:rPr lang="zh-CN" altLang="zh-CN" sz="2400" i="0" dirty="0">
                <a:latin typeface="Arial" panose="020B0604020202020204" pitchFamily="34" charset="0"/>
                <a:ea typeface="SimSun" panose="02010600030101010101" pitchFamily="2" charset="-122"/>
                <a:cs typeface="Arial" panose="020B0604020202020204" pitchFamily="34" charset="0"/>
              </a:rPr>
              <a:t>通过对编译后的</a:t>
            </a:r>
            <a:r>
              <a:rPr lang="en-US" altLang="zh-CN" sz="2400" i="0" dirty="0">
                <a:latin typeface="Arial" panose="020B0604020202020204" pitchFamily="34" charset="0"/>
                <a:ea typeface="SimSun" panose="02010600030101010101" pitchFamily="2" charset="-122"/>
                <a:cs typeface="Arial" panose="020B0604020202020204" pitchFamily="34" charset="0"/>
              </a:rPr>
              <a:t>Java class</a:t>
            </a:r>
            <a:r>
              <a:rPr lang="zh-CN" altLang="zh-CN" sz="2400" i="0" dirty="0">
                <a:latin typeface="Arial" panose="020B0604020202020204" pitchFamily="34" charset="0"/>
                <a:ea typeface="SimSun" panose="02010600030101010101" pitchFamily="2" charset="-122"/>
                <a:cs typeface="Arial" panose="020B0604020202020204" pitchFamily="34" charset="0"/>
              </a:rPr>
              <a:t>文件进行统计代码的插装</a:t>
            </a:r>
            <a:r>
              <a:rPr lang="zh-CN" altLang="en-US" sz="2400" i="0" dirty="0">
                <a:latin typeface="Arial" panose="020B0604020202020204" pitchFamily="34" charset="0"/>
                <a:ea typeface="SimSun" panose="02010600030101010101" pitchFamily="2" charset="-122"/>
                <a:cs typeface="Arial" panose="020B0604020202020204" pitchFamily="34" charset="0"/>
              </a:rPr>
              <a:t>，</a:t>
            </a:r>
            <a:r>
              <a:rPr lang="zh-CN" altLang="zh-CN" sz="2400" i="0" dirty="0">
                <a:latin typeface="Arial" panose="020B0604020202020204" pitchFamily="34" charset="0"/>
                <a:ea typeface="SimSun" panose="02010600030101010101" pitchFamily="2" charset="-122"/>
                <a:cs typeface="Arial" panose="020B0604020202020204" pitchFamily="34" charset="0"/>
              </a:rPr>
              <a:t>测试覆盖率</a:t>
            </a:r>
            <a:r>
              <a:rPr lang="zh-CN" altLang="en-US" sz="2400" i="0" dirty="0">
                <a:latin typeface="Arial" panose="020B0604020202020204" pitchFamily="34" charset="0"/>
                <a:ea typeface="SimSun" panose="02010600030101010101" pitchFamily="2" charset="-122"/>
                <a:cs typeface="Arial" panose="020B0604020202020204" pitchFamily="34" charset="0"/>
              </a:rPr>
              <a:t>的</a:t>
            </a:r>
            <a:r>
              <a:rPr lang="zh-CN" altLang="zh-CN" sz="2400" i="0" dirty="0">
                <a:latin typeface="Arial" panose="020B0604020202020204" pitchFamily="34" charset="0"/>
                <a:ea typeface="SimSun" panose="02010600030101010101" pitchFamily="2" charset="-122"/>
                <a:cs typeface="Arial" panose="020B0604020202020204" pitchFamily="34" charset="0"/>
              </a:rPr>
              <a:t>收集与报告</a:t>
            </a:r>
            <a:r>
              <a:rPr lang="zh-CN" altLang="en-US" sz="2400" i="0" dirty="0">
                <a:latin typeface="Arial" panose="020B0604020202020204" pitchFamily="34" charset="0"/>
                <a:ea typeface="SimSun" panose="02010600030101010101" pitchFamily="2" charset="-122"/>
                <a:cs typeface="Arial" panose="020B0604020202020204" pitchFamily="34" charset="0"/>
              </a:rPr>
              <a:t>。</a:t>
            </a:r>
            <a:endParaRPr lang="en-US" altLang="zh-CN" sz="2400" i="0" dirty="0">
              <a:latin typeface="Arial" panose="020B0604020202020204" pitchFamily="34" charset="0"/>
              <a:ea typeface="SimSun" panose="02010600030101010101" pitchFamily="2" charset="-122"/>
              <a:cs typeface="Arial" panose="020B0604020202020204" pitchFamily="34" charset="0"/>
            </a:endParaRPr>
          </a:p>
          <a:p>
            <a:pPr marL="536575" indent="-536575">
              <a:lnSpc>
                <a:spcPct val="120000"/>
              </a:lnSpc>
              <a:spcBef>
                <a:spcPct val="20000"/>
              </a:spcBef>
              <a:buClr>
                <a:srgbClr val="91AC4E"/>
              </a:buClr>
              <a:buFont typeface="Wingdings" pitchFamily="2" charset="2"/>
              <a:buChar char="q"/>
              <a:tabLst>
                <a:tab pos="539750" algn="l"/>
              </a:tabLst>
            </a:pPr>
            <a:r>
              <a:rPr lang="en-US" altLang="zh-CN" sz="2400" i="0" u="sng" dirty="0" err="1">
                <a:latin typeface="Arial" panose="020B0604020202020204" pitchFamily="34" charset="0"/>
                <a:ea typeface="SimSun" panose="02010600030101010101" pitchFamily="2" charset="-122"/>
                <a:cs typeface="Arial" panose="020B0604020202020204" pitchFamily="34" charset="0"/>
              </a:rPr>
              <a:t>BullseyeCoverage</a:t>
            </a:r>
            <a:r>
              <a:rPr lang="zh-CN" altLang="zh-CN" sz="2400" i="0" dirty="0">
                <a:latin typeface="Arial" panose="020B0604020202020204" pitchFamily="34" charset="0"/>
                <a:ea typeface="SimSun" panose="02010600030101010101" pitchFamily="2" charset="-122"/>
                <a:cs typeface="Arial" panose="020B0604020202020204" pitchFamily="34" charset="0"/>
              </a:rPr>
              <a:t>是一种获取</a:t>
            </a:r>
            <a:r>
              <a:rPr lang="en-US" altLang="zh-CN" sz="2400" i="0" dirty="0">
                <a:latin typeface="Arial" panose="020B0604020202020204" pitchFamily="34" charset="0"/>
                <a:ea typeface="SimSun" panose="02010600030101010101" pitchFamily="2" charset="-122"/>
                <a:cs typeface="Arial" panose="020B0604020202020204" pitchFamily="34" charset="0"/>
              </a:rPr>
              <a:t>C/C++</a:t>
            </a:r>
            <a:r>
              <a:rPr lang="zh-CN" altLang="zh-CN" sz="2400" i="0" dirty="0">
                <a:latin typeface="Arial" panose="020B0604020202020204" pitchFamily="34" charset="0"/>
                <a:ea typeface="SimSun" panose="02010600030101010101" pitchFamily="2" charset="-122"/>
                <a:cs typeface="Arial" panose="020B0604020202020204" pitchFamily="34" charset="0"/>
              </a:rPr>
              <a:t>的代码覆盖率的工具，支持分支覆盖率（</a:t>
            </a:r>
            <a:r>
              <a:rPr lang="en-US" altLang="zh-CN" sz="2400" i="0" dirty="0">
                <a:latin typeface="Arial" panose="020B0604020202020204" pitchFamily="34" charset="0"/>
                <a:ea typeface="SimSun" panose="02010600030101010101" pitchFamily="2" charset="-122"/>
                <a:cs typeface="Arial" panose="020B0604020202020204" pitchFamily="34" charset="0"/>
              </a:rPr>
              <a:t>Branch Coverage</a:t>
            </a:r>
            <a:r>
              <a:rPr lang="zh-CN" altLang="zh-CN" sz="2400" i="0" dirty="0">
                <a:latin typeface="Arial" panose="020B0604020202020204" pitchFamily="34" charset="0"/>
                <a:ea typeface="SimSun" panose="02010600030101010101" pitchFamily="2" charset="-122"/>
                <a:cs typeface="Arial" panose="020B0604020202020204" pitchFamily="34" charset="0"/>
              </a:rPr>
              <a:t>）</a:t>
            </a:r>
            <a:r>
              <a:rPr lang="zh-CN" altLang="en-US" sz="2400" i="0" dirty="0">
                <a:latin typeface="Arial" panose="020B0604020202020204" pitchFamily="34" charset="0"/>
                <a:ea typeface="SimSun" panose="02010600030101010101" pitchFamily="2" charset="-122"/>
                <a:cs typeface="Arial" panose="020B0604020202020204" pitchFamily="34" charset="0"/>
              </a:rPr>
              <a:t>的分析</a:t>
            </a:r>
            <a:endParaRPr lang="en-US" altLang="zh-CN" sz="2400" i="0" dirty="0">
              <a:latin typeface="Arial" panose="020B0604020202020204" pitchFamily="34" charset="0"/>
              <a:ea typeface="SimSun" panose="02010600030101010101" pitchFamily="2" charset="-122"/>
              <a:cs typeface="Arial" panose="020B0604020202020204" pitchFamily="34" charset="0"/>
            </a:endParaRPr>
          </a:p>
          <a:p>
            <a:pPr marL="536575" indent="-536575">
              <a:lnSpc>
                <a:spcPct val="120000"/>
              </a:lnSpc>
              <a:spcBef>
                <a:spcPct val="20000"/>
              </a:spcBef>
              <a:buClr>
                <a:srgbClr val="91AC4E"/>
              </a:buClr>
              <a:buFont typeface="Wingdings" pitchFamily="2" charset="2"/>
              <a:buChar char="q"/>
              <a:tabLst>
                <a:tab pos="539750" algn="l"/>
              </a:tabLst>
            </a:pPr>
            <a:r>
              <a:rPr lang="en-US" altLang="zh-CN" sz="2400" b="1" i="0" dirty="0" err="1">
                <a:latin typeface="Arial" panose="020B0604020202020204" pitchFamily="34" charset="0"/>
                <a:ea typeface="SimSun" panose="02010600030101010101" pitchFamily="2" charset="-122"/>
                <a:cs typeface="Arial" panose="020B0604020202020204" pitchFamily="34" charset="0"/>
              </a:rPr>
              <a:t>Testwell</a:t>
            </a:r>
            <a:r>
              <a:rPr lang="en-US" altLang="zh-CN" sz="2400" b="1" i="0" dirty="0">
                <a:latin typeface="Arial" panose="020B0604020202020204" pitchFamily="34" charset="0"/>
                <a:ea typeface="SimSun" panose="02010600030101010101" pitchFamily="2" charset="-122"/>
                <a:cs typeface="Arial" panose="020B0604020202020204" pitchFamily="34" charset="0"/>
              </a:rPr>
              <a:t> CTC++, </a:t>
            </a:r>
            <a:r>
              <a:rPr lang="en-US" altLang="zh-CN" sz="2400" i="0" dirty="0" err="1">
                <a:latin typeface="Arial" panose="020B0604020202020204" pitchFamily="34" charset="0"/>
                <a:ea typeface="SimSun" panose="02010600030101010101" pitchFamily="2" charset="-122"/>
                <a:cs typeface="Arial" panose="020B0604020202020204" pitchFamily="34" charset="0"/>
              </a:rPr>
              <a:t>Parasoft</a:t>
            </a:r>
            <a:r>
              <a:rPr lang="en-US" altLang="zh-CN" sz="2400" i="0" dirty="0">
                <a:latin typeface="Arial" panose="020B0604020202020204" pitchFamily="34" charset="0"/>
                <a:ea typeface="SimSun" panose="02010600030101010101" pitchFamily="2" charset="-122"/>
                <a:cs typeface="Arial" panose="020B0604020202020204" pitchFamily="34" charset="0"/>
              </a:rPr>
              <a:t> </a:t>
            </a:r>
            <a:r>
              <a:rPr lang="en-US" altLang="zh-CN" sz="2400" i="0" dirty="0" err="1">
                <a:latin typeface="Arial" panose="020B0604020202020204" pitchFamily="34" charset="0"/>
                <a:ea typeface="SimSun" panose="02010600030101010101" pitchFamily="2" charset="-122"/>
                <a:cs typeface="Arial" panose="020B0604020202020204" pitchFamily="34" charset="0"/>
              </a:rPr>
              <a:t>Jtest</a:t>
            </a:r>
            <a:r>
              <a:rPr lang="en-US" altLang="zh-CN" sz="2400" i="0" dirty="0">
                <a:latin typeface="Arial" panose="020B0604020202020204" pitchFamily="34" charset="0"/>
                <a:ea typeface="SimSun" panose="02010600030101010101" pitchFamily="2" charset="-122"/>
                <a:cs typeface="Arial" panose="020B0604020202020204" pitchFamily="34" charset="0"/>
              </a:rPr>
              <a:t>/C++Test, </a:t>
            </a:r>
            <a:r>
              <a:rPr lang="en-US" altLang="zh-CN" sz="2400" i="0" dirty="0" err="1">
                <a:latin typeface="Arial" panose="020B0604020202020204" pitchFamily="34" charset="0"/>
                <a:ea typeface="SimSun" panose="02010600030101010101" pitchFamily="2" charset="-122"/>
                <a:cs typeface="Arial" panose="020B0604020202020204" pitchFamily="34" charset="0"/>
              </a:rPr>
              <a:t>CoverageMeter</a:t>
            </a:r>
            <a:r>
              <a:rPr lang="en-US" altLang="zh-CN" sz="2400" i="0" dirty="0">
                <a:latin typeface="Arial" panose="020B0604020202020204" pitchFamily="34" charset="0"/>
                <a:ea typeface="SimSun" panose="02010600030101010101" pitchFamily="2" charset="-122"/>
                <a:cs typeface="Arial" panose="020B0604020202020204" pitchFamily="34" charset="0"/>
              </a:rPr>
              <a:t>, </a:t>
            </a:r>
            <a:r>
              <a:rPr lang="en-US" altLang="zh-CN" sz="2400" i="0" dirty="0" err="1">
                <a:latin typeface="Arial" panose="020B0604020202020204" pitchFamily="34" charset="0"/>
                <a:ea typeface="SimSun" panose="02010600030101010101" pitchFamily="2" charset="-122"/>
                <a:cs typeface="Arial" panose="020B0604020202020204" pitchFamily="34" charset="0"/>
              </a:rPr>
              <a:t>Jcov</a:t>
            </a:r>
            <a:r>
              <a:rPr lang="en-US" altLang="zh-CN" sz="2400" i="0" dirty="0">
                <a:latin typeface="Arial" panose="020B0604020202020204" pitchFamily="34" charset="0"/>
                <a:ea typeface="SimSun" panose="02010600030101010101" pitchFamily="2" charset="-122"/>
                <a:cs typeface="Arial" panose="020B0604020202020204" pitchFamily="34" charset="0"/>
              </a:rPr>
              <a:t>, </a:t>
            </a:r>
            <a:r>
              <a:rPr lang="en-US" altLang="zh-CN" sz="2400" i="0" dirty="0" err="1">
                <a:latin typeface="Arial" panose="020B0604020202020204" pitchFamily="34" charset="0"/>
                <a:ea typeface="SimSun" panose="02010600030101010101" pitchFamily="2" charset="-122"/>
                <a:cs typeface="Arial" panose="020B0604020202020204" pitchFamily="34" charset="0"/>
              </a:rPr>
              <a:t>CodeCover</a:t>
            </a:r>
            <a:r>
              <a:rPr lang="en-US" altLang="zh-CN" sz="2400" i="0" dirty="0">
                <a:latin typeface="Arial" panose="020B0604020202020204" pitchFamily="34" charset="0"/>
                <a:ea typeface="SimSun" panose="02010600030101010101" pitchFamily="2" charset="-122"/>
                <a:cs typeface="Arial" panose="020B0604020202020204" pitchFamily="34" charset="0"/>
              </a:rPr>
              <a:t>, </a:t>
            </a:r>
            <a:r>
              <a:rPr lang="en-US" altLang="zh-CN" sz="2400" i="0" dirty="0" err="1">
                <a:latin typeface="Arial" panose="020B0604020202020204" pitchFamily="34" charset="0"/>
                <a:ea typeface="SimSun" panose="02010600030101010101" pitchFamily="2" charset="-122"/>
                <a:cs typeface="Arial" panose="020B0604020202020204" pitchFamily="34" charset="0"/>
              </a:rPr>
              <a:t>Coverage.py</a:t>
            </a:r>
            <a:r>
              <a:rPr lang="en-US" altLang="zh-CN" sz="2400" i="0" dirty="0">
                <a:latin typeface="Arial" panose="020B0604020202020204" pitchFamily="34" charset="0"/>
                <a:ea typeface="SimSun" panose="02010600030101010101" pitchFamily="2" charset="-122"/>
                <a:cs typeface="Arial" panose="020B0604020202020204" pitchFamily="34" charset="0"/>
              </a:rPr>
              <a:t>……</a:t>
            </a:r>
          </a:p>
        </p:txBody>
      </p:sp>
    </p:spTree>
    <p:extLst>
      <p:ext uri="{BB962C8B-B14F-4D97-AF65-F5344CB8AC3E}">
        <p14:creationId xmlns:p14="http://schemas.microsoft.com/office/powerpoint/2010/main" val="3887646712"/>
      </p:ext>
    </p:extLst>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0149" y="154166"/>
            <a:ext cx="6984776" cy="561975"/>
          </a:xfrm>
        </p:spPr>
        <p:txBody>
          <a:bodyPr/>
          <a:lstStyle/>
          <a:p>
            <a:r>
              <a:rPr lang="zh-CN" altLang="en-US" dirty="0"/>
              <a:t>实现覆盖率度量：</a:t>
            </a:r>
            <a:r>
              <a:rPr lang="en-US" altLang="zh-CN" dirty="0" err="1"/>
              <a:t>Jacoco</a:t>
            </a:r>
            <a:endParaRPr lang="zh-CN" altLang="en-US" dirty="0"/>
          </a:p>
        </p:txBody>
      </p:sp>
      <p:sp>
        <p:nvSpPr>
          <p:cNvPr id="4" name="幻灯片编号占位符 3"/>
          <p:cNvSpPr>
            <a:spLocks noGrp="1"/>
          </p:cNvSpPr>
          <p:nvPr>
            <p:ph type="sldNum" sz="quarter" idx="10"/>
          </p:nvPr>
        </p:nvSpPr>
        <p:spPr/>
        <p:txBody>
          <a:bodyPr/>
          <a:lstStyle/>
          <a:p>
            <a:fld id="{465EFE0A-B425-5D4C-B2B5-64972D2E3BEB}" type="slidenum">
              <a:rPr lang="en-US" altLang="zh-CN" smtClean="0"/>
              <a:pPr/>
              <a:t>69</a:t>
            </a:fld>
            <a:endParaRPr lang="en-US" altLang="zh-CN"/>
          </a:p>
        </p:txBody>
      </p:sp>
      <p:sp>
        <p:nvSpPr>
          <p:cNvPr id="8" name="矩形 7">
            <a:extLst>
              <a:ext uri="{FF2B5EF4-FFF2-40B4-BE49-F238E27FC236}">
                <a16:creationId xmlns:a16="http://schemas.microsoft.com/office/drawing/2014/main" id="{DAF6DF21-091D-9E47-9235-9043E0BE3DE8}"/>
              </a:ext>
            </a:extLst>
          </p:cNvPr>
          <p:cNvSpPr/>
          <p:nvPr/>
        </p:nvSpPr>
        <p:spPr>
          <a:xfrm>
            <a:off x="670149" y="1104245"/>
            <a:ext cx="7560840" cy="3468001"/>
          </a:xfrm>
          <a:prstGeom prst="rect">
            <a:avLst/>
          </a:prstGeom>
        </p:spPr>
        <p:txBody>
          <a:bodyPr wrap="square">
            <a:spAutoFit/>
          </a:bodyPr>
          <a:lstStyle/>
          <a:p>
            <a:pPr marL="457200" indent="-457200" latinLnBrk="1">
              <a:lnSpc>
                <a:spcPct val="150000"/>
              </a:lnSpc>
              <a:buFont typeface="+mj-ea"/>
              <a:buAutoNum type="circleNumDbPlain"/>
              <a:tabLst>
                <a:tab pos="42863" algn="l"/>
              </a:tabLst>
            </a:pPr>
            <a:r>
              <a:rPr lang="zh-CN" altLang="en-US" i="0" dirty="0">
                <a:solidFill>
                  <a:schemeClr val="tx1">
                    <a:lumMod val="75000"/>
                    <a:lumOff val="25000"/>
                  </a:schemeClr>
                </a:solidFill>
                <a:latin typeface="Yuanti SC" panose="02010600040101010101" pitchFamily="2" charset="-122"/>
                <a:ea typeface="Yuanti SC" panose="02010600040101010101" pitchFamily="2" charset="-122"/>
              </a:rPr>
              <a:t>覆盖率分析维度：指令、分支、行、方法、类、圈复杂度</a:t>
            </a:r>
          </a:p>
          <a:p>
            <a:pPr marL="457200" indent="-457200" latinLnBrk="1">
              <a:lnSpc>
                <a:spcPct val="150000"/>
              </a:lnSpc>
              <a:buFont typeface="+mj-ea"/>
              <a:buAutoNum type="circleNumDbPlain"/>
              <a:tabLst>
                <a:tab pos="42863" algn="l"/>
              </a:tabLst>
            </a:pPr>
            <a:r>
              <a:rPr lang="zh-CN" altLang="en-US" i="0" dirty="0">
                <a:solidFill>
                  <a:schemeClr val="tx1">
                    <a:lumMod val="75000"/>
                    <a:lumOff val="25000"/>
                  </a:schemeClr>
                </a:solidFill>
                <a:latin typeface="Yuanti SC" panose="02010600040101010101" pitchFamily="2" charset="-122"/>
                <a:ea typeface="Yuanti SC" panose="02010600040101010101" pitchFamily="2" charset="-122"/>
              </a:rPr>
              <a:t>基于</a:t>
            </a:r>
            <a:r>
              <a:rPr lang="en-US" altLang="zh-CN" i="0" dirty="0">
                <a:solidFill>
                  <a:schemeClr val="tx1">
                    <a:lumMod val="75000"/>
                    <a:lumOff val="25000"/>
                  </a:schemeClr>
                </a:solidFill>
                <a:latin typeface="Yuanti SC" panose="02010600040101010101" pitchFamily="2" charset="-122"/>
                <a:ea typeface="Yuanti SC" panose="02010600040101010101" pitchFamily="2" charset="-122"/>
              </a:rPr>
              <a:t>java</a:t>
            </a:r>
            <a:r>
              <a:rPr lang="zh-CN" altLang="en-US" i="0" dirty="0">
                <a:solidFill>
                  <a:schemeClr val="tx1">
                    <a:lumMod val="75000"/>
                    <a:lumOff val="25000"/>
                  </a:schemeClr>
                </a:solidFill>
                <a:latin typeface="Yuanti SC" panose="02010600040101010101" pitchFamily="2" charset="-122"/>
                <a:ea typeface="Yuanti SC" panose="02010600040101010101" pitchFamily="2" charset="-122"/>
              </a:rPr>
              <a:t>二进制码，无需源文件</a:t>
            </a:r>
          </a:p>
          <a:p>
            <a:pPr marL="457200" indent="-457200" latinLnBrk="1">
              <a:lnSpc>
                <a:spcPct val="150000"/>
              </a:lnSpc>
              <a:buFont typeface="+mj-ea"/>
              <a:buAutoNum type="circleNumDbPlain"/>
              <a:tabLst>
                <a:tab pos="42863" algn="l"/>
              </a:tabLst>
            </a:pPr>
            <a:r>
              <a:rPr lang="zh-CN" altLang="en-US" i="0" dirty="0">
                <a:solidFill>
                  <a:schemeClr val="tx1">
                    <a:lumMod val="75000"/>
                    <a:lumOff val="25000"/>
                  </a:schemeClr>
                </a:solidFill>
                <a:latin typeface="Yuanti SC" panose="02010600040101010101" pitchFamily="2" charset="-122"/>
                <a:ea typeface="Yuanti SC" panose="02010600040101010101" pitchFamily="2" charset="-122"/>
              </a:rPr>
              <a:t>基于</a:t>
            </a:r>
            <a:r>
              <a:rPr lang="en-US" altLang="zh-CN" b="1" i="0" dirty="0">
                <a:solidFill>
                  <a:schemeClr val="tx1">
                    <a:lumMod val="75000"/>
                    <a:lumOff val="25000"/>
                  </a:schemeClr>
                </a:solidFill>
                <a:latin typeface="Yuanti SC" panose="02010600040101010101" pitchFamily="2" charset="-122"/>
                <a:ea typeface="Yuanti SC" panose="02010600040101010101" pitchFamily="2" charset="-122"/>
              </a:rPr>
              <a:t>on-the-fly instrumentation </a:t>
            </a:r>
            <a:r>
              <a:rPr lang="zh-CN" altLang="en-US" i="0" dirty="0">
                <a:solidFill>
                  <a:schemeClr val="tx1">
                    <a:lumMod val="75000"/>
                    <a:lumOff val="25000"/>
                  </a:schemeClr>
                </a:solidFill>
                <a:latin typeface="Yuanti SC" panose="02010600040101010101" pitchFamily="2" charset="-122"/>
                <a:ea typeface="Yuanti SC" panose="02010600040101010101" pitchFamily="2" charset="-122"/>
              </a:rPr>
              <a:t>的</a:t>
            </a:r>
            <a:r>
              <a:rPr lang="en-US" altLang="zh-CN" i="0" dirty="0">
                <a:solidFill>
                  <a:schemeClr val="tx1">
                    <a:lumMod val="75000"/>
                    <a:lumOff val="25000"/>
                  </a:schemeClr>
                </a:solidFill>
                <a:latin typeface="Yuanti SC" panose="02010600040101010101" pitchFamily="2" charset="-122"/>
                <a:ea typeface="Yuanti SC" panose="02010600040101010101" pitchFamily="2" charset="-122"/>
              </a:rPr>
              <a:t>java agent</a:t>
            </a:r>
            <a:r>
              <a:rPr lang="zh-CN" altLang="en-US" i="0" dirty="0">
                <a:solidFill>
                  <a:schemeClr val="tx1">
                    <a:lumMod val="75000"/>
                    <a:lumOff val="25000"/>
                  </a:schemeClr>
                </a:solidFill>
                <a:latin typeface="Yuanti SC" panose="02010600040101010101" pitchFamily="2" charset="-122"/>
                <a:ea typeface="Yuanti SC" panose="02010600040101010101" pitchFamily="2" charset="-122"/>
              </a:rPr>
              <a:t>的集成</a:t>
            </a:r>
          </a:p>
          <a:p>
            <a:pPr marL="457200" indent="-457200" latinLnBrk="1">
              <a:lnSpc>
                <a:spcPct val="150000"/>
              </a:lnSpc>
              <a:buFont typeface="+mj-ea"/>
              <a:buAutoNum type="circleNumDbPlain"/>
              <a:tabLst>
                <a:tab pos="42863" algn="l"/>
              </a:tabLst>
            </a:pPr>
            <a:r>
              <a:rPr lang="zh-CN" altLang="en-US" i="0" dirty="0">
                <a:solidFill>
                  <a:schemeClr val="tx1">
                    <a:lumMod val="75000"/>
                    <a:lumOff val="25000"/>
                  </a:schemeClr>
                </a:solidFill>
                <a:latin typeface="Yuanti SC" panose="02010600040101010101" pitchFamily="2" charset="-122"/>
                <a:ea typeface="Yuanti SC" panose="02010600040101010101" pitchFamily="2" charset="-122"/>
              </a:rPr>
              <a:t>框架：基于</a:t>
            </a:r>
            <a:r>
              <a:rPr lang="en-US" altLang="zh-CN" i="0" dirty="0">
                <a:solidFill>
                  <a:schemeClr val="tx1">
                    <a:lumMod val="75000"/>
                    <a:lumOff val="25000"/>
                  </a:schemeClr>
                </a:solidFill>
                <a:latin typeface="Yuanti SC" panose="02010600040101010101" pitchFamily="2" charset="-122"/>
                <a:ea typeface="Yuanti SC" panose="02010600040101010101" pitchFamily="2" charset="-122"/>
              </a:rPr>
              <a:t>java VM</a:t>
            </a:r>
            <a:r>
              <a:rPr lang="zh-CN" altLang="en-US" i="0" dirty="0">
                <a:solidFill>
                  <a:schemeClr val="tx1">
                    <a:lumMod val="75000"/>
                    <a:lumOff val="25000"/>
                  </a:schemeClr>
                </a:solidFill>
                <a:latin typeface="Yuanti SC" panose="02010600040101010101" pitchFamily="2" charset="-122"/>
                <a:ea typeface="Yuanti SC" panose="02010600040101010101" pitchFamily="2" charset="-122"/>
              </a:rPr>
              <a:t>的应用集成，如</a:t>
            </a:r>
            <a:r>
              <a:rPr lang="en-US" altLang="zh-CN" i="0" dirty="0">
                <a:solidFill>
                  <a:schemeClr val="tx1">
                    <a:lumMod val="75000"/>
                    <a:lumOff val="25000"/>
                  </a:schemeClr>
                </a:solidFill>
                <a:latin typeface="Yuanti SC" panose="02010600040101010101" pitchFamily="2" charset="-122"/>
                <a:ea typeface="Yuanti SC" panose="02010600040101010101" pitchFamily="2" charset="-122"/>
              </a:rPr>
              <a:t>OSGI</a:t>
            </a:r>
            <a:r>
              <a:rPr lang="zh-CN" altLang="en-US" i="0" dirty="0">
                <a:solidFill>
                  <a:schemeClr val="tx1">
                    <a:lumMod val="75000"/>
                    <a:lumOff val="25000"/>
                  </a:schemeClr>
                </a:solidFill>
                <a:latin typeface="Yuanti SC" panose="02010600040101010101" pitchFamily="2" charset="-122"/>
                <a:ea typeface="Yuanti SC" panose="02010600040101010101" pitchFamily="2" charset="-122"/>
              </a:rPr>
              <a:t>框架、</a:t>
            </a:r>
            <a:r>
              <a:rPr lang="en-US" altLang="zh-CN" i="0" dirty="0">
                <a:solidFill>
                  <a:schemeClr val="tx1">
                    <a:lumMod val="75000"/>
                    <a:lumOff val="25000"/>
                  </a:schemeClr>
                </a:solidFill>
                <a:latin typeface="Yuanti SC" panose="02010600040101010101" pitchFamily="2" charset="-122"/>
                <a:ea typeface="Yuanti SC" panose="02010600040101010101" pitchFamily="2" charset="-122"/>
              </a:rPr>
              <a:t>web</a:t>
            </a:r>
            <a:r>
              <a:rPr lang="zh-CN" altLang="en-US" i="0" dirty="0">
                <a:solidFill>
                  <a:schemeClr val="tx1">
                    <a:lumMod val="75000"/>
                    <a:lumOff val="25000"/>
                  </a:schemeClr>
                </a:solidFill>
                <a:latin typeface="Yuanti SC" panose="02010600040101010101" pitchFamily="2" charset="-122"/>
                <a:ea typeface="Yuanti SC" panose="02010600040101010101" pitchFamily="2" charset="-122"/>
              </a:rPr>
              <a:t>容器和</a:t>
            </a:r>
            <a:r>
              <a:rPr lang="en-US" altLang="zh-CN" i="0" dirty="0">
                <a:solidFill>
                  <a:schemeClr val="tx1">
                    <a:lumMod val="75000"/>
                    <a:lumOff val="25000"/>
                  </a:schemeClr>
                </a:solidFill>
                <a:latin typeface="Yuanti SC" panose="02010600040101010101" pitchFamily="2" charset="-122"/>
                <a:ea typeface="Yuanti SC" panose="02010600040101010101" pitchFamily="2" charset="-122"/>
              </a:rPr>
              <a:t>EJB</a:t>
            </a:r>
            <a:r>
              <a:rPr lang="zh-CN" altLang="en-US" i="0" dirty="0">
                <a:solidFill>
                  <a:schemeClr val="tx1">
                    <a:lumMod val="75000"/>
                    <a:lumOff val="25000"/>
                  </a:schemeClr>
                </a:solidFill>
                <a:latin typeface="Yuanti SC" panose="02010600040101010101" pitchFamily="2" charset="-122"/>
                <a:ea typeface="Yuanti SC" panose="02010600040101010101" pitchFamily="2" charset="-122"/>
              </a:rPr>
              <a:t>服务器</a:t>
            </a:r>
          </a:p>
          <a:p>
            <a:pPr marL="457200" indent="-457200" latinLnBrk="1">
              <a:lnSpc>
                <a:spcPct val="150000"/>
              </a:lnSpc>
              <a:buFont typeface="+mj-ea"/>
              <a:buAutoNum type="circleNumDbPlain"/>
              <a:tabLst>
                <a:tab pos="42863" algn="l"/>
              </a:tabLst>
            </a:pPr>
            <a:r>
              <a:rPr lang="zh-CN" altLang="en-US" i="0" dirty="0">
                <a:solidFill>
                  <a:schemeClr val="tx1">
                    <a:lumMod val="75000"/>
                    <a:lumOff val="25000"/>
                  </a:schemeClr>
                </a:solidFill>
                <a:latin typeface="Yuanti SC" panose="02010600040101010101" pitchFamily="2" charset="-122"/>
                <a:ea typeface="Yuanti SC" panose="02010600040101010101" pitchFamily="2" charset="-122"/>
              </a:rPr>
              <a:t>兼容所有的</a:t>
            </a:r>
            <a:r>
              <a:rPr lang="en-US" altLang="zh-CN" i="0" dirty="0">
                <a:solidFill>
                  <a:schemeClr val="tx1">
                    <a:lumMod val="75000"/>
                    <a:lumOff val="25000"/>
                  </a:schemeClr>
                </a:solidFill>
                <a:latin typeface="Yuanti SC" panose="02010600040101010101" pitchFamily="2" charset="-122"/>
                <a:ea typeface="Yuanti SC" panose="02010600040101010101" pitchFamily="2" charset="-122"/>
              </a:rPr>
              <a:t>java class file</a:t>
            </a:r>
            <a:r>
              <a:rPr lang="zh-CN" altLang="en-US" i="0" dirty="0">
                <a:solidFill>
                  <a:schemeClr val="tx1">
                    <a:lumMod val="75000"/>
                    <a:lumOff val="25000"/>
                  </a:schemeClr>
                </a:solidFill>
                <a:latin typeface="Yuanti SC" panose="02010600040101010101" pitchFamily="2" charset="-122"/>
                <a:ea typeface="Yuanti SC" panose="02010600040101010101" pitchFamily="2" charset="-122"/>
              </a:rPr>
              <a:t>版本</a:t>
            </a:r>
            <a:r>
              <a:rPr lang="zh-CN" altLang="en-US" dirty="0">
                <a:solidFill>
                  <a:schemeClr val="tx1">
                    <a:lumMod val="75000"/>
                    <a:lumOff val="25000"/>
                  </a:schemeClr>
                </a:solidFill>
                <a:latin typeface="Yuanti SC" panose="02010600040101010101" pitchFamily="2" charset="-122"/>
                <a:ea typeface="Yuanti SC" panose="02010600040101010101" pitchFamily="2" charset="-122"/>
              </a:rPr>
              <a:t>、</a:t>
            </a:r>
            <a:r>
              <a:rPr lang="zh-CN" altLang="en-US" i="0" dirty="0">
                <a:solidFill>
                  <a:schemeClr val="tx1">
                    <a:lumMod val="75000"/>
                    <a:lumOff val="25000"/>
                  </a:schemeClr>
                </a:solidFill>
                <a:latin typeface="Yuanti SC" panose="02010600040101010101" pitchFamily="2" charset="-122"/>
                <a:ea typeface="Yuanti SC" panose="02010600040101010101" pitchFamily="2" charset="-122"/>
              </a:rPr>
              <a:t>支持不同的</a:t>
            </a:r>
            <a:r>
              <a:rPr lang="en-US" altLang="zh-CN" i="0" dirty="0">
                <a:solidFill>
                  <a:schemeClr val="tx1">
                    <a:lumMod val="75000"/>
                    <a:lumOff val="25000"/>
                  </a:schemeClr>
                </a:solidFill>
                <a:latin typeface="Yuanti SC" panose="02010600040101010101" pitchFamily="2" charset="-122"/>
                <a:ea typeface="Yuanti SC" panose="02010600040101010101" pitchFamily="2" charset="-122"/>
              </a:rPr>
              <a:t>JVM</a:t>
            </a:r>
            <a:r>
              <a:rPr lang="zh-CN" altLang="en-US" i="0" dirty="0">
                <a:solidFill>
                  <a:schemeClr val="tx1">
                    <a:lumMod val="75000"/>
                    <a:lumOff val="25000"/>
                  </a:schemeClr>
                </a:solidFill>
                <a:latin typeface="Yuanti SC" panose="02010600040101010101" pitchFamily="2" charset="-122"/>
                <a:ea typeface="Yuanti SC" panose="02010600040101010101" pitchFamily="2" charset="-122"/>
              </a:rPr>
              <a:t>语言</a:t>
            </a:r>
          </a:p>
          <a:p>
            <a:pPr marL="457200" indent="-457200" latinLnBrk="1">
              <a:lnSpc>
                <a:spcPct val="150000"/>
              </a:lnSpc>
              <a:buFont typeface="+mj-ea"/>
              <a:buAutoNum type="circleNumDbPlain"/>
              <a:tabLst>
                <a:tab pos="42863" algn="l"/>
              </a:tabLst>
            </a:pPr>
            <a:r>
              <a:rPr lang="zh-CN" altLang="en-US" i="0" dirty="0">
                <a:solidFill>
                  <a:schemeClr val="tx1">
                    <a:lumMod val="75000"/>
                    <a:lumOff val="25000"/>
                  </a:schemeClr>
                </a:solidFill>
                <a:latin typeface="Yuanti SC" panose="02010600040101010101" pitchFamily="2" charset="-122"/>
                <a:ea typeface="Yuanti SC" panose="02010600040101010101" pitchFamily="2" charset="-122"/>
              </a:rPr>
              <a:t>多种报告形式：</a:t>
            </a:r>
            <a:r>
              <a:rPr lang="en-US" altLang="zh-CN" i="0" dirty="0">
                <a:solidFill>
                  <a:schemeClr val="tx1">
                    <a:lumMod val="75000"/>
                    <a:lumOff val="25000"/>
                  </a:schemeClr>
                </a:solidFill>
                <a:latin typeface="Yuanti SC" panose="02010600040101010101" pitchFamily="2" charset="-122"/>
                <a:ea typeface="Yuanti SC" panose="02010600040101010101" pitchFamily="2" charset="-122"/>
              </a:rPr>
              <a:t>HTML</a:t>
            </a:r>
            <a:r>
              <a:rPr lang="zh-CN" altLang="en-US" i="0" dirty="0">
                <a:solidFill>
                  <a:schemeClr val="tx1">
                    <a:lumMod val="75000"/>
                    <a:lumOff val="25000"/>
                  </a:schemeClr>
                </a:solidFill>
                <a:latin typeface="Yuanti SC" panose="02010600040101010101" pitchFamily="2" charset="-122"/>
                <a:ea typeface="Yuanti SC" panose="02010600040101010101" pitchFamily="2" charset="-122"/>
              </a:rPr>
              <a:t>、</a:t>
            </a:r>
            <a:r>
              <a:rPr lang="en-US" altLang="zh-CN" i="0" dirty="0">
                <a:solidFill>
                  <a:schemeClr val="tx1">
                    <a:lumMod val="75000"/>
                    <a:lumOff val="25000"/>
                  </a:schemeClr>
                </a:solidFill>
                <a:latin typeface="Yuanti SC" panose="02010600040101010101" pitchFamily="2" charset="-122"/>
                <a:ea typeface="Yuanti SC" panose="02010600040101010101" pitchFamily="2" charset="-122"/>
              </a:rPr>
              <a:t>CSV</a:t>
            </a:r>
            <a:r>
              <a:rPr lang="zh-CN" altLang="en-US" i="0" dirty="0">
                <a:solidFill>
                  <a:schemeClr val="tx1">
                    <a:lumMod val="75000"/>
                    <a:lumOff val="25000"/>
                  </a:schemeClr>
                </a:solidFill>
                <a:latin typeface="Yuanti SC" panose="02010600040101010101" pitchFamily="2" charset="-122"/>
                <a:ea typeface="Yuanti SC" panose="02010600040101010101" pitchFamily="2" charset="-122"/>
              </a:rPr>
              <a:t>、</a:t>
            </a:r>
            <a:r>
              <a:rPr lang="en-US" altLang="zh-CN" i="0" dirty="0">
                <a:solidFill>
                  <a:schemeClr val="tx1">
                    <a:lumMod val="75000"/>
                    <a:lumOff val="25000"/>
                  </a:schemeClr>
                </a:solidFill>
                <a:latin typeface="Yuanti SC" panose="02010600040101010101" pitchFamily="2" charset="-122"/>
                <a:ea typeface="Yuanti SC" panose="02010600040101010101" pitchFamily="2" charset="-122"/>
              </a:rPr>
              <a:t>XML</a:t>
            </a:r>
          </a:p>
          <a:p>
            <a:pPr marL="457200" indent="-457200" latinLnBrk="1">
              <a:lnSpc>
                <a:spcPct val="150000"/>
              </a:lnSpc>
              <a:buFont typeface="+mj-ea"/>
              <a:buAutoNum type="circleNumDbPlain"/>
              <a:tabLst>
                <a:tab pos="42863" algn="l"/>
              </a:tabLst>
            </a:pPr>
            <a:r>
              <a:rPr lang="zh-CN" altLang="en-US" sz="2000" i="0" dirty="0">
                <a:solidFill>
                  <a:schemeClr val="tx1">
                    <a:lumMod val="75000"/>
                    <a:lumOff val="25000"/>
                  </a:schemeClr>
                </a:solidFill>
                <a:latin typeface="Yuanti SC" panose="02010600040101010101" pitchFamily="2" charset="-122"/>
                <a:ea typeface="Yuanti SC" panose="02010600040101010101" pitchFamily="2" charset="-122"/>
              </a:rPr>
              <a:t>远程协议和</a:t>
            </a:r>
            <a:r>
              <a:rPr lang="en-US" altLang="zh-CN" sz="2000" i="0" dirty="0">
                <a:solidFill>
                  <a:schemeClr val="tx1">
                    <a:lumMod val="75000"/>
                    <a:lumOff val="25000"/>
                  </a:schemeClr>
                </a:solidFill>
                <a:latin typeface="Yuanti SC" panose="02010600040101010101" pitchFamily="2" charset="-122"/>
                <a:ea typeface="Yuanti SC" panose="02010600040101010101" pitchFamily="2" charset="-122"/>
              </a:rPr>
              <a:t>JMX</a:t>
            </a:r>
            <a:r>
              <a:rPr lang="zh-CN" altLang="en-US" sz="2000" i="0" dirty="0">
                <a:solidFill>
                  <a:schemeClr val="tx1">
                    <a:lumMod val="75000"/>
                    <a:lumOff val="25000"/>
                  </a:schemeClr>
                </a:solidFill>
                <a:latin typeface="Yuanti SC" panose="02010600040101010101" pitchFamily="2" charset="-122"/>
                <a:ea typeface="Yuanti SC" panose="02010600040101010101" pitchFamily="2" charset="-122"/>
              </a:rPr>
              <a:t>控制可随时从覆盖率代理获取执行数据</a:t>
            </a:r>
          </a:p>
          <a:p>
            <a:pPr marL="457200" indent="-457200" latinLnBrk="1">
              <a:lnSpc>
                <a:spcPct val="150000"/>
              </a:lnSpc>
              <a:buFont typeface="+mj-ea"/>
              <a:buAutoNum type="circleNumDbPlain"/>
              <a:tabLst>
                <a:tab pos="42863" algn="l"/>
              </a:tabLst>
            </a:pPr>
            <a:r>
              <a:rPr lang="en-US" altLang="zh-CN" sz="2000" i="0" dirty="0">
                <a:solidFill>
                  <a:schemeClr val="tx1">
                    <a:lumMod val="75000"/>
                    <a:lumOff val="25000"/>
                  </a:schemeClr>
                </a:solidFill>
                <a:latin typeface="Yuanti SC" panose="02010600040101010101" pitchFamily="2" charset="-122"/>
                <a:ea typeface="Yuanti SC" panose="02010600040101010101" pitchFamily="2" charset="-122"/>
              </a:rPr>
              <a:t>ANT tasks/ Maven-plugin</a:t>
            </a:r>
            <a:r>
              <a:rPr lang="zh-CN" altLang="en-US" sz="2000" i="0" dirty="0">
                <a:solidFill>
                  <a:schemeClr val="tx1">
                    <a:lumMod val="75000"/>
                    <a:lumOff val="25000"/>
                  </a:schemeClr>
                </a:solidFill>
                <a:latin typeface="Yuanti SC" panose="02010600040101010101" pitchFamily="2" charset="-122"/>
                <a:ea typeface="Yuanti SC" panose="02010600040101010101" pitchFamily="2" charset="-122"/>
              </a:rPr>
              <a:t>收集执行数据并创建覆盖率报告</a:t>
            </a:r>
          </a:p>
        </p:txBody>
      </p:sp>
      <p:sp>
        <p:nvSpPr>
          <p:cNvPr id="5" name="文本框 4">
            <a:extLst>
              <a:ext uri="{FF2B5EF4-FFF2-40B4-BE49-F238E27FC236}">
                <a16:creationId xmlns:a16="http://schemas.microsoft.com/office/drawing/2014/main" id="{EDB1C386-C381-0766-8681-E650362EAB21}"/>
              </a:ext>
            </a:extLst>
          </p:cNvPr>
          <p:cNvSpPr txBox="1"/>
          <p:nvPr/>
        </p:nvSpPr>
        <p:spPr>
          <a:xfrm>
            <a:off x="750535" y="663102"/>
            <a:ext cx="2464937" cy="276999"/>
          </a:xfrm>
          <a:prstGeom prst="rect">
            <a:avLst/>
          </a:prstGeom>
          <a:noFill/>
        </p:spPr>
        <p:txBody>
          <a:bodyPr wrap="square">
            <a:spAutoFit/>
          </a:bodyPr>
          <a:lstStyle/>
          <a:p>
            <a:r>
              <a:rPr lang="zh-CN" altLang="en-US" sz="1200" dirty="0"/>
              <a:t>https://www.eclemma.org/jacoco/</a:t>
            </a:r>
          </a:p>
        </p:txBody>
      </p:sp>
    </p:spTree>
    <p:extLst>
      <p:ext uri="{BB962C8B-B14F-4D97-AF65-F5344CB8AC3E}">
        <p14:creationId xmlns:p14="http://schemas.microsoft.com/office/powerpoint/2010/main" val="781783468"/>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dirty="0">
                <a:latin typeface="微软雅黑" panose="020B0503020204020204" pitchFamily="34" charset="-122"/>
                <a:ea typeface="微软雅黑" panose="020B0503020204020204" pitchFamily="34" charset="-122"/>
              </a:rPr>
              <a:t>关注代码评审</a:t>
            </a:r>
            <a:endParaRPr kumimoji="1" lang="zh-CN" altLang="en-US"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 name="Picture 8" descr="http://www.ibm.com/developerworks/rational/library/11-proven-practices-for-peer-review/image001.gif">
            <a:extLst>
              <a:ext uri="{FF2B5EF4-FFF2-40B4-BE49-F238E27FC236}">
                <a16:creationId xmlns:a16="http://schemas.microsoft.com/office/drawing/2014/main" id="{D83B6A44-8F97-A4FB-586C-C7223AAB1396}"/>
              </a:ext>
            </a:extLst>
          </p:cNvPr>
          <p:cNvPicPr>
            <a:picLocks noChangeAspect="1" noChangeArrowheads="1"/>
          </p:cNvPicPr>
          <p:nvPr/>
        </p:nvPicPr>
        <p:blipFill>
          <a:blip r:embed="rId2" cstate="print"/>
          <a:srcRect/>
          <a:stretch>
            <a:fillRect/>
          </a:stretch>
        </p:blipFill>
        <p:spPr bwMode="auto">
          <a:xfrm>
            <a:off x="5125036" y="1388301"/>
            <a:ext cx="3930234" cy="2366898"/>
          </a:xfrm>
          <a:prstGeom prst="rect">
            <a:avLst/>
          </a:prstGeom>
          <a:noFill/>
        </p:spPr>
      </p:pic>
      <p:sp>
        <p:nvSpPr>
          <p:cNvPr id="5" name="矩形 4">
            <a:extLst>
              <a:ext uri="{FF2B5EF4-FFF2-40B4-BE49-F238E27FC236}">
                <a16:creationId xmlns:a16="http://schemas.microsoft.com/office/drawing/2014/main" id="{E00624EC-588D-7C6E-F0C3-77035EE76F7A}"/>
              </a:ext>
            </a:extLst>
          </p:cNvPr>
          <p:cNvSpPr/>
          <p:nvPr/>
        </p:nvSpPr>
        <p:spPr>
          <a:xfrm>
            <a:off x="172886" y="1470343"/>
            <a:ext cx="4719750" cy="2001638"/>
          </a:xfrm>
          <a:prstGeom prst="rect">
            <a:avLst/>
          </a:prstGeom>
        </p:spPr>
        <p:txBody>
          <a:bodyPr wrap="square">
            <a:spAutoFit/>
          </a:bodyPr>
          <a:lstStyle/>
          <a:p>
            <a:pPr marL="308610" indent="-308610">
              <a:lnSpc>
                <a:spcPct val="140000"/>
              </a:lnSpc>
              <a:buFont typeface="+mj-ea"/>
              <a:buAutoNum type="circleNumDbPlain"/>
            </a:pPr>
            <a:r>
              <a:rPr lang="zh-CN" altLang="en-US" dirty="0">
                <a:solidFill>
                  <a:schemeClr val="accent1">
                    <a:lumMod val="50000"/>
                  </a:schemeClr>
                </a:solidFill>
                <a:latin typeface="Yuanti SC" charset="-122"/>
                <a:ea typeface="Yuanti SC" charset="-122"/>
                <a:cs typeface="Yuanti SC" charset="-122"/>
              </a:rPr>
              <a:t>是否符合代码规范、代码风格？</a:t>
            </a:r>
          </a:p>
          <a:p>
            <a:pPr marL="308610" indent="-308610">
              <a:lnSpc>
                <a:spcPct val="140000"/>
              </a:lnSpc>
              <a:buFont typeface="+mj-ea"/>
              <a:buAutoNum type="circleNumDbPlain"/>
            </a:pPr>
            <a:r>
              <a:rPr lang="zh-CN" altLang="en-US" dirty="0">
                <a:solidFill>
                  <a:schemeClr val="accent1">
                    <a:lumMod val="50000"/>
                  </a:schemeClr>
                </a:solidFill>
                <a:latin typeface="Yuanti SC" charset="-122"/>
                <a:ea typeface="Yuanti SC" charset="-122"/>
                <a:cs typeface="Yuanti SC" charset="-122"/>
              </a:rPr>
              <a:t>圈复杂度： </a:t>
            </a:r>
            <a:r>
              <a:rPr lang="en-US" altLang="zh-CN" dirty="0">
                <a:solidFill>
                  <a:schemeClr val="accent1">
                    <a:lumMod val="50000"/>
                  </a:schemeClr>
                </a:solidFill>
                <a:latin typeface="Yuanti SC" charset="-122"/>
                <a:ea typeface="Yuanti SC" charset="-122"/>
                <a:cs typeface="Yuanti SC" charset="-122"/>
              </a:rPr>
              <a:t>e-n+2p</a:t>
            </a:r>
          </a:p>
          <a:p>
            <a:pPr marL="308610" indent="-308610">
              <a:lnSpc>
                <a:spcPct val="140000"/>
              </a:lnSpc>
              <a:buFont typeface="+mj-ea"/>
              <a:buAutoNum type="circleNumDbPlain"/>
            </a:pPr>
            <a:r>
              <a:rPr lang="zh-CN" altLang="en-US" dirty="0">
                <a:solidFill>
                  <a:schemeClr val="accent1">
                    <a:lumMod val="50000"/>
                  </a:schemeClr>
                </a:solidFill>
                <a:latin typeface="Yuanti SC" charset="-122"/>
                <a:ea typeface="Yuanti SC" charset="-122"/>
                <a:cs typeface="Yuanti SC" charset="-122"/>
              </a:rPr>
              <a:t>信息流复杂度</a:t>
            </a:r>
            <a:r>
              <a:rPr lang="zh-CN" altLang="en-US" dirty="0">
                <a:solidFill>
                  <a:schemeClr val="accent1">
                    <a:lumMod val="50000"/>
                  </a:schemeClr>
                </a:solidFill>
                <a:latin typeface="Yuanti SC" charset="-122"/>
                <a:ea typeface="Yuanti SC" charset="-122"/>
                <a:cs typeface="Yuanti SC" charset="-122"/>
                <a:sym typeface="Wingdings"/>
              </a:rPr>
              <a:t>：（扇入*扇出）</a:t>
            </a:r>
            <a:r>
              <a:rPr lang="en-US" altLang="zh-CN" baseline="30000" dirty="0">
                <a:solidFill>
                  <a:schemeClr val="accent1">
                    <a:lumMod val="50000"/>
                  </a:schemeClr>
                </a:solidFill>
                <a:latin typeface="Yuanti SC" charset="-122"/>
                <a:ea typeface="Yuanti SC" charset="-122"/>
                <a:cs typeface="Yuanti SC" charset="-122"/>
                <a:sym typeface="Wingdings"/>
              </a:rPr>
              <a:t>2</a:t>
            </a:r>
            <a:r>
              <a:rPr lang="zh-TW" altLang="en-US" dirty="0">
                <a:solidFill>
                  <a:schemeClr val="accent1">
                    <a:lumMod val="50000"/>
                  </a:schemeClr>
                </a:solidFill>
                <a:latin typeface="Yuanti SC" charset="-122"/>
                <a:ea typeface="Yuanti SC" charset="-122"/>
                <a:cs typeface="Yuanti SC" charset="-122"/>
              </a:rPr>
              <a:t> </a:t>
            </a:r>
            <a:endParaRPr lang="en-US" altLang="zh-TW" dirty="0">
              <a:solidFill>
                <a:schemeClr val="accent1">
                  <a:lumMod val="50000"/>
                </a:schemeClr>
              </a:solidFill>
              <a:latin typeface="Yuanti SC" charset="-122"/>
              <a:ea typeface="Yuanti SC" charset="-122"/>
              <a:cs typeface="Yuanti SC" charset="-122"/>
            </a:endParaRPr>
          </a:p>
          <a:p>
            <a:pPr marL="308610" indent="-308610">
              <a:lnSpc>
                <a:spcPct val="140000"/>
              </a:lnSpc>
              <a:buFont typeface="+mj-ea"/>
              <a:buAutoNum type="circleNumDbPlain"/>
            </a:pPr>
            <a:r>
              <a:rPr lang="zh-CN" altLang="en-US" dirty="0">
                <a:solidFill>
                  <a:schemeClr val="accent1">
                    <a:lumMod val="50000"/>
                  </a:schemeClr>
                </a:solidFill>
                <a:latin typeface="Yuanti SC" charset="-122"/>
                <a:ea typeface="Yuanti SC" charset="-122"/>
                <a:cs typeface="Yuanti SC" charset="-122"/>
              </a:rPr>
              <a:t>模块耦合性：功能</a:t>
            </a:r>
            <a:r>
              <a:rPr lang="en-US" altLang="zh-CN" dirty="0">
                <a:solidFill>
                  <a:schemeClr val="accent1">
                    <a:lumMod val="50000"/>
                  </a:schemeClr>
                </a:solidFill>
                <a:latin typeface="Yuanti SC" charset="-122"/>
                <a:ea typeface="Yuanti SC" charset="-122"/>
                <a:cs typeface="Yuanti SC" charset="-122"/>
              </a:rPr>
              <a:t>/</a:t>
            </a:r>
            <a:r>
              <a:rPr lang="zh-CN" altLang="en-US" dirty="0">
                <a:solidFill>
                  <a:schemeClr val="accent1">
                    <a:lumMod val="50000"/>
                  </a:schemeClr>
                </a:solidFill>
                <a:latin typeface="Yuanti SC" charset="-122"/>
                <a:ea typeface="Yuanti SC" charset="-122"/>
                <a:cs typeface="Yuanti SC" charset="-122"/>
              </a:rPr>
              <a:t>数据相关联模块数比例</a:t>
            </a:r>
            <a:endParaRPr lang="en-US" altLang="zh-CN" dirty="0">
              <a:solidFill>
                <a:schemeClr val="accent1">
                  <a:lumMod val="50000"/>
                </a:schemeClr>
              </a:solidFill>
              <a:latin typeface="Yuanti SC" charset="-122"/>
              <a:ea typeface="Yuanti SC" charset="-122"/>
              <a:cs typeface="Yuanti SC" charset="-122"/>
            </a:endParaRPr>
          </a:p>
          <a:p>
            <a:pPr marL="308610" indent="-308610">
              <a:lnSpc>
                <a:spcPct val="140000"/>
              </a:lnSpc>
              <a:buFont typeface="+mj-ea"/>
              <a:buAutoNum type="circleNumDbPlain"/>
            </a:pPr>
            <a:r>
              <a:rPr lang="en-US" altLang="zh-CN" dirty="0">
                <a:solidFill>
                  <a:schemeClr val="accent1">
                    <a:lumMod val="50000"/>
                  </a:schemeClr>
                </a:solidFill>
                <a:latin typeface="Yuanti SC" charset="-122"/>
                <a:ea typeface="Yuanti SC" charset="-122"/>
                <a:cs typeface="Yuanti SC" charset="-122"/>
              </a:rPr>
              <a:t>……</a:t>
            </a:r>
          </a:p>
        </p:txBody>
      </p:sp>
    </p:spTree>
    <p:extLst>
      <p:ext uri="{BB962C8B-B14F-4D97-AF65-F5344CB8AC3E}">
        <p14:creationId xmlns:p14="http://schemas.microsoft.com/office/powerpoint/2010/main" val="2118558341"/>
      </p:ext>
    </p:extLst>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8EBE86-E6C3-4D4F-B2AE-8E11073DACE3}"/>
              </a:ext>
            </a:extLst>
          </p:cNvPr>
          <p:cNvSpPr>
            <a:spLocks noGrp="1"/>
          </p:cNvSpPr>
          <p:nvPr>
            <p:ph type="title"/>
          </p:nvPr>
        </p:nvSpPr>
        <p:spPr/>
        <p:txBody>
          <a:bodyPr/>
          <a:lstStyle/>
          <a:p>
            <a:r>
              <a:rPr lang="en-US" altLang="zh-CN" sz="3200" b="1" dirty="0">
                <a:latin typeface="Yuanti SC" panose="02010600040101010101" pitchFamily="2" charset="-122"/>
                <a:ea typeface="Yuanti SC" panose="02010600040101010101" pitchFamily="2" charset="-122"/>
              </a:rPr>
              <a:t>on-the-fly instrumentation</a:t>
            </a:r>
            <a:endParaRPr kumimoji="1" lang="zh-CN" altLang="en-US" sz="3200" dirty="0"/>
          </a:p>
        </p:txBody>
      </p:sp>
      <p:sp>
        <p:nvSpPr>
          <p:cNvPr id="4" name="灯片编号占位符 3">
            <a:extLst>
              <a:ext uri="{FF2B5EF4-FFF2-40B4-BE49-F238E27FC236}">
                <a16:creationId xmlns:a16="http://schemas.microsoft.com/office/drawing/2014/main" id="{7B32D813-9FC6-314C-8E7B-53D03C3C4F60}"/>
              </a:ext>
            </a:extLst>
          </p:cNvPr>
          <p:cNvSpPr>
            <a:spLocks noGrp="1"/>
          </p:cNvSpPr>
          <p:nvPr>
            <p:ph type="sldNum" sz="quarter" idx="10"/>
          </p:nvPr>
        </p:nvSpPr>
        <p:spPr/>
        <p:txBody>
          <a:bodyPr/>
          <a:lstStyle/>
          <a:p>
            <a:fld id="{465EFE0A-B425-5D4C-B2B5-64972D2E3BEB}" type="slidenum">
              <a:rPr lang="en-US" altLang="zh-CN" smtClean="0"/>
              <a:pPr/>
              <a:t>70</a:t>
            </a:fld>
            <a:endParaRPr lang="en-US" altLang="zh-CN"/>
          </a:p>
        </p:txBody>
      </p:sp>
      <p:sp>
        <p:nvSpPr>
          <p:cNvPr id="5" name="矩形 4">
            <a:extLst>
              <a:ext uri="{FF2B5EF4-FFF2-40B4-BE49-F238E27FC236}">
                <a16:creationId xmlns:a16="http://schemas.microsoft.com/office/drawing/2014/main" id="{A21C3EC9-CFBB-864D-BF5E-073338EDE994}"/>
              </a:ext>
            </a:extLst>
          </p:cNvPr>
          <p:cNvSpPr/>
          <p:nvPr/>
        </p:nvSpPr>
        <p:spPr>
          <a:xfrm>
            <a:off x="0" y="1151539"/>
            <a:ext cx="4032448" cy="3662541"/>
          </a:xfrm>
          <a:prstGeom prst="rect">
            <a:avLst/>
          </a:prstGeom>
        </p:spPr>
        <p:txBody>
          <a:bodyPr wrap="square">
            <a:spAutoFit/>
          </a:bodyPr>
          <a:lstStyle/>
          <a:p>
            <a:r>
              <a:rPr lang="zh-CN" altLang="en-US" sz="1600" b="1" i="0" dirty="0">
                <a:solidFill>
                  <a:schemeClr val="accent1">
                    <a:lumMod val="50000"/>
                  </a:schemeClr>
                </a:solidFill>
              </a:rPr>
              <a:t>//接受jvm參數</a:t>
            </a:r>
          </a:p>
          <a:p>
            <a:endParaRPr lang="zh-CN" altLang="en-US" sz="1200" dirty="0"/>
          </a:p>
          <a:p>
            <a:r>
              <a:rPr lang="zh-CN" altLang="en-US" sz="1200" dirty="0"/>
              <a:t>package org.jacoco.agent.rt.internal.PreMain</a:t>
            </a:r>
          </a:p>
          <a:p>
            <a:endParaRPr lang="zh-CN" altLang="en-US" sz="1200" dirty="0"/>
          </a:p>
          <a:p>
            <a:r>
              <a:rPr lang="zh-CN" altLang="en-US" sz="1200" dirty="0"/>
              <a:t>public static void premain(final String options, final Instrumentation inst)</a:t>
            </a:r>
          </a:p>
          <a:p>
            <a:r>
              <a:rPr lang="zh-CN" altLang="en-US" sz="1200" dirty="0"/>
              <a:t>      throws Exception {</a:t>
            </a:r>
          </a:p>
          <a:p>
            <a:endParaRPr lang="zh-CN" altLang="en-US" sz="1200" dirty="0"/>
          </a:p>
          <a:p>
            <a:r>
              <a:rPr lang="zh-CN" altLang="en-US" sz="1200" dirty="0">
                <a:solidFill>
                  <a:schemeClr val="accent1">
                    <a:lumMod val="50000"/>
                  </a:schemeClr>
                </a:solidFill>
              </a:rPr>
              <a:t>   final AgentOptions agentOptions = new AgentOptions(options);</a:t>
            </a:r>
          </a:p>
          <a:p>
            <a:endParaRPr lang="zh-CN" altLang="en-US" sz="1200" dirty="0"/>
          </a:p>
          <a:p>
            <a:r>
              <a:rPr lang="zh-CN" altLang="en-US" sz="1200" dirty="0"/>
              <a:t>   final Agent agent = Agent.getInstance(agentOptions);</a:t>
            </a:r>
          </a:p>
          <a:p>
            <a:endParaRPr lang="zh-CN" altLang="en-US" sz="1200" dirty="0"/>
          </a:p>
          <a:p>
            <a:r>
              <a:rPr lang="zh-CN" altLang="en-US" sz="1200" dirty="0"/>
              <a:t>   final IRuntime runtime = createRuntime(inst);</a:t>
            </a:r>
          </a:p>
          <a:p>
            <a:r>
              <a:rPr lang="zh-CN" altLang="en-US" sz="1200" dirty="0"/>
              <a:t>   </a:t>
            </a:r>
            <a:r>
              <a:rPr lang="zh-CN" altLang="en-US" sz="1200" dirty="0">
                <a:solidFill>
                  <a:srgbClr val="00B050"/>
                </a:solidFill>
              </a:rPr>
              <a:t>runtime.startup(agent.getData());</a:t>
            </a:r>
          </a:p>
          <a:p>
            <a:r>
              <a:rPr lang="zh-CN" altLang="en-US" sz="1200" dirty="0"/>
              <a:t>   inst.addTransformer(new CoverageTransformer(runtime, agentOptions,</a:t>
            </a:r>
          </a:p>
          <a:p>
            <a:r>
              <a:rPr lang="zh-CN" altLang="en-US" sz="1200" dirty="0"/>
              <a:t>         IExceptionLogger.SYSTEM_ERR));</a:t>
            </a:r>
          </a:p>
          <a:p>
            <a:r>
              <a:rPr lang="zh-CN" altLang="en-US" sz="1200" dirty="0"/>
              <a:t>}</a:t>
            </a:r>
          </a:p>
        </p:txBody>
      </p:sp>
      <p:pic>
        <p:nvPicPr>
          <p:cNvPr id="7" name="图片 6">
            <a:extLst>
              <a:ext uri="{FF2B5EF4-FFF2-40B4-BE49-F238E27FC236}">
                <a16:creationId xmlns:a16="http://schemas.microsoft.com/office/drawing/2014/main" id="{0A427A5C-6385-824A-9AFC-72D14A12A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8245" y="1419622"/>
            <a:ext cx="5947818" cy="2899668"/>
          </a:xfrm>
          <a:prstGeom prst="rect">
            <a:avLst/>
          </a:prstGeom>
        </p:spPr>
      </p:pic>
    </p:spTree>
    <p:extLst>
      <p:ext uri="{BB962C8B-B14F-4D97-AF65-F5344CB8AC3E}">
        <p14:creationId xmlns:p14="http://schemas.microsoft.com/office/powerpoint/2010/main" val="4099228212"/>
      </p:ext>
    </p:extLst>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840C909-806B-4D45-B7C0-B92FC0E77EC5}"/>
              </a:ext>
            </a:extLst>
          </p:cNvPr>
          <p:cNvPicPr>
            <a:picLocks noChangeAspect="1"/>
          </p:cNvPicPr>
          <p:nvPr/>
        </p:nvPicPr>
        <p:blipFill>
          <a:blip r:embed="rId3"/>
          <a:stretch>
            <a:fillRect/>
          </a:stretch>
        </p:blipFill>
        <p:spPr>
          <a:xfrm>
            <a:off x="5220072" y="1635646"/>
            <a:ext cx="3923928" cy="2756491"/>
          </a:xfrm>
          <a:prstGeom prst="rect">
            <a:avLst/>
          </a:prstGeom>
        </p:spPr>
      </p:pic>
      <p:sp>
        <p:nvSpPr>
          <p:cNvPr id="2" name="标题 1">
            <a:extLst>
              <a:ext uri="{FF2B5EF4-FFF2-40B4-BE49-F238E27FC236}">
                <a16:creationId xmlns:a16="http://schemas.microsoft.com/office/drawing/2014/main" id="{C08EBE86-E6C3-4D4F-B2AE-8E11073DACE3}"/>
              </a:ext>
            </a:extLst>
          </p:cNvPr>
          <p:cNvSpPr>
            <a:spLocks noGrp="1"/>
          </p:cNvSpPr>
          <p:nvPr>
            <p:ph type="title"/>
          </p:nvPr>
        </p:nvSpPr>
        <p:spPr/>
        <p:txBody>
          <a:bodyPr>
            <a:normAutofit fontScale="90000"/>
          </a:bodyPr>
          <a:lstStyle/>
          <a:p>
            <a:r>
              <a:rPr lang="en-US" altLang="zh-CN" sz="3200" b="1" dirty="0">
                <a:latin typeface="Yuanti SC" panose="02010600040101010101" pitchFamily="2" charset="-122"/>
                <a:ea typeface="Yuanti SC" panose="02010600040101010101" pitchFamily="2" charset="-122"/>
              </a:rPr>
              <a:t>on-the-fly instrumentation</a:t>
            </a:r>
            <a:r>
              <a:rPr lang="zh-CN" altLang="en-US" sz="3200" b="1" dirty="0">
                <a:latin typeface="Yuanti SC" panose="02010600040101010101" pitchFamily="2" charset="-122"/>
                <a:ea typeface="Yuanti SC" panose="02010600040101010101" pitchFamily="2" charset="-122"/>
              </a:rPr>
              <a:t> </a:t>
            </a:r>
            <a:r>
              <a:rPr lang="en-US" altLang="zh-CN" sz="2200" b="0" dirty="0">
                <a:latin typeface="Yuanti SC" panose="02010600040101010101" pitchFamily="2" charset="-122"/>
                <a:ea typeface="Yuanti SC" panose="02010600040101010101" pitchFamily="2" charset="-122"/>
              </a:rPr>
              <a:t>–</a:t>
            </a:r>
            <a:r>
              <a:rPr lang="zh-CN" altLang="en-US" sz="2200" b="0" dirty="0">
                <a:latin typeface="Yuanti SC" panose="02010600040101010101" pitchFamily="2" charset="-122"/>
                <a:ea typeface="Yuanti SC" panose="02010600040101010101" pitchFamily="2" charset="-122"/>
              </a:rPr>
              <a:t>续</a:t>
            </a:r>
            <a:endParaRPr kumimoji="1" lang="zh-CN" altLang="en-US" sz="2200" b="0" dirty="0"/>
          </a:p>
        </p:txBody>
      </p:sp>
      <p:sp>
        <p:nvSpPr>
          <p:cNvPr id="4" name="灯片编号占位符 3">
            <a:extLst>
              <a:ext uri="{FF2B5EF4-FFF2-40B4-BE49-F238E27FC236}">
                <a16:creationId xmlns:a16="http://schemas.microsoft.com/office/drawing/2014/main" id="{7B32D813-9FC6-314C-8E7B-53D03C3C4F60}"/>
              </a:ext>
            </a:extLst>
          </p:cNvPr>
          <p:cNvSpPr>
            <a:spLocks noGrp="1"/>
          </p:cNvSpPr>
          <p:nvPr>
            <p:ph type="sldNum" sz="quarter" idx="10"/>
          </p:nvPr>
        </p:nvSpPr>
        <p:spPr/>
        <p:txBody>
          <a:bodyPr/>
          <a:lstStyle/>
          <a:p>
            <a:fld id="{465EFE0A-B425-5D4C-B2B5-64972D2E3BEB}" type="slidenum">
              <a:rPr lang="en-US" altLang="zh-CN" smtClean="0"/>
              <a:pPr/>
              <a:t>71</a:t>
            </a:fld>
            <a:endParaRPr lang="en-US" altLang="zh-CN"/>
          </a:p>
        </p:txBody>
      </p:sp>
      <p:sp>
        <p:nvSpPr>
          <p:cNvPr id="3" name="矩形 2">
            <a:extLst>
              <a:ext uri="{FF2B5EF4-FFF2-40B4-BE49-F238E27FC236}">
                <a16:creationId xmlns:a16="http://schemas.microsoft.com/office/drawing/2014/main" id="{29671F33-504A-634C-A628-0EF966871903}"/>
              </a:ext>
            </a:extLst>
          </p:cNvPr>
          <p:cNvSpPr/>
          <p:nvPr/>
        </p:nvSpPr>
        <p:spPr>
          <a:xfrm>
            <a:off x="0" y="1083286"/>
            <a:ext cx="5472608" cy="3816429"/>
          </a:xfrm>
          <a:prstGeom prst="rect">
            <a:avLst/>
          </a:prstGeom>
        </p:spPr>
        <p:txBody>
          <a:bodyPr wrap="square">
            <a:spAutoFit/>
          </a:bodyPr>
          <a:lstStyle/>
          <a:p>
            <a:r>
              <a:rPr lang="zh-CN" altLang="en-US" sz="1400" b="1" dirty="0">
                <a:solidFill>
                  <a:schemeClr val="accent1">
                    <a:lumMod val="50000"/>
                  </a:schemeClr>
                </a:solidFill>
              </a:rPr>
              <a:t>/</a:t>
            </a:r>
            <a:r>
              <a:rPr lang="zh-CN" altLang="en-US" b="1" dirty="0">
                <a:solidFill>
                  <a:schemeClr val="accent1">
                    <a:lumMod val="50000"/>
                  </a:schemeClr>
                </a:solidFill>
              </a:rPr>
              <a:t>/ASM 注入class method</a:t>
            </a:r>
          </a:p>
          <a:p>
            <a:endParaRPr lang="zh-CN" altLang="en-US" sz="1400" b="1" dirty="0">
              <a:solidFill>
                <a:schemeClr val="accent1">
                  <a:lumMod val="50000"/>
                </a:schemeClr>
              </a:solidFill>
            </a:endParaRPr>
          </a:p>
          <a:p>
            <a:r>
              <a:rPr lang="zh-CN" altLang="en-US" sz="1400" dirty="0"/>
              <a:t>public byte[] </a:t>
            </a:r>
            <a:r>
              <a:rPr lang="zh-CN" altLang="en-US" sz="1400" b="1" dirty="0">
                <a:solidFill>
                  <a:srgbClr val="C00000"/>
                </a:solidFill>
              </a:rPr>
              <a:t>instrument(final ClassReader reader) </a:t>
            </a:r>
            <a:r>
              <a:rPr lang="zh-CN" altLang="en-US" sz="1400" dirty="0"/>
              <a:t>{</a:t>
            </a:r>
          </a:p>
          <a:p>
            <a:r>
              <a:rPr lang="zh-CN" altLang="en-US" sz="1400" dirty="0"/>
              <a:t>   final ClassWriter writer = new ClassWriter(reader, 0) {</a:t>
            </a:r>
          </a:p>
          <a:p>
            <a:r>
              <a:rPr lang="zh-CN" altLang="en-US" sz="1400" dirty="0"/>
              <a:t>      @Override</a:t>
            </a:r>
          </a:p>
          <a:p>
            <a:r>
              <a:rPr lang="zh-CN" altLang="en-US" sz="1400" dirty="0"/>
              <a:t>      protected String getCommonSuperClass(final String type1,</a:t>
            </a:r>
          </a:p>
          <a:p>
            <a:r>
              <a:rPr lang="zh-CN" altLang="en-US" sz="1400" dirty="0"/>
              <a:t>            final String type2) {</a:t>
            </a:r>
          </a:p>
          <a:p>
            <a:r>
              <a:rPr lang="zh-CN" altLang="en-US" sz="1400" dirty="0"/>
              <a:t>         throw new IllegalStateException();</a:t>
            </a:r>
          </a:p>
          <a:p>
            <a:r>
              <a:rPr lang="zh-CN" altLang="en-US" sz="1400" dirty="0"/>
              <a:t>      }</a:t>
            </a:r>
          </a:p>
          <a:p>
            <a:r>
              <a:rPr lang="zh-CN" altLang="en-US" sz="1400" dirty="0"/>
              <a:t>   };</a:t>
            </a:r>
          </a:p>
          <a:p>
            <a:r>
              <a:rPr lang="zh-CN" altLang="en-US" sz="1400" dirty="0"/>
              <a:t>   final IProbeArrayStrategy strategy = ProbeArrayStrategyFactory</a:t>
            </a:r>
          </a:p>
          <a:p>
            <a:r>
              <a:rPr lang="zh-CN" altLang="en-US" sz="1400" dirty="0"/>
              <a:t>         .createFor(reader, accessorGenerator);</a:t>
            </a:r>
          </a:p>
          <a:p>
            <a:r>
              <a:rPr lang="zh-CN" altLang="en-US" sz="1400" dirty="0"/>
              <a:t>   final ClassVisitor visitor = new ClassProbesAdapter(</a:t>
            </a:r>
          </a:p>
          <a:p>
            <a:r>
              <a:rPr lang="zh-CN" altLang="en-US" sz="1400" dirty="0"/>
              <a:t>         new ClassInstrumenter(strategy, writer), true);</a:t>
            </a:r>
          </a:p>
          <a:p>
            <a:r>
              <a:rPr lang="zh-CN" altLang="en-US" sz="1400" dirty="0"/>
              <a:t>   reader.accept(visitor, </a:t>
            </a:r>
            <a:r>
              <a:rPr lang="zh-CN" altLang="en-US" sz="1400" dirty="0">
                <a:solidFill>
                  <a:srgbClr val="C00000"/>
                </a:solidFill>
              </a:rPr>
              <a:t>ClassReader.</a:t>
            </a:r>
            <a:r>
              <a:rPr lang="zh-CN" altLang="en-US" sz="1400" dirty="0"/>
              <a:t>EXPAND_FRAMES);</a:t>
            </a:r>
          </a:p>
          <a:p>
            <a:r>
              <a:rPr lang="zh-CN" altLang="en-US" sz="1400" dirty="0"/>
              <a:t>   return writer.toByteArray();</a:t>
            </a:r>
          </a:p>
          <a:p>
            <a:r>
              <a:rPr lang="zh-CN" altLang="en-US" sz="1400" dirty="0"/>
              <a:t>}</a:t>
            </a:r>
          </a:p>
        </p:txBody>
      </p:sp>
    </p:spTree>
    <p:extLst>
      <p:ext uri="{BB962C8B-B14F-4D97-AF65-F5344CB8AC3E}">
        <p14:creationId xmlns:p14="http://schemas.microsoft.com/office/powerpoint/2010/main" val="3117958999"/>
      </p:ext>
    </p:extLst>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83004CB-5C7F-4141-B886-CC3CD0B0F15F}"/>
              </a:ext>
            </a:extLst>
          </p:cNvPr>
          <p:cNvSpPr>
            <a:spLocks noGrp="1"/>
          </p:cNvSpPr>
          <p:nvPr>
            <p:ph type="sldNum" sz="quarter" idx="10"/>
          </p:nvPr>
        </p:nvSpPr>
        <p:spPr/>
        <p:txBody>
          <a:bodyPr/>
          <a:lstStyle/>
          <a:p>
            <a:fld id="{465EFE0A-B425-5D4C-B2B5-64972D2E3BEB}" type="slidenum">
              <a:rPr lang="en-US" altLang="zh-CN" smtClean="0"/>
              <a:pPr/>
              <a:t>72</a:t>
            </a:fld>
            <a:endParaRPr lang="en-US" altLang="zh-CN"/>
          </a:p>
        </p:txBody>
      </p:sp>
      <p:sp>
        <p:nvSpPr>
          <p:cNvPr id="5" name="标题 1">
            <a:extLst>
              <a:ext uri="{FF2B5EF4-FFF2-40B4-BE49-F238E27FC236}">
                <a16:creationId xmlns:a16="http://schemas.microsoft.com/office/drawing/2014/main" id="{85F6F397-8B4F-5B4C-9AB6-A094340AC6B8}"/>
              </a:ext>
            </a:extLst>
          </p:cNvPr>
          <p:cNvSpPr>
            <a:spLocks noGrp="1"/>
          </p:cNvSpPr>
          <p:nvPr>
            <p:ph type="title"/>
          </p:nvPr>
        </p:nvSpPr>
        <p:spPr/>
        <p:txBody>
          <a:bodyPr>
            <a:normAutofit fontScale="90000"/>
          </a:bodyPr>
          <a:lstStyle/>
          <a:p>
            <a:r>
              <a:rPr lang="en-US" altLang="zh-CN" sz="3100" b="1" dirty="0">
                <a:latin typeface="Arial" panose="020B0604020202020204" pitchFamily="34" charset="0"/>
                <a:ea typeface="Yuanti SC" panose="02010600040101010101" pitchFamily="2" charset="-122"/>
                <a:cs typeface="Arial" panose="020B0604020202020204" pitchFamily="34" charset="0"/>
              </a:rPr>
              <a:t>on-the-fly instrumentation</a:t>
            </a:r>
            <a:r>
              <a:rPr lang="zh-CN" altLang="en-US" sz="3100" b="1" dirty="0">
                <a:latin typeface="Arial" panose="020B0604020202020204" pitchFamily="34" charset="0"/>
                <a:ea typeface="Yuanti SC" panose="02010600040101010101" pitchFamily="2" charset="-122"/>
                <a:cs typeface="Arial" panose="020B0604020202020204" pitchFamily="34" charset="0"/>
              </a:rPr>
              <a:t> </a:t>
            </a:r>
            <a:r>
              <a:rPr lang="en-US" altLang="zh-CN" sz="2200" b="0" dirty="0">
                <a:latin typeface="Yuanti SC" panose="02010600040101010101" pitchFamily="2" charset="-122"/>
                <a:ea typeface="Yuanti SC" panose="02010600040101010101" pitchFamily="2" charset="-122"/>
              </a:rPr>
              <a:t>–</a:t>
            </a:r>
            <a:r>
              <a:rPr lang="zh-CN" altLang="en-US" sz="2200" b="0" dirty="0">
                <a:latin typeface="Yuanti SC" panose="02010600040101010101" pitchFamily="2" charset="-122"/>
                <a:ea typeface="Yuanti SC" panose="02010600040101010101" pitchFamily="2" charset="-122"/>
              </a:rPr>
              <a:t>续</a:t>
            </a:r>
            <a:endParaRPr kumimoji="1" lang="zh-CN" altLang="en-US" sz="2200" dirty="0"/>
          </a:p>
        </p:txBody>
      </p:sp>
      <p:sp>
        <p:nvSpPr>
          <p:cNvPr id="6" name="矩形 5">
            <a:extLst>
              <a:ext uri="{FF2B5EF4-FFF2-40B4-BE49-F238E27FC236}">
                <a16:creationId xmlns:a16="http://schemas.microsoft.com/office/drawing/2014/main" id="{C8C6EE45-2B97-9144-98E7-E4DD643A83D1}"/>
              </a:ext>
            </a:extLst>
          </p:cNvPr>
          <p:cNvSpPr/>
          <p:nvPr/>
        </p:nvSpPr>
        <p:spPr>
          <a:xfrm>
            <a:off x="89756" y="1011803"/>
            <a:ext cx="4572000" cy="3970318"/>
          </a:xfrm>
          <a:prstGeom prst="rect">
            <a:avLst/>
          </a:prstGeom>
          <a:solidFill>
            <a:schemeClr val="accent6">
              <a:lumMod val="20000"/>
              <a:lumOff val="80000"/>
            </a:schemeClr>
          </a:solidFill>
        </p:spPr>
        <p:txBody>
          <a:bodyPr>
            <a:spAutoFit/>
          </a:bodyPr>
          <a:lstStyle/>
          <a:p>
            <a:r>
              <a:rPr lang="zh-CN" altLang="en-US" sz="1200" dirty="0">
                <a:solidFill>
                  <a:srgbClr val="00B0F0"/>
                </a:solidFill>
              </a:rPr>
              <a:t>//ASM回調方法，同时jacoco调用分析方法</a:t>
            </a:r>
          </a:p>
          <a:p>
            <a:endParaRPr lang="zh-CN" altLang="en-US" sz="1200" dirty="0"/>
          </a:p>
          <a:p>
            <a:r>
              <a:rPr lang="zh-CN" altLang="en-US" sz="1200" dirty="0"/>
              <a:t>Override</a:t>
            </a:r>
          </a:p>
          <a:p>
            <a:r>
              <a:rPr lang="zh-CN" altLang="en-US" sz="1200" dirty="0"/>
              <a:t>public final MethodVisitor visitMethod(final int access, final String name,</a:t>
            </a:r>
          </a:p>
          <a:p>
            <a:r>
              <a:rPr lang="zh-CN" altLang="en-US" sz="1200" dirty="0"/>
              <a:t>      final String desc, final String signature, final String[] exceptions) {</a:t>
            </a:r>
          </a:p>
          <a:p>
            <a:r>
              <a:rPr lang="zh-CN" altLang="en-US" sz="1200" dirty="0"/>
              <a:t>   final MethodProbesVisitor methodProbes;</a:t>
            </a:r>
          </a:p>
          <a:p>
            <a:r>
              <a:rPr lang="zh-CN" altLang="en-US" sz="1200" dirty="0"/>
              <a:t>   final MethodProbesVisitor </a:t>
            </a:r>
            <a:r>
              <a:rPr lang="zh-CN" altLang="en-US" sz="1200" dirty="0">
                <a:solidFill>
                  <a:srgbClr val="C00000"/>
                </a:solidFill>
              </a:rPr>
              <a:t>mv = cv.visitMethod(access, name, desc,signature, exceptions);</a:t>
            </a:r>
            <a:endParaRPr lang="en-US" altLang="zh-CN" sz="1200" dirty="0">
              <a:solidFill>
                <a:srgbClr val="C00000"/>
              </a:solidFill>
            </a:endParaRPr>
          </a:p>
          <a:p>
            <a:endParaRPr lang="zh-CN" altLang="en-US" sz="1200" dirty="0"/>
          </a:p>
          <a:p>
            <a:r>
              <a:rPr lang="zh-CN" altLang="en-US" sz="1200" dirty="0"/>
              <a:t>   if (mv == null) {</a:t>
            </a:r>
          </a:p>
          <a:p>
            <a:r>
              <a:rPr lang="en-US" altLang="zh-CN" sz="1200" dirty="0"/>
              <a:t>         </a:t>
            </a:r>
            <a:r>
              <a:rPr lang="zh-CN" altLang="en-US" sz="1200" dirty="0">
                <a:solidFill>
                  <a:srgbClr val="00B0F0"/>
                </a:solidFill>
              </a:rPr>
              <a:t>methodProbes</a:t>
            </a:r>
            <a:r>
              <a:rPr lang="zh-CN" altLang="en-US" sz="1200" dirty="0"/>
              <a:t> = EMPTY_METHOD_PROBES_VISITOR;</a:t>
            </a:r>
          </a:p>
          <a:p>
            <a:r>
              <a:rPr lang="zh-CN" altLang="en-US" sz="1200" dirty="0"/>
              <a:t>   } else {</a:t>
            </a:r>
          </a:p>
          <a:p>
            <a:r>
              <a:rPr lang="zh-CN" altLang="en-US" sz="1200" dirty="0"/>
              <a:t>         </a:t>
            </a:r>
            <a:r>
              <a:rPr lang="zh-CN" altLang="en-US" sz="1200" b="1" dirty="0">
                <a:solidFill>
                  <a:srgbClr val="00B0F0"/>
                </a:solidFill>
              </a:rPr>
              <a:t>methodProbes</a:t>
            </a:r>
            <a:r>
              <a:rPr lang="zh-CN" altLang="en-US" sz="1200" dirty="0"/>
              <a:t> = mv;</a:t>
            </a:r>
          </a:p>
          <a:p>
            <a:r>
              <a:rPr lang="zh-CN" altLang="en-US" sz="1200" dirty="0"/>
              <a:t>   }</a:t>
            </a:r>
            <a:endParaRPr lang="en-US" altLang="zh-CN" sz="1200" dirty="0"/>
          </a:p>
          <a:p>
            <a:endParaRPr lang="zh-CN" altLang="en-US" sz="1200" dirty="0"/>
          </a:p>
          <a:p>
            <a:r>
              <a:rPr lang="zh-CN" altLang="en-US" sz="1200" dirty="0"/>
              <a:t>   return new MethodSanitizer(null, access, name, desc, signature,</a:t>
            </a:r>
          </a:p>
          <a:p>
            <a:r>
              <a:rPr lang="zh-CN" altLang="en-US" sz="1200" dirty="0"/>
              <a:t>         exceptions) {</a:t>
            </a:r>
          </a:p>
          <a:p>
            <a:endParaRPr lang="zh-CN" altLang="en-US" sz="1200" dirty="0"/>
          </a:p>
        </p:txBody>
      </p:sp>
      <p:sp>
        <p:nvSpPr>
          <p:cNvPr id="7" name="矩形 6">
            <a:extLst>
              <a:ext uri="{FF2B5EF4-FFF2-40B4-BE49-F238E27FC236}">
                <a16:creationId xmlns:a16="http://schemas.microsoft.com/office/drawing/2014/main" id="{64A601EE-7AFB-F54D-9D70-7821605E5EB3}"/>
              </a:ext>
            </a:extLst>
          </p:cNvPr>
          <p:cNvSpPr/>
          <p:nvPr/>
        </p:nvSpPr>
        <p:spPr>
          <a:xfrm>
            <a:off x="4616878" y="1159883"/>
            <a:ext cx="4572000" cy="3600986"/>
          </a:xfrm>
          <a:prstGeom prst="rect">
            <a:avLst/>
          </a:prstGeom>
          <a:solidFill>
            <a:schemeClr val="accent6">
              <a:lumMod val="40000"/>
              <a:lumOff val="60000"/>
            </a:schemeClr>
          </a:solidFill>
        </p:spPr>
        <p:txBody>
          <a:bodyPr>
            <a:spAutoFit/>
          </a:bodyPr>
          <a:lstStyle/>
          <a:p>
            <a:r>
              <a:rPr lang="zh-CN" altLang="en-US" sz="1200" b="1" dirty="0"/>
              <a:t> @Override</a:t>
            </a:r>
          </a:p>
          <a:p>
            <a:r>
              <a:rPr lang="zh-CN" altLang="en-US" sz="1200" dirty="0"/>
              <a:t>      public void visitEnd() {</a:t>
            </a:r>
          </a:p>
          <a:p>
            <a:r>
              <a:rPr lang="zh-CN" altLang="en-US" sz="1200" dirty="0"/>
              <a:t>         super.visitEnd();</a:t>
            </a:r>
          </a:p>
          <a:p>
            <a:r>
              <a:rPr lang="zh-CN" altLang="en-US" sz="1200" dirty="0"/>
              <a:t>         LabelFlowAnalyzer.markLabels(this);</a:t>
            </a:r>
          </a:p>
          <a:p>
            <a:r>
              <a:rPr lang="zh-CN" altLang="en-US" sz="1200" dirty="0"/>
              <a:t>         final MethodProbesAdapter probesAdapter = new MethodProbesAdapter(</a:t>
            </a:r>
          </a:p>
          <a:p>
            <a:r>
              <a:rPr lang="zh-CN" altLang="en-US" sz="1200" dirty="0"/>
              <a:t>               methodProbes, ClassProbesAdapter.this);</a:t>
            </a:r>
          </a:p>
          <a:p>
            <a:r>
              <a:rPr lang="zh-CN" altLang="en-US" sz="1200" dirty="0"/>
              <a:t>         if (trackFrames) {</a:t>
            </a:r>
          </a:p>
          <a:p>
            <a:r>
              <a:rPr lang="zh-CN" altLang="en-US" sz="1200" dirty="0"/>
              <a:t>            final AnalyzerAdapter </a:t>
            </a:r>
            <a:r>
              <a:rPr lang="zh-CN" altLang="en-US" sz="1200" dirty="0">
                <a:solidFill>
                  <a:srgbClr val="C00000"/>
                </a:solidFill>
              </a:rPr>
              <a:t>analyzer = new AnalyzerAdapter(</a:t>
            </a:r>
          </a:p>
          <a:p>
            <a:r>
              <a:rPr lang="zh-CN" altLang="en-US" sz="1200" dirty="0">
                <a:solidFill>
                  <a:srgbClr val="C00000"/>
                </a:solidFill>
              </a:rPr>
              <a:t>                  ClassProbesAdapter.this.name, access, name, desc,</a:t>
            </a:r>
          </a:p>
          <a:p>
            <a:r>
              <a:rPr lang="zh-CN" altLang="en-US" sz="1200" dirty="0">
                <a:solidFill>
                  <a:srgbClr val="C00000"/>
                </a:solidFill>
              </a:rPr>
              <a:t>                  probesAdapter);</a:t>
            </a:r>
          </a:p>
          <a:p>
            <a:r>
              <a:rPr lang="zh-CN" altLang="en-US" sz="1200" dirty="0"/>
              <a:t>            probesAdapter.setAnalyzer(analyzer);</a:t>
            </a:r>
          </a:p>
          <a:p>
            <a:r>
              <a:rPr lang="zh-CN" altLang="en-US" sz="1200" dirty="0"/>
              <a:t>            </a:t>
            </a:r>
            <a:r>
              <a:rPr lang="zh-CN" altLang="en-US" sz="1200" b="1" dirty="0">
                <a:solidFill>
                  <a:srgbClr val="00B0F0"/>
                </a:solidFill>
              </a:rPr>
              <a:t>methodProbes</a:t>
            </a:r>
            <a:r>
              <a:rPr lang="zh-CN" altLang="en-US" sz="1200" dirty="0">
                <a:solidFill>
                  <a:srgbClr val="00B0F0"/>
                </a:solidFill>
              </a:rPr>
              <a:t>.accept(this, analyzer);   //注入数据分析</a:t>
            </a:r>
          </a:p>
          <a:p>
            <a:r>
              <a:rPr lang="zh-CN" altLang="en-US" sz="1200" dirty="0"/>
              <a:t>         } else {</a:t>
            </a:r>
          </a:p>
          <a:p>
            <a:r>
              <a:rPr lang="zh-CN" altLang="en-US" sz="1200" dirty="0"/>
              <a:t>            methodProbes.accept(this, probesAdapter);</a:t>
            </a:r>
          </a:p>
          <a:p>
            <a:r>
              <a:rPr lang="zh-CN" altLang="en-US" sz="1200" dirty="0"/>
              <a:t>         }</a:t>
            </a:r>
          </a:p>
          <a:p>
            <a:r>
              <a:rPr lang="zh-CN" altLang="en-US" sz="1200" dirty="0"/>
              <a:t>      }</a:t>
            </a:r>
          </a:p>
          <a:p>
            <a:r>
              <a:rPr lang="zh-CN" altLang="en-US" sz="1200" dirty="0"/>
              <a:t>   };</a:t>
            </a:r>
          </a:p>
          <a:p>
            <a:r>
              <a:rPr lang="zh-CN" altLang="en-US" sz="1200" dirty="0"/>
              <a:t>}</a:t>
            </a:r>
          </a:p>
        </p:txBody>
      </p:sp>
    </p:spTree>
    <p:extLst>
      <p:ext uri="{BB962C8B-B14F-4D97-AF65-F5344CB8AC3E}">
        <p14:creationId xmlns:p14="http://schemas.microsoft.com/office/powerpoint/2010/main" val="114598307"/>
      </p:ext>
    </p:extLst>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26554" y="133526"/>
            <a:ext cx="5760442" cy="576064"/>
          </a:xfrm>
        </p:spPr>
        <p:txBody>
          <a:bodyPr>
            <a:normAutofit fontScale="90000"/>
          </a:bodyPr>
          <a:lstStyle/>
          <a:p>
            <a:r>
              <a:rPr lang="zh-CN" altLang="en-US" sz="3600" b="1" kern="1200" dirty="0">
                <a:latin typeface="+mj-ea"/>
                <a:cs typeface="+mn-cs"/>
              </a:rPr>
              <a:t>示例</a:t>
            </a:r>
          </a:p>
        </p:txBody>
      </p:sp>
      <p:pic>
        <p:nvPicPr>
          <p:cNvPr id="133123" name="Picture 3" descr="2"/>
          <p:cNvPicPr>
            <a:picLocks noChangeAspect="1" noChangeArrowheads="1"/>
          </p:cNvPicPr>
          <p:nvPr/>
        </p:nvPicPr>
        <p:blipFill>
          <a:blip r:embed="rId3" cstate="print"/>
          <a:srcRect/>
          <a:stretch>
            <a:fillRect/>
          </a:stretch>
        </p:blipFill>
        <p:spPr bwMode="auto">
          <a:xfrm>
            <a:off x="87407" y="824142"/>
            <a:ext cx="6610836" cy="2187672"/>
          </a:xfrm>
          <a:prstGeom prst="rect">
            <a:avLst/>
          </a:prstGeom>
          <a:noFill/>
          <a:ln w="9525">
            <a:noFill/>
            <a:miter lim="800000"/>
            <a:headEnd/>
            <a:tailEnd/>
          </a:ln>
        </p:spPr>
      </p:pic>
      <p:pic>
        <p:nvPicPr>
          <p:cNvPr id="133122" name="Picture 2" descr="3"/>
          <p:cNvPicPr>
            <a:picLocks noChangeAspect="1" noChangeArrowheads="1"/>
          </p:cNvPicPr>
          <p:nvPr/>
        </p:nvPicPr>
        <p:blipFill>
          <a:blip r:embed="rId4" cstate="print"/>
          <a:srcRect/>
          <a:stretch>
            <a:fillRect/>
          </a:stretch>
        </p:blipFill>
        <p:spPr bwMode="auto">
          <a:xfrm>
            <a:off x="2411760" y="1917978"/>
            <a:ext cx="6574035" cy="3168352"/>
          </a:xfrm>
          <a:prstGeom prst="rect">
            <a:avLst/>
          </a:prstGeom>
          <a:noFill/>
          <a:ln w="9525">
            <a:noFill/>
            <a:miter lim="800000"/>
            <a:headEnd/>
            <a:tailEnd/>
          </a:ln>
        </p:spPr>
      </p:pic>
    </p:spTree>
    <p:extLst>
      <p:ext uri="{BB962C8B-B14F-4D97-AF65-F5344CB8AC3E}">
        <p14:creationId xmlns:p14="http://schemas.microsoft.com/office/powerpoint/2010/main" val="232059725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22"/>
                                        </p:tgtEl>
                                        <p:attrNameLst>
                                          <p:attrName>style.visibility</p:attrName>
                                        </p:attrNameLst>
                                      </p:cBhvr>
                                      <p:to>
                                        <p:strVal val="visible"/>
                                      </p:to>
                                    </p:set>
                                    <p:anim calcmode="lin" valueType="num">
                                      <p:cBhvr additive="base">
                                        <p:cTn id="7" dur="500" fill="hold"/>
                                        <p:tgtEl>
                                          <p:spTgt spid="133122"/>
                                        </p:tgtEl>
                                        <p:attrNameLst>
                                          <p:attrName>ppt_x</p:attrName>
                                        </p:attrNameLst>
                                      </p:cBhvr>
                                      <p:tavLst>
                                        <p:tav tm="0">
                                          <p:val>
                                            <p:strVal val="#ppt_x"/>
                                          </p:val>
                                        </p:tav>
                                        <p:tav tm="100000">
                                          <p:val>
                                            <p:strVal val="#ppt_x"/>
                                          </p:val>
                                        </p:tav>
                                      </p:tavLst>
                                    </p:anim>
                                    <p:anim calcmode="lin" valueType="num">
                                      <p:cBhvr additive="base">
                                        <p:cTn id="8" dur="500" fill="hold"/>
                                        <p:tgtEl>
                                          <p:spTgt spid="133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21" y="161213"/>
            <a:ext cx="6984776" cy="561975"/>
          </a:xfrm>
        </p:spPr>
        <p:txBody>
          <a:bodyPr/>
          <a:lstStyle/>
          <a:p>
            <a:r>
              <a:rPr lang="zh-CN" altLang="en-US" dirty="0"/>
              <a:t>代码覆盖率度量</a:t>
            </a:r>
          </a:p>
        </p:txBody>
      </p:sp>
      <p:sp>
        <p:nvSpPr>
          <p:cNvPr id="4" name="幻灯片编号占位符 3"/>
          <p:cNvSpPr>
            <a:spLocks noGrp="1"/>
          </p:cNvSpPr>
          <p:nvPr>
            <p:ph type="sldNum" sz="quarter" idx="10"/>
          </p:nvPr>
        </p:nvSpPr>
        <p:spPr/>
        <p:txBody>
          <a:bodyPr/>
          <a:lstStyle/>
          <a:p>
            <a:fld id="{465EFE0A-B425-5D4C-B2B5-64972D2E3BEB}" type="slidenum">
              <a:rPr lang="en-US" altLang="zh-CN" smtClean="0"/>
              <a:pPr/>
              <a:t>74</a:t>
            </a:fld>
            <a:endParaRPr lang="en-US" altLang="zh-CN"/>
          </a:p>
        </p:txBody>
      </p:sp>
      <p:pic>
        <p:nvPicPr>
          <p:cNvPr id="6" name="图片 5">
            <a:extLst>
              <a:ext uri="{FF2B5EF4-FFF2-40B4-BE49-F238E27FC236}">
                <a16:creationId xmlns:a16="http://schemas.microsoft.com/office/drawing/2014/main" id="{2B2439DC-C913-F84A-BE0C-0BE707DD0426}"/>
              </a:ext>
            </a:extLst>
          </p:cNvPr>
          <p:cNvPicPr>
            <a:picLocks noChangeAspect="1"/>
          </p:cNvPicPr>
          <p:nvPr/>
        </p:nvPicPr>
        <p:blipFill>
          <a:blip r:embed="rId3"/>
          <a:stretch>
            <a:fillRect/>
          </a:stretch>
        </p:blipFill>
        <p:spPr>
          <a:xfrm>
            <a:off x="107505" y="704753"/>
            <a:ext cx="8770941" cy="4222630"/>
          </a:xfrm>
          <a:prstGeom prst="rect">
            <a:avLst/>
          </a:prstGeom>
        </p:spPr>
      </p:pic>
      <p:sp>
        <p:nvSpPr>
          <p:cNvPr id="7" name="矩形 6">
            <a:extLst>
              <a:ext uri="{FF2B5EF4-FFF2-40B4-BE49-F238E27FC236}">
                <a16:creationId xmlns:a16="http://schemas.microsoft.com/office/drawing/2014/main" id="{2F27F4EB-2223-B942-909D-98AABB2EF742}"/>
              </a:ext>
            </a:extLst>
          </p:cNvPr>
          <p:cNvSpPr/>
          <p:nvPr/>
        </p:nvSpPr>
        <p:spPr>
          <a:xfrm>
            <a:off x="51512" y="1092784"/>
            <a:ext cx="1502334" cy="461665"/>
          </a:xfrm>
          <a:prstGeom prst="rect">
            <a:avLst/>
          </a:prstGeom>
        </p:spPr>
        <p:txBody>
          <a:bodyPr wrap="none">
            <a:spAutoFit/>
          </a:bodyPr>
          <a:lstStyle/>
          <a:p>
            <a:r>
              <a:rPr kumimoji="1" lang="en-US" altLang="zh-CN" sz="2400" dirty="0" err="1">
                <a:solidFill>
                  <a:srgbClr val="C00000"/>
                </a:solidFill>
              </a:rPr>
              <a:t>EclEmma</a:t>
            </a:r>
            <a:endParaRPr lang="zh-CN" altLang="en-US" sz="2400" dirty="0">
              <a:solidFill>
                <a:srgbClr val="C00000"/>
              </a:solidFill>
            </a:endParaRPr>
          </a:p>
        </p:txBody>
      </p:sp>
      <p:sp>
        <p:nvSpPr>
          <p:cNvPr id="3" name="矩形 2">
            <a:extLst>
              <a:ext uri="{FF2B5EF4-FFF2-40B4-BE49-F238E27FC236}">
                <a16:creationId xmlns:a16="http://schemas.microsoft.com/office/drawing/2014/main" id="{44B314A0-9800-854B-933F-647B57E2779F}"/>
              </a:ext>
            </a:extLst>
          </p:cNvPr>
          <p:cNvSpPr/>
          <p:nvPr/>
        </p:nvSpPr>
        <p:spPr>
          <a:xfrm>
            <a:off x="107505" y="3662516"/>
            <a:ext cx="1584176" cy="923330"/>
          </a:xfrm>
          <a:prstGeom prst="rect">
            <a:avLst/>
          </a:prstGeom>
        </p:spPr>
        <p:txBody>
          <a:bodyPr wrap="square">
            <a:spAutoFit/>
          </a:bodyPr>
          <a:lstStyle/>
          <a:p>
            <a:r>
              <a:rPr lang="en-US" altLang="zh-CN" i="0" dirty="0" err="1">
                <a:solidFill>
                  <a:schemeClr val="accent1">
                    <a:lumMod val="50000"/>
                  </a:schemeClr>
                </a:solidFill>
                <a:latin typeface="ibm-plex-sans"/>
              </a:rPr>
              <a:t>EclEmma</a:t>
            </a:r>
            <a:r>
              <a:rPr lang="en-US" altLang="zh-CN" i="0" dirty="0">
                <a:solidFill>
                  <a:schemeClr val="accent1">
                    <a:lumMod val="50000"/>
                  </a:schemeClr>
                </a:solidFill>
                <a:latin typeface="ibm-plex-sans"/>
              </a:rPr>
              <a:t> </a:t>
            </a:r>
            <a:r>
              <a:rPr lang="zh-CN" altLang="en-US" i="0" dirty="0">
                <a:solidFill>
                  <a:schemeClr val="accent1">
                    <a:lumMod val="50000"/>
                  </a:schemeClr>
                </a:solidFill>
                <a:latin typeface="ibm-plex-sans"/>
              </a:rPr>
              <a:t>是基于 </a:t>
            </a:r>
            <a:r>
              <a:rPr lang="en-US" altLang="zh-CN" i="0" dirty="0" err="1">
                <a:solidFill>
                  <a:schemeClr val="accent1">
                    <a:lumMod val="50000"/>
                  </a:schemeClr>
                </a:solidFill>
                <a:latin typeface="ibm-plex-sans"/>
              </a:rPr>
              <a:t>JaCoCo</a:t>
            </a:r>
            <a:r>
              <a:rPr lang="en-US" altLang="zh-CN" i="0" dirty="0">
                <a:solidFill>
                  <a:schemeClr val="accent1">
                    <a:lumMod val="50000"/>
                  </a:schemeClr>
                </a:solidFill>
                <a:latin typeface="ibm-plex-sans"/>
              </a:rPr>
              <a:t> </a:t>
            </a:r>
            <a:r>
              <a:rPr lang="zh-CN" altLang="en-US" i="0" dirty="0">
                <a:solidFill>
                  <a:schemeClr val="accent1">
                    <a:lumMod val="50000"/>
                  </a:schemeClr>
                </a:solidFill>
                <a:latin typeface="ibm-plex-sans"/>
              </a:rPr>
              <a:t>的 </a:t>
            </a:r>
            <a:r>
              <a:rPr lang="en-US" altLang="zh-CN" i="0" dirty="0">
                <a:solidFill>
                  <a:schemeClr val="accent1">
                    <a:lumMod val="50000"/>
                  </a:schemeClr>
                </a:solidFill>
                <a:latin typeface="ibm-plex-sans"/>
              </a:rPr>
              <a:t>Eclipse </a:t>
            </a:r>
            <a:r>
              <a:rPr lang="zh-CN" altLang="en-US" i="0" dirty="0">
                <a:solidFill>
                  <a:schemeClr val="accent1">
                    <a:lumMod val="50000"/>
                  </a:schemeClr>
                </a:solidFill>
                <a:latin typeface="ibm-plex-sans"/>
              </a:rPr>
              <a:t>插件</a:t>
            </a:r>
            <a:endParaRPr lang="zh-CN" altLang="en-US" dirty="0">
              <a:solidFill>
                <a:schemeClr val="accent1">
                  <a:lumMod val="50000"/>
                </a:schemeClr>
              </a:solidFill>
            </a:endParaRPr>
          </a:p>
        </p:txBody>
      </p:sp>
    </p:spTree>
    <p:extLst>
      <p:ext uri="{BB962C8B-B14F-4D97-AF65-F5344CB8AC3E}">
        <p14:creationId xmlns:p14="http://schemas.microsoft.com/office/powerpoint/2010/main" val="3897151469"/>
      </p:ext>
    </p:extLst>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E56D7C-C47F-EE1D-34AE-3345C46D999E}"/>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724265" y="1128314"/>
            <a:ext cx="7732116" cy="895350"/>
          </a:xfrm>
        </p:spPr>
        <p:txBody>
          <a:bodyPr vert="horz" lIns="91440" tIns="45720" rIns="91440" bIns="45720" rtlCol="0" anchor="ctr">
            <a:normAutofit/>
          </a:bodyPr>
          <a:lstStyle/>
          <a:p>
            <a:r>
              <a:rPr lang="en-US" altLang="zh-CN" sz="4800" b="1">
                <a:solidFill>
                  <a:schemeClr val="accent2">
                    <a:lumMod val="75000"/>
                  </a:schemeClr>
                </a:solidFill>
              </a:rPr>
              <a:t>5.3 </a:t>
            </a:r>
            <a:r>
              <a:rPr lang="zh-CN" altLang="en-US" sz="4800" b="1" dirty="0">
                <a:solidFill>
                  <a:schemeClr val="accent2">
                    <a:lumMod val="75000"/>
                  </a:schemeClr>
                </a:solidFill>
              </a:rPr>
              <a:t>持续集成</a:t>
            </a:r>
            <a:r>
              <a:rPr lang="zh-CN" altLang="zh-CN" sz="4800" b="1" dirty="0">
                <a:solidFill>
                  <a:schemeClr val="accent2">
                    <a:lumMod val="75000"/>
                  </a:schemeClr>
                </a:solidFill>
              </a:rPr>
              <a:t>测试</a:t>
            </a:r>
            <a:endParaRPr lang="zh-CN" altLang="en-US" sz="4800" b="1" dirty="0">
              <a:solidFill>
                <a:schemeClr val="accent2">
                  <a:lumMod val="75000"/>
                </a:schemeClr>
              </a:solidFill>
            </a:endParaRPr>
          </a:p>
        </p:txBody>
      </p:sp>
    </p:spTree>
    <p:extLst>
      <p:ext uri="{BB962C8B-B14F-4D97-AF65-F5344CB8AC3E}">
        <p14:creationId xmlns:p14="http://schemas.microsoft.com/office/powerpoint/2010/main" val="1625447192"/>
      </p:ext>
    </p:extLst>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zh-CN" altLang="en-US" dirty="0"/>
              <a:t>持续集成测试内容</a:t>
            </a:r>
            <a:endParaRPr kumimoji="1" lang="zh-CN" altLang="en-US" dirty="0"/>
          </a:p>
        </p:txBody>
      </p:sp>
      <p:sp>
        <p:nvSpPr>
          <p:cNvPr id="3" name="矩形 2">
            <a:extLst>
              <a:ext uri="{FF2B5EF4-FFF2-40B4-BE49-F238E27FC236}">
                <a16:creationId xmlns:a16="http://schemas.microsoft.com/office/drawing/2014/main" id="{079BF8E8-2A7A-B074-C7A6-B77F624920F8}"/>
              </a:ext>
            </a:extLst>
          </p:cNvPr>
          <p:cNvSpPr/>
          <p:nvPr/>
        </p:nvSpPr>
        <p:spPr>
          <a:xfrm>
            <a:off x="726636" y="1719047"/>
            <a:ext cx="3629698" cy="1705403"/>
          </a:xfrm>
          <a:prstGeom prst="rect">
            <a:avLst/>
          </a:prstGeom>
        </p:spPr>
        <p:txBody>
          <a:bodyPr wrap="square">
            <a:spAutoFit/>
          </a:bodyPr>
          <a:lstStyle/>
          <a:p>
            <a:pPr marL="342900" indent="-342900" algn="just">
              <a:lnSpc>
                <a:spcPct val="150000"/>
              </a:lnSpc>
              <a:buClr>
                <a:srgbClr val="2E74B5"/>
              </a:buClr>
              <a:buFont typeface="+mj-lt"/>
              <a:buAutoNum type="arabicPeriod"/>
            </a:pPr>
            <a:r>
              <a:rPr kumimoji="1" lang="zh-CN" altLang="en-US" dirty="0">
                <a:latin typeface="Microsoft YaHei" panose="020B0503020204020204" pitchFamily="34" charset="-122"/>
                <a:ea typeface="Microsoft YaHei" panose="020B0503020204020204" pitchFamily="34" charset="-122"/>
              </a:rPr>
              <a:t>单体架构的集成测试</a:t>
            </a:r>
          </a:p>
          <a:p>
            <a:pPr marL="342900" indent="-342900" algn="just">
              <a:lnSpc>
                <a:spcPct val="150000"/>
              </a:lnSpc>
              <a:buClr>
                <a:srgbClr val="2E74B5"/>
              </a:buClr>
              <a:buFont typeface="+mj-lt"/>
              <a:buAutoNum type="arabicPeriod"/>
            </a:pPr>
            <a:r>
              <a:rPr kumimoji="1" lang="zh-CN" altLang="en-US" dirty="0">
                <a:latin typeface="Microsoft YaHei" panose="020B0503020204020204" pitchFamily="34" charset="-122"/>
                <a:ea typeface="Microsoft YaHei" panose="020B0503020204020204" pitchFamily="34" charset="-122"/>
              </a:rPr>
              <a:t>微服务架构的集成测试</a:t>
            </a:r>
          </a:p>
          <a:p>
            <a:pPr marL="342900" indent="-342900" algn="just">
              <a:lnSpc>
                <a:spcPct val="150000"/>
              </a:lnSpc>
              <a:buClr>
                <a:srgbClr val="2E74B5"/>
              </a:buClr>
              <a:buFont typeface="+mj-lt"/>
              <a:buAutoNum type="arabicPeriod"/>
            </a:pPr>
            <a:r>
              <a:rPr kumimoji="1" lang="zh-CN" altLang="en-US" dirty="0">
                <a:latin typeface="Microsoft YaHei" panose="020B0503020204020204" pitchFamily="34" charset="-122"/>
                <a:ea typeface="Microsoft YaHei" panose="020B0503020204020204" pitchFamily="34" charset="-122"/>
              </a:rPr>
              <a:t>持续集成及其测试</a:t>
            </a:r>
          </a:p>
          <a:p>
            <a:pPr marL="342900" indent="-342900" algn="just">
              <a:lnSpc>
                <a:spcPct val="150000"/>
              </a:lnSpc>
              <a:buClr>
                <a:srgbClr val="2E74B5"/>
              </a:buClr>
              <a:buFont typeface="+mj-lt"/>
              <a:buAutoNum type="arabicPeriod"/>
            </a:pPr>
            <a:r>
              <a:rPr kumimoji="1" lang="en" altLang="zh-CN" dirty="0">
                <a:latin typeface="Microsoft YaHei" panose="020B0503020204020204" pitchFamily="34" charset="-122"/>
                <a:ea typeface="Microsoft YaHei" panose="020B0503020204020204" pitchFamily="34" charset="-122"/>
              </a:rPr>
              <a:t>CI/CD</a:t>
            </a:r>
            <a:r>
              <a:rPr kumimoji="1" lang="zh-CN" altLang="en-US" dirty="0">
                <a:latin typeface="Microsoft YaHei" panose="020B0503020204020204" pitchFamily="34" charset="-122"/>
                <a:ea typeface="Microsoft YaHei" panose="020B0503020204020204" pitchFamily="34" charset="-122"/>
              </a:rPr>
              <a:t>流水线</a:t>
            </a:r>
          </a:p>
        </p:txBody>
      </p:sp>
      <p:pic>
        <p:nvPicPr>
          <p:cNvPr id="1026" name="Picture 2" descr="See the source image">
            <a:extLst>
              <a:ext uri="{FF2B5EF4-FFF2-40B4-BE49-F238E27FC236}">
                <a16:creationId xmlns:a16="http://schemas.microsoft.com/office/drawing/2014/main" id="{AECAF8E5-2F87-909F-408A-E0EBFF3B0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3462" y="1088281"/>
            <a:ext cx="4218728" cy="2966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494240"/>
      </p:ext>
    </p:extLst>
  </p:cSld>
  <p:clrMapOvr>
    <a:masterClrMapping/>
  </p:clrMapOvr>
  <p:transition spd="slow">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kumimoji="1" lang="zh-CN" altLang="en-US" dirty="0">
                <a:latin typeface="Microsoft YaHei" panose="020B0503020204020204" pitchFamily="34" charset="-122"/>
                <a:ea typeface="Microsoft YaHei" panose="020B0503020204020204" pitchFamily="34" charset="-122"/>
              </a:rPr>
              <a:t>单体架构的集成测试</a:t>
            </a:r>
            <a:endParaRPr kumimoji="1" lang="zh-CN" altLang="en-US" dirty="0"/>
          </a:p>
        </p:txBody>
      </p:sp>
      <p:grpSp>
        <p:nvGrpSpPr>
          <p:cNvPr id="7" name="组合 6">
            <a:extLst>
              <a:ext uri="{FF2B5EF4-FFF2-40B4-BE49-F238E27FC236}">
                <a16:creationId xmlns:a16="http://schemas.microsoft.com/office/drawing/2014/main" id="{906BEE2C-7070-7029-92D7-A6A3703D7986}"/>
              </a:ext>
            </a:extLst>
          </p:cNvPr>
          <p:cNvGrpSpPr/>
          <p:nvPr/>
        </p:nvGrpSpPr>
        <p:grpSpPr>
          <a:xfrm>
            <a:off x="281354" y="1227718"/>
            <a:ext cx="3995820" cy="3608755"/>
            <a:chOff x="281354" y="1227718"/>
            <a:chExt cx="3995820" cy="3608755"/>
          </a:xfrm>
        </p:grpSpPr>
        <p:pic>
          <p:nvPicPr>
            <p:cNvPr id="3" name="图片 2" descr="图6－1自顶向下集成方法示意图">
              <a:extLst>
                <a:ext uri="{FF2B5EF4-FFF2-40B4-BE49-F238E27FC236}">
                  <a16:creationId xmlns:a16="http://schemas.microsoft.com/office/drawing/2014/main" id="{F304D44E-5B03-92B3-C2B4-76C5314CF8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0741" y="1227718"/>
              <a:ext cx="3846433" cy="3001038"/>
            </a:xfrm>
            <a:prstGeom prst="rect">
              <a:avLst/>
            </a:prstGeom>
            <a:noFill/>
            <a:ln>
              <a:noFill/>
            </a:ln>
          </p:spPr>
        </p:pic>
        <p:sp>
          <p:nvSpPr>
            <p:cNvPr id="5" name="文本框 4">
              <a:extLst>
                <a:ext uri="{FF2B5EF4-FFF2-40B4-BE49-F238E27FC236}">
                  <a16:creationId xmlns:a16="http://schemas.microsoft.com/office/drawing/2014/main" id="{D10AD9A7-9BB1-90BE-9601-B1CA0A61E129}"/>
                </a:ext>
              </a:extLst>
            </p:cNvPr>
            <p:cNvSpPr txBox="1"/>
            <p:nvPr/>
          </p:nvSpPr>
          <p:spPr>
            <a:xfrm>
              <a:off x="1688123" y="4467141"/>
              <a:ext cx="1107996" cy="369332"/>
            </a:xfrm>
            <a:prstGeom prst="rect">
              <a:avLst/>
            </a:prstGeom>
            <a:noFill/>
          </p:spPr>
          <p:txBody>
            <a:bodyPr wrap="non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自顶向下</a:t>
              </a:r>
            </a:p>
          </p:txBody>
        </p:sp>
        <p:cxnSp>
          <p:nvCxnSpPr>
            <p:cNvPr id="8" name="直线箭头连接符 7">
              <a:extLst>
                <a:ext uri="{FF2B5EF4-FFF2-40B4-BE49-F238E27FC236}">
                  <a16:creationId xmlns:a16="http://schemas.microsoft.com/office/drawing/2014/main" id="{DEB52822-354D-38AB-832A-2D0096648250}"/>
                </a:ext>
              </a:extLst>
            </p:cNvPr>
            <p:cNvCxnSpPr/>
            <p:nvPr/>
          </p:nvCxnSpPr>
          <p:spPr>
            <a:xfrm>
              <a:off x="281354" y="1227718"/>
              <a:ext cx="0" cy="2801671"/>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grpSp>
      <p:grpSp>
        <p:nvGrpSpPr>
          <p:cNvPr id="10" name="组合 9">
            <a:extLst>
              <a:ext uri="{FF2B5EF4-FFF2-40B4-BE49-F238E27FC236}">
                <a16:creationId xmlns:a16="http://schemas.microsoft.com/office/drawing/2014/main" id="{05943032-BF57-C707-F194-0E5562EA7048}"/>
              </a:ext>
            </a:extLst>
          </p:cNvPr>
          <p:cNvGrpSpPr/>
          <p:nvPr/>
        </p:nvGrpSpPr>
        <p:grpSpPr>
          <a:xfrm>
            <a:off x="4866827" y="1169028"/>
            <a:ext cx="4128122" cy="3697010"/>
            <a:chOff x="4866827" y="1169028"/>
            <a:chExt cx="4128122" cy="3697010"/>
          </a:xfrm>
        </p:grpSpPr>
        <p:pic>
          <p:nvPicPr>
            <p:cNvPr id="4" name="图片 3" descr="图6－2自底向上集成方法示意图">
              <a:extLst>
                <a:ext uri="{FF2B5EF4-FFF2-40B4-BE49-F238E27FC236}">
                  <a16:creationId xmlns:a16="http://schemas.microsoft.com/office/drawing/2014/main" id="{C33DF0F0-D424-1730-B948-BB7B533CB9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66827" y="1169028"/>
              <a:ext cx="4012206" cy="3035407"/>
            </a:xfrm>
            <a:prstGeom prst="rect">
              <a:avLst/>
            </a:prstGeom>
            <a:noFill/>
            <a:ln>
              <a:noFill/>
            </a:ln>
          </p:spPr>
        </p:pic>
        <p:sp>
          <p:nvSpPr>
            <p:cNvPr id="6" name="文本框 5">
              <a:extLst>
                <a:ext uri="{FF2B5EF4-FFF2-40B4-BE49-F238E27FC236}">
                  <a16:creationId xmlns:a16="http://schemas.microsoft.com/office/drawing/2014/main" id="{442B75DF-DFDC-A80D-9392-1B5A5423CDAA}"/>
                </a:ext>
              </a:extLst>
            </p:cNvPr>
            <p:cNvSpPr txBox="1"/>
            <p:nvPr/>
          </p:nvSpPr>
          <p:spPr>
            <a:xfrm>
              <a:off x="6318932" y="4496706"/>
              <a:ext cx="1107996" cy="369332"/>
            </a:xfrm>
            <a:prstGeom prst="rect">
              <a:avLst/>
            </a:prstGeom>
            <a:noFill/>
          </p:spPr>
          <p:txBody>
            <a:bodyPr wrap="non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自底向上</a:t>
              </a:r>
            </a:p>
          </p:txBody>
        </p:sp>
        <p:cxnSp>
          <p:nvCxnSpPr>
            <p:cNvPr id="9" name="直线箭头连接符 8">
              <a:extLst>
                <a:ext uri="{FF2B5EF4-FFF2-40B4-BE49-F238E27FC236}">
                  <a16:creationId xmlns:a16="http://schemas.microsoft.com/office/drawing/2014/main" id="{D66709C2-3719-28D1-5615-27771E30C4FB}"/>
                </a:ext>
              </a:extLst>
            </p:cNvPr>
            <p:cNvCxnSpPr/>
            <p:nvPr/>
          </p:nvCxnSpPr>
          <p:spPr>
            <a:xfrm>
              <a:off x="8994949" y="1327401"/>
              <a:ext cx="0" cy="2801671"/>
            </a:xfrm>
            <a:prstGeom prst="straightConnector1">
              <a:avLst/>
            </a:prstGeom>
            <a:ln w="28575">
              <a:headEnd type="arrow" w="med" len="med"/>
              <a:tailEnd type="none" w="med" len="med"/>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98824209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down)">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kumimoji="1" lang="zh-CN" altLang="en-US" dirty="0">
                <a:latin typeface="Microsoft YaHei" panose="020B0503020204020204" pitchFamily="34" charset="-122"/>
                <a:ea typeface="Microsoft YaHei" panose="020B0503020204020204" pitchFamily="34" charset="-122"/>
              </a:rPr>
              <a:t>单体架构的集成测试 </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混合策略</a:t>
            </a:r>
            <a:endParaRPr kumimoji="1" lang="zh-CN" altLang="en-US" dirty="0"/>
          </a:p>
        </p:txBody>
      </p:sp>
      <p:pic>
        <p:nvPicPr>
          <p:cNvPr id="3" name="图片 2" descr="图6－5三明治集成方法示意图">
            <a:extLst>
              <a:ext uri="{FF2B5EF4-FFF2-40B4-BE49-F238E27FC236}">
                <a16:creationId xmlns:a16="http://schemas.microsoft.com/office/drawing/2014/main" id="{A20DD9C9-D5BF-A88A-CEEF-510852F22B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7726" y="1118727"/>
            <a:ext cx="5498683" cy="3041291"/>
          </a:xfrm>
          <a:prstGeom prst="rect">
            <a:avLst/>
          </a:prstGeom>
          <a:noFill/>
          <a:ln>
            <a:noFill/>
          </a:ln>
        </p:spPr>
      </p:pic>
    </p:spTree>
    <p:extLst>
      <p:ext uri="{BB962C8B-B14F-4D97-AF65-F5344CB8AC3E}">
        <p14:creationId xmlns:p14="http://schemas.microsoft.com/office/powerpoint/2010/main" val="3135302473"/>
      </p:ext>
    </p:extLst>
  </p:cSld>
  <p:clrMapOvr>
    <a:masterClrMapping/>
  </p:clrMapOvr>
  <p:transition spd="slow">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e the source image">
            <a:extLst>
              <a:ext uri="{FF2B5EF4-FFF2-40B4-BE49-F238E27FC236}">
                <a16:creationId xmlns:a16="http://schemas.microsoft.com/office/drawing/2014/main" id="{E24B67DD-EFE6-37E3-29B4-646D69952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3050" y="369651"/>
            <a:ext cx="6526059" cy="463897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kumimoji="1" lang="zh-CN" altLang="en-US" dirty="0">
                <a:latin typeface="Microsoft YaHei" panose="020B0503020204020204" pitchFamily="34" charset="-122"/>
                <a:ea typeface="Microsoft YaHei" panose="020B0503020204020204" pitchFamily="34" charset="-122"/>
              </a:rPr>
              <a:t>微服务架构</a:t>
            </a:r>
            <a:endParaRPr kumimoji="1" lang="zh-CN" altLang="en-US" dirty="0"/>
          </a:p>
        </p:txBody>
      </p:sp>
    </p:spTree>
    <p:extLst>
      <p:ext uri="{BB962C8B-B14F-4D97-AF65-F5344CB8AC3E}">
        <p14:creationId xmlns:p14="http://schemas.microsoft.com/office/powerpoint/2010/main" val="3463843130"/>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800" b="1" dirty="0">
                <a:solidFill>
                  <a:srgbClr val="0070C0"/>
                </a:solidFill>
                <a:latin typeface="微软雅黑" panose="020B0503020204020204" pitchFamily="34" charset="-122"/>
                <a:ea typeface="微软雅黑" panose="020B0503020204020204" pitchFamily="34" charset="-122"/>
              </a:rPr>
              <a:t>首推代码规范</a:t>
            </a:r>
            <a:endParaRPr kumimoji="1" lang="zh-CN" altLang="en-US"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Rectangle 3">
            <a:extLst>
              <a:ext uri="{FF2B5EF4-FFF2-40B4-BE49-F238E27FC236}">
                <a16:creationId xmlns:a16="http://schemas.microsoft.com/office/drawing/2014/main" id="{FFA4F9D2-6F96-45E7-FD86-60D39B6BB0E2}"/>
              </a:ext>
            </a:extLst>
          </p:cNvPr>
          <p:cNvSpPr>
            <a:spLocks noChangeArrowheads="1"/>
          </p:cNvSpPr>
          <p:nvPr/>
        </p:nvSpPr>
        <p:spPr bwMode="auto">
          <a:xfrm>
            <a:off x="2267799" y="3980001"/>
            <a:ext cx="4925347" cy="640816"/>
          </a:xfrm>
          <a:prstGeom prst="rect">
            <a:avLst/>
          </a:prstGeom>
          <a:noFill/>
          <a:ln w="9525">
            <a:noFill/>
            <a:miter lim="800000"/>
            <a:headEnd/>
            <a:tailEnd/>
          </a:ln>
        </p:spPr>
        <p:txBody>
          <a:bodyPr wrap="square">
            <a:spAutoFit/>
          </a:bodyPr>
          <a:lstStyle/>
          <a:p>
            <a:pPr>
              <a:spcBef>
                <a:spcPct val="20000"/>
              </a:spcBef>
              <a:buClr>
                <a:srgbClr val="3366FF"/>
              </a:buClr>
            </a:pPr>
            <a:r>
              <a:rPr lang="en-US" altLang="zh-CN" sz="1620" dirty="0">
                <a:hlinkClick r:id="rId2"/>
              </a:rPr>
              <a:t>https://google.github.io/styleguide/cppguide.html</a:t>
            </a:r>
            <a:endParaRPr lang="en-US" altLang="zh-CN" sz="1620" dirty="0"/>
          </a:p>
          <a:p>
            <a:pPr>
              <a:spcBef>
                <a:spcPct val="20000"/>
              </a:spcBef>
              <a:buClr>
                <a:srgbClr val="3366FF"/>
              </a:buClr>
            </a:pPr>
            <a:r>
              <a:rPr lang="en-US" altLang="zh-CN" sz="1620" dirty="0">
                <a:hlinkClick r:id="rId3"/>
              </a:rPr>
              <a:t>http://google.github.io/styleguide/javaguide.html</a:t>
            </a:r>
            <a:endParaRPr lang="zh-CN" altLang="en-US" sz="1620" b="1" dirty="0"/>
          </a:p>
        </p:txBody>
      </p:sp>
      <p:pic>
        <p:nvPicPr>
          <p:cNvPr id="4" name="图片 3" descr="Google C code.png">
            <a:extLst>
              <a:ext uri="{FF2B5EF4-FFF2-40B4-BE49-F238E27FC236}">
                <a16:creationId xmlns:a16="http://schemas.microsoft.com/office/drawing/2014/main" id="{65994026-2FE5-09CD-EC05-6D0DA9F799F5}"/>
              </a:ext>
            </a:extLst>
          </p:cNvPr>
          <p:cNvPicPr>
            <a:picLocks noChangeAspect="1"/>
          </p:cNvPicPr>
          <p:nvPr/>
        </p:nvPicPr>
        <p:blipFill>
          <a:blip r:embed="rId4" cstate="print"/>
          <a:stretch>
            <a:fillRect/>
          </a:stretch>
        </p:blipFill>
        <p:spPr>
          <a:xfrm>
            <a:off x="77055" y="928032"/>
            <a:ext cx="9075614" cy="2925932"/>
          </a:xfrm>
          <a:prstGeom prst="rect">
            <a:avLst/>
          </a:prstGeom>
        </p:spPr>
      </p:pic>
    </p:spTree>
    <p:extLst>
      <p:ext uri="{BB962C8B-B14F-4D97-AF65-F5344CB8AC3E}">
        <p14:creationId xmlns:p14="http://schemas.microsoft.com/office/powerpoint/2010/main" val="1739936560"/>
      </p:ext>
    </p:extLst>
  </p:cSld>
  <p:clrMapOvr>
    <a:masterClrMapping/>
  </p:clrMapOvr>
  <p:transition spd="slow">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kumimoji="1" lang="zh-CN" altLang="en-US" dirty="0">
                <a:latin typeface="Microsoft YaHei" panose="020B0503020204020204" pitchFamily="34" charset="-122"/>
                <a:ea typeface="Microsoft YaHei" panose="020B0503020204020204" pitchFamily="34" charset="-122"/>
              </a:rPr>
              <a:t>微服务架构的集成测试</a:t>
            </a:r>
            <a:endParaRPr kumimoji="1" lang="zh-CN" altLang="en-US" dirty="0"/>
          </a:p>
        </p:txBody>
      </p:sp>
      <p:pic>
        <p:nvPicPr>
          <p:cNvPr id="4098" name="Picture 2">
            <a:extLst>
              <a:ext uri="{FF2B5EF4-FFF2-40B4-BE49-F238E27FC236}">
                <a16:creationId xmlns:a16="http://schemas.microsoft.com/office/drawing/2014/main" id="{680BC707-2EAE-1DAB-3581-0280D368B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394" y="804667"/>
            <a:ext cx="3685606" cy="413912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1A81CC0C-12E4-B931-4F92-8D3513E0A08E}"/>
              </a:ext>
            </a:extLst>
          </p:cNvPr>
          <p:cNvSpPr txBox="1"/>
          <p:nvPr/>
        </p:nvSpPr>
        <p:spPr>
          <a:xfrm>
            <a:off x="5014127" y="824202"/>
            <a:ext cx="3999205" cy="3742115"/>
          </a:xfrm>
          <a:prstGeom prst="rect">
            <a:avLst/>
          </a:prstGeom>
          <a:noFill/>
        </p:spPr>
        <p:txBody>
          <a:bodyPr wrap="square">
            <a:spAutoFit/>
          </a:bodyPr>
          <a:lstStyle/>
          <a:p>
            <a:pPr marL="342900" indent="-342900">
              <a:lnSpc>
                <a:spcPct val="150000"/>
              </a:lnSpc>
              <a:buFont typeface="+mj-ea"/>
              <a:buAutoNum type="circleNumDbPlain"/>
            </a:pPr>
            <a:r>
              <a:rPr lang="zh-CN" altLang="en-US" sz="1600" dirty="0">
                <a:latin typeface="Microsoft YaHei" panose="020B0503020204020204" pitchFamily="34" charset="-122"/>
                <a:ea typeface="Microsoft YaHei" panose="020B0503020204020204" pitchFamily="34" charset="-122"/>
              </a:rPr>
              <a:t>测试外部的通信以确认通信是否通畅，检查核心功能即可，有助于发现任何协议层次的错误，如丢失 HTTP 报头、SSL 使用错误，以及请求/响应不匹配等</a:t>
            </a:r>
          </a:p>
          <a:p>
            <a:pPr marL="342900" indent="-342900">
              <a:lnSpc>
                <a:spcPct val="150000"/>
              </a:lnSpc>
              <a:buFont typeface="+mj-ea"/>
              <a:buAutoNum type="circleNumDbPlain"/>
            </a:pPr>
            <a:endParaRPr lang="zh-CN" altLang="en-US" sz="1600" dirty="0">
              <a:latin typeface="Microsoft YaHei" panose="020B0503020204020204" pitchFamily="34" charset="-122"/>
              <a:ea typeface="Microsoft YaHei" panose="020B0503020204020204" pitchFamily="34" charset="-122"/>
            </a:endParaRPr>
          </a:p>
          <a:p>
            <a:pPr marL="342900" indent="-342900">
              <a:lnSpc>
                <a:spcPct val="150000"/>
              </a:lnSpc>
              <a:buFont typeface="+mj-ea"/>
              <a:buAutoNum type="circleNumDbPlain"/>
            </a:pPr>
            <a:r>
              <a:rPr lang="zh-CN" altLang="en-US" sz="1600" dirty="0">
                <a:latin typeface="Microsoft YaHei" panose="020B0503020204020204" pitchFamily="34" charset="-122"/>
                <a:ea typeface="Microsoft YaHei" panose="020B0503020204020204" pitchFamily="34" charset="-122"/>
              </a:rPr>
              <a:t>数据库访问测试旨在确保微服务所使用的数据结构与数据库相符，以及检查 ORM 中 设置的映射关系、数据库访问模块能否妥善地处理网络出错等</a:t>
            </a:r>
          </a:p>
        </p:txBody>
      </p:sp>
      <p:sp>
        <p:nvSpPr>
          <p:cNvPr id="10" name="文本框 9">
            <a:extLst>
              <a:ext uri="{FF2B5EF4-FFF2-40B4-BE49-F238E27FC236}">
                <a16:creationId xmlns:a16="http://schemas.microsoft.com/office/drawing/2014/main" id="{2C4964BB-A250-D56A-0513-2BD3E097512A}"/>
              </a:ext>
            </a:extLst>
          </p:cNvPr>
          <p:cNvSpPr txBox="1"/>
          <p:nvPr/>
        </p:nvSpPr>
        <p:spPr>
          <a:xfrm>
            <a:off x="3376245" y="3276991"/>
            <a:ext cx="1637882" cy="461665"/>
          </a:xfrm>
          <a:prstGeom prst="rect">
            <a:avLst/>
          </a:prstGeom>
          <a:noFill/>
        </p:spPr>
        <p:txBody>
          <a:bodyPr wrap="square">
            <a:spAutoFit/>
          </a:bodyPr>
          <a:lstStyle/>
          <a:p>
            <a:r>
              <a:rPr lang="en" altLang="zh-CN" sz="1200" b="0" i="0" dirty="0">
                <a:solidFill>
                  <a:srgbClr val="71777D"/>
                </a:solidFill>
                <a:effectLst/>
                <a:latin typeface="Arial" panose="020B0604020202020204" pitchFamily="34" charset="0"/>
              </a:rPr>
              <a:t>ORM</a:t>
            </a:r>
            <a:r>
              <a:rPr lang="zh-CN" altLang="en-US" sz="1200" b="0" i="0" dirty="0">
                <a:solidFill>
                  <a:srgbClr val="71777D"/>
                </a:solidFill>
                <a:effectLst/>
                <a:latin typeface="Arial" panose="020B0604020202020204" pitchFamily="34" charset="0"/>
              </a:rPr>
              <a:t>：</a:t>
            </a:r>
            <a:r>
              <a:rPr lang="en" altLang="zh-CN" sz="1200" b="0" i="0" dirty="0">
                <a:solidFill>
                  <a:srgbClr val="71777D"/>
                </a:solidFill>
                <a:effectLst/>
                <a:latin typeface="Arial" panose="020B0604020202020204" pitchFamily="34" charset="0"/>
              </a:rPr>
              <a:t>Object Relational Mapping</a:t>
            </a:r>
            <a:endParaRPr lang="zh-CN" altLang="en-US" sz="1200" dirty="0"/>
          </a:p>
        </p:txBody>
      </p:sp>
      <p:cxnSp>
        <p:nvCxnSpPr>
          <p:cNvPr id="12" name="直线箭头连接符 11">
            <a:extLst>
              <a:ext uri="{FF2B5EF4-FFF2-40B4-BE49-F238E27FC236}">
                <a16:creationId xmlns:a16="http://schemas.microsoft.com/office/drawing/2014/main" id="{5E6B05B0-425C-4B07-1868-408AA4EE410C}"/>
              </a:ext>
            </a:extLst>
          </p:cNvPr>
          <p:cNvCxnSpPr>
            <a:cxnSpLocks/>
          </p:cNvCxnSpPr>
          <p:nvPr/>
        </p:nvCxnSpPr>
        <p:spPr>
          <a:xfrm flipH="1">
            <a:off x="4441371" y="1145512"/>
            <a:ext cx="683288" cy="381837"/>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9E956079-8D7D-6847-6466-C858BE7B50C3}"/>
              </a:ext>
            </a:extLst>
          </p:cNvPr>
          <p:cNvCxnSpPr>
            <a:cxnSpLocks/>
          </p:cNvCxnSpPr>
          <p:nvPr/>
        </p:nvCxnSpPr>
        <p:spPr>
          <a:xfrm flipH="1">
            <a:off x="3175279" y="3276991"/>
            <a:ext cx="1949380" cy="963748"/>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163774"/>
      </p:ext>
    </p:extLst>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kumimoji="1" lang="zh-CN" altLang="en-US" dirty="0">
                <a:latin typeface="Microsoft YaHei" panose="020B0503020204020204" pitchFamily="34" charset="-122"/>
                <a:ea typeface="Microsoft YaHei" panose="020B0503020204020204" pitchFamily="34" charset="-122"/>
              </a:rPr>
              <a:t>微服务架构的集成测试 </a:t>
            </a:r>
            <a:r>
              <a:rPr kumimoji="1" lang="en-US" altLang="zh-CN" sz="2000" b="0" dirty="0">
                <a:latin typeface="Microsoft YaHei" panose="020B0503020204020204" pitchFamily="34" charset="-122"/>
                <a:ea typeface="Microsoft YaHei" panose="020B0503020204020204" pitchFamily="34" charset="-122"/>
              </a:rPr>
              <a:t>–</a:t>
            </a:r>
            <a:r>
              <a:rPr kumimoji="1" lang="zh-CN" altLang="en-US" sz="2000" b="0" dirty="0">
                <a:latin typeface="Microsoft YaHei" panose="020B0503020204020204" pitchFamily="34" charset="-122"/>
                <a:ea typeface="Microsoft YaHei" panose="020B0503020204020204" pitchFamily="34" charset="-122"/>
              </a:rPr>
              <a:t> 续</a:t>
            </a:r>
            <a:endParaRPr kumimoji="1" lang="zh-CN" altLang="en-US" sz="2000" b="0" dirty="0"/>
          </a:p>
        </p:txBody>
      </p:sp>
      <p:sp>
        <p:nvSpPr>
          <p:cNvPr id="4" name="文本框 3">
            <a:extLst>
              <a:ext uri="{FF2B5EF4-FFF2-40B4-BE49-F238E27FC236}">
                <a16:creationId xmlns:a16="http://schemas.microsoft.com/office/drawing/2014/main" id="{F0215523-0372-BDCC-F0BB-48CD4C115732}"/>
              </a:ext>
            </a:extLst>
          </p:cNvPr>
          <p:cNvSpPr txBox="1"/>
          <p:nvPr/>
        </p:nvSpPr>
        <p:spPr>
          <a:xfrm>
            <a:off x="129835" y="1557840"/>
            <a:ext cx="3965510" cy="2536400"/>
          </a:xfrm>
          <a:prstGeom prst="rect">
            <a:avLst/>
          </a:prstGeom>
          <a:noFill/>
        </p:spPr>
        <p:txBody>
          <a:bodyPr wrap="square">
            <a:spAutoFit/>
          </a:bodyPr>
          <a:lstStyle/>
          <a:p>
            <a:pPr>
              <a:lnSpc>
                <a:spcPct val="150000"/>
              </a:lnSpc>
            </a:pPr>
            <a:r>
              <a:rPr lang="zh-CN" altLang="en-US" dirty="0">
                <a:solidFill>
                  <a:srgbClr val="6C84B0"/>
                </a:solidFill>
                <a:latin typeface="思源黑体 CN Bold" panose="020B0800000000000000" pitchFamily="34" charset="-122"/>
                <a:ea typeface="思源黑体 CN Bold" panose="020B0800000000000000" pitchFamily="34" charset="-122"/>
              </a:rPr>
              <a:t>消费者驱动的契约测试</a:t>
            </a:r>
            <a:r>
              <a:rPr lang="zh-CN" altLang="en-US" sz="1600" dirty="0">
                <a:solidFill>
                  <a:schemeClr val="bg2">
                    <a:lumMod val="25000"/>
                  </a:schemeClr>
                </a:solidFill>
                <a:latin typeface="思源黑体 CN Medium" panose="020B0600000000000000" pitchFamily="34" charset="-122"/>
                <a:ea typeface="思源黑体 CN Medium" panose="020B0600000000000000" pitchFamily="34" charset="-122"/>
              </a:rPr>
              <a:t>（</a:t>
            </a:r>
            <a:r>
              <a:rPr lang="en-US" altLang="zh-CN" sz="1600" dirty="0">
                <a:solidFill>
                  <a:schemeClr val="bg2">
                    <a:lumMod val="25000"/>
                  </a:schemeClr>
                </a:solidFill>
                <a:latin typeface="思源黑体 CN Medium" panose="020B0600000000000000" pitchFamily="34" charset="-122"/>
                <a:ea typeface="思源黑体 CN Medium" panose="020B0600000000000000" pitchFamily="34" charset="-122"/>
              </a:rPr>
              <a:t>Consumer Driven Contract</a:t>
            </a:r>
            <a:r>
              <a:rPr lang="zh-CN" altLang="en-US" sz="1600" dirty="0">
                <a:solidFill>
                  <a:schemeClr val="bg2">
                    <a:lumMod val="25000"/>
                  </a:schemeClr>
                </a:solidFill>
                <a:latin typeface="思源黑体 CN Medium" panose="020B0600000000000000" pitchFamily="34" charset="-122"/>
                <a:ea typeface="思源黑体 CN Medium" panose="020B0600000000000000" pitchFamily="34" charset="-122"/>
              </a:rPr>
              <a:t> </a:t>
            </a:r>
            <a:r>
              <a:rPr lang="en-US" altLang="zh-CN" sz="1600" dirty="0">
                <a:solidFill>
                  <a:schemeClr val="bg2">
                    <a:lumMod val="25000"/>
                  </a:schemeClr>
                </a:solidFill>
                <a:latin typeface="思源黑体 CN Medium" panose="020B0600000000000000" pitchFamily="34" charset="-122"/>
                <a:ea typeface="思源黑体 CN Medium" panose="020B0600000000000000" pitchFamily="34" charset="-122"/>
              </a:rPr>
              <a:t>Testing, CDC</a:t>
            </a:r>
            <a:r>
              <a:rPr lang="zh-CN" altLang="en-US" sz="1600" dirty="0">
                <a:solidFill>
                  <a:schemeClr val="bg2">
                    <a:lumMod val="25000"/>
                  </a:schemeClr>
                </a:solidFill>
                <a:latin typeface="思源黑体 CN Medium" panose="020B0600000000000000" pitchFamily="34" charset="-122"/>
                <a:ea typeface="思源黑体 CN Medium" panose="020B0600000000000000" pitchFamily="34" charset="-122"/>
              </a:rPr>
              <a:t> </a:t>
            </a:r>
            <a:r>
              <a:rPr lang="en-US" altLang="zh-CN" sz="1600" dirty="0">
                <a:solidFill>
                  <a:schemeClr val="bg2">
                    <a:lumMod val="25000"/>
                  </a:schemeClr>
                </a:solidFill>
                <a:latin typeface="思源黑体 CN Medium" panose="020B0600000000000000" pitchFamily="34" charset="-122"/>
                <a:ea typeface="思源黑体 CN Medium" panose="020B0600000000000000" pitchFamily="34" charset="-122"/>
              </a:rPr>
              <a:t>testing</a:t>
            </a:r>
            <a:r>
              <a:rPr lang="zh-CN" altLang="en-US" sz="1600" dirty="0">
                <a:solidFill>
                  <a:schemeClr val="bg2">
                    <a:lumMod val="25000"/>
                  </a:schemeClr>
                </a:solidFill>
                <a:latin typeface="思源黑体 CN Medium" panose="020B0600000000000000" pitchFamily="34" charset="-122"/>
                <a:ea typeface="思源黑体 CN Medium" panose="020B0600000000000000" pitchFamily="34" charset="-122"/>
              </a:rPr>
              <a:t>）</a:t>
            </a:r>
            <a:endParaRPr lang="zh-CN" altLang="en-US" sz="1600" dirty="0"/>
          </a:p>
          <a:p>
            <a:pPr>
              <a:lnSpc>
                <a:spcPct val="150000"/>
              </a:lnSpc>
            </a:pPr>
            <a:r>
              <a:rPr lang="zh-CN" altLang="en-US" dirty="0">
                <a:solidFill>
                  <a:schemeClr val="bg2">
                    <a:lumMod val="25000"/>
                  </a:schemeClr>
                </a:solidFill>
                <a:latin typeface="思源黑体 CN Medium" panose="020B0600000000000000" pitchFamily="34" charset="-122"/>
                <a:ea typeface="思源黑体 CN Medium" panose="020B0600000000000000" pitchFamily="34" charset="-122"/>
              </a:rPr>
              <a:t>而</a:t>
            </a:r>
            <a:r>
              <a:rPr lang="zh-CN" altLang="en-US" b="1" dirty="0">
                <a:solidFill>
                  <a:schemeClr val="bg2">
                    <a:lumMod val="25000"/>
                  </a:schemeClr>
                </a:solidFill>
                <a:latin typeface="思源黑体 CN Medium" panose="020B0600000000000000" pitchFamily="34" charset="-122"/>
                <a:ea typeface="思源黑体 CN Medium" panose="020B0600000000000000" pitchFamily="34" charset="-122"/>
              </a:rPr>
              <a:t>契约</a:t>
            </a:r>
            <a:r>
              <a:rPr lang="zh-CN" altLang="en-US" dirty="0">
                <a:solidFill>
                  <a:schemeClr val="bg2">
                    <a:lumMod val="25000"/>
                  </a:schemeClr>
                </a:solidFill>
                <a:latin typeface="思源黑体 CN Medium" panose="020B0600000000000000" pitchFamily="34" charset="-122"/>
                <a:ea typeface="思源黑体 CN Medium" panose="020B0600000000000000" pitchFamily="34" charset="-122"/>
              </a:rPr>
              <a:t>规定的是接口的调用者（</a:t>
            </a:r>
            <a:r>
              <a:rPr lang="en-US" altLang="zh-CN" dirty="0">
                <a:solidFill>
                  <a:schemeClr val="bg2">
                    <a:lumMod val="25000"/>
                  </a:schemeClr>
                </a:solidFill>
                <a:latin typeface="思源黑体 CN Medium" panose="020B0600000000000000" pitchFamily="34" charset="-122"/>
                <a:ea typeface="思源黑体 CN Medium" panose="020B0600000000000000" pitchFamily="34" charset="-122"/>
              </a:rPr>
              <a:t>Consumer/</a:t>
            </a:r>
            <a:r>
              <a:rPr lang="zh-CN" altLang="en-US" dirty="0">
                <a:solidFill>
                  <a:schemeClr val="bg2">
                    <a:lumMod val="25000"/>
                  </a:schemeClr>
                </a:solidFill>
                <a:latin typeface="思源黑体 CN Medium" panose="020B0600000000000000" pitchFamily="34" charset="-122"/>
                <a:ea typeface="思源黑体 CN Medium" panose="020B0600000000000000" pitchFamily="34" charset="-122"/>
              </a:rPr>
              <a:t>消费者）和被调用者（</a:t>
            </a:r>
            <a:r>
              <a:rPr lang="en-US" altLang="zh-CN" dirty="0">
                <a:solidFill>
                  <a:schemeClr val="bg2">
                    <a:lumMod val="25000"/>
                  </a:schemeClr>
                </a:solidFill>
                <a:latin typeface="思源黑体 CN Medium" panose="020B0600000000000000" pitchFamily="34" charset="-122"/>
                <a:ea typeface="思源黑体 CN Medium" panose="020B0600000000000000" pitchFamily="34" charset="-122"/>
              </a:rPr>
              <a:t>Provider/</a:t>
            </a:r>
            <a:r>
              <a:rPr lang="zh-CN" altLang="en-US" dirty="0">
                <a:solidFill>
                  <a:schemeClr val="bg2">
                    <a:lumMod val="25000"/>
                  </a:schemeClr>
                </a:solidFill>
                <a:latin typeface="思源黑体 CN Medium" panose="020B0600000000000000" pitchFamily="34" charset="-122"/>
                <a:ea typeface="思源黑体 CN Medium" panose="020B0600000000000000" pitchFamily="34" charset="-122"/>
              </a:rPr>
              <a:t>提供者）之间约定的 </a:t>
            </a:r>
            <a:r>
              <a:rPr lang="en-US" altLang="zh-CN" dirty="0">
                <a:solidFill>
                  <a:schemeClr val="accent3"/>
                </a:solidFill>
                <a:latin typeface="思源黑体 CN Bold" panose="020B0800000000000000" pitchFamily="34" charset="-122"/>
                <a:ea typeface="思源黑体 CN Bold" panose="020B0800000000000000" pitchFamily="34" charset="-122"/>
              </a:rPr>
              <a:t>Request </a:t>
            </a:r>
            <a:r>
              <a:rPr lang="zh-CN" altLang="en-US" dirty="0">
                <a:solidFill>
                  <a:schemeClr val="bg2">
                    <a:lumMod val="25000"/>
                  </a:schemeClr>
                </a:solidFill>
                <a:latin typeface="思源黑体 CN Medium" panose="020B0600000000000000" pitchFamily="34" charset="-122"/>
                <a:ea typeface="思源黑体 CN Medium" panose="020B0600000000000000" pitchFamily="34" charset="-122"/>
              </a:rPr>
              <a:t>和 </a:t>
            </a:r>
            <a:r>
              <a:rPr lang="en-US" altLang="zh-CN" dirty="0">
                <a:solidFill>
                  <a:srgbClr val="F08465"/>
                </a:solidFill>
                <a:latin typeface="思源黑体 CN Bold" panose="020B0800000000000000" pitchFamily="34" charset="-122"/>
                <a:ea typeface="思源黑体 CN Bold" panose="020B0800000000000000" pitchFamily="34" charset="-122"/>
              </a:rPr>
              <a:t>Response</a:t>
            </a:r>
            <a:r>
              <a:rPr lang="en-US" altLang="zh-CN" dirty="0">
                <a:solidFill>
                  <a:schemeClr val="accent3"/>
                </a:solidFill>
                <a:latin typeface="思源黑体 CN Bold" panose="020B0800000000000000" pitchFamily="34" charset="-122"/>
                <a:ea typeface="思源黑体 CN Bold" panose="020B0800000000000000" pitchFamily="34" charset="-122"/>
              </a:rPr>
              <a:t> </a:t>
            </a:r>
            <a:r>
              <a:rPr lang="zh-CN" altLang="en-US" dirty="0">
                <a:solidFill>
                  <a:schemeClr val="bg2">
                    <a:lumMod val="25000"/>
                  </a:schemeClr>
                </a:solidFill>
                <a:latin typeface="思源黑体 CN Medium" panose="020B0600000000000000" pitchFamily="34" charset="-122"/>
                <a:ea typeface="思源黑体 CN Medium" panose="020B0600000000000000" pitchFamily="34" charset="-122"/>
              </a:rPr>
              <a:t>数据交互格式</a:t>
            </a:r>
            <a:endParaRPr lang="en-US" altLang="zh-CN"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sp>
        <p:nvSpPr>
          <p:cNvPr id="7" name="文本框 6">
            <a:extLst>
              <a:ext uri="{FF2B5EF4-FFF2-40B4-BE49-F238E27FC236}">
                <a16:creationId xmlns:a16="http://schemas.microsoft.com/office/drawing/2014/main" id="{055D7666-5A42-829C-65B4-CAFCD3D751D3}"/>
              </a:ext>
            </a:extLst>
          </p:cNvPr>
          <p:cNvSpPr txBox="1"/>
          <p:nvPr/>
        </p:nvSpPr>
        <p:spPr>
          <a:xfrm>
            <a:off x="0" y="998984"/>
            <a:ext cx="5828045" cy="369332"/>
          </a:xfrm>
          <a:prstGeom prst="rect">
            <a:avLst/>
          </a:prstGeom>
          <a:noFill/>
        </p:spPr>
        <p:txBody>
          <a:bodyPr wrap="square">
            <a:spAutoFit/>
          </a:bodyPr>
          <a:lstStyle/>
          <a:p>
            <a:r>
              <a:rPr lang="zh-CN" altLang="en-US" i="0" dirty="0">
                <a:solidFill>
                  <a:schemeClr val="accent2">
                    <a:lumMod val="75000"/>
                  </a:schemeClr>
                </a:solidFill>
                <a:effectLst/>
                <a:latin typeface="Microsoft YaHei" panose="020B0503020204020204" pitchFamily="34" charset="-122"/>
                <a:ea typeface="Microsoft YaHei" panose="020B0503020204020204" pitchFamily="34" charset="-122"/>
              </a:rPr>
              <a:t>另一种观点：用契约测试或协议测试来做集成测试</a:t>
            </a:r>
            <a:endParaRPr lang="zh-CN" altLang="en-US" dirty="0">
              <a:solidFill>
                <a:schemeClr val="accent2">
                  <a:lumMod val="75000"/>
                </a:schemeClr>
              </a:solidFill>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4DFA290E-DFE0-E9F0-873F-0ABA2480165D}"/>
              </a:ext>
            </a:extLst>
          </p:cNvPr>
          <p:cNvSpPr/>
          <p:nvPr/>
        </p:nvSpPr>
        <p:spPr>
          <a:xfrm>
            <a:off x="0" y="4349243"/>
            <a:ext cx="8297694" cy="341632"/>
          </a:xfrm>
          <a:prstGeom prst="rect">
            <a:avLst/>
          </a:prstGeom>
        </p:spPr>
        <p:txBody>
          <a:bodyPr wrap="square">
            <a:spAutoFit/>
          </a:bodyPr>
          <a:lstStyle/>
          <a:p>
            <a:r>
              <a:rPr lang="zh-CN" altLang="en-US" sz="1620" dirty="0">
                <a:solidFill>
                  <a:schemeClr val="tx1">
                    <a:lumMod val="75000"/>
                    <a:lumOff val="25000"/>
                  </a:schemeClr>
                </a:solidFill>
                <a:latin typeface="微软雅黑" panose="020B0503020204020204" pitchFamily="34" charset="-122"/>
                <a:ea typeface="微软雅黑" panose="020B0503020204020204" pitchFamily="34" charset="-122"/>
              </a:rPr>
              <a:t>从</a:t>
            </a:r>
            <a:r>
              <a:rPr lang="en-US" altLang="zh-CN" sz="1620" dirty="0">
                <a:solidFill>
                  <a:schemeClr val="tx1">
                    <a:lumMod val="75000"/>
                    <a:lumOff val="25000"/>
                  </a:schemeClr>
                </a:solidFill>
                <a:latin typeface="微软雅黑" panose="020B0503020204020204" pitchFamily="34" charset="-122"/>
                <a:ea typeface="微软雅黑" panose="020B0503020204020204" pitchFamily="34" charset="-122"/>
              </a:rPr>
              <a:t>Consumer</a:t>
            </a:r>
            <a:r>
              <a:rPr lang="zh-CN" altLang="en-US" sz="1620" dirty="0">
                <a:solidFill>
                  <a:schemeClr val="tx1">
                    <a:lumMod val="75000"/>
                    <a:lumOff val="25000"/>
                  </a:schemeClr>
                </a:solidFill>
                <a:latin typeface="微软雅黑" panose="020B0503020204020204" pitchFamily="34" charset="-122"/>
                <a:ea typeface="微软雅黑" panose="020B0503020204020204" pitchFamily="34" charset="-122"/>
              </a:rPr>
              <a:t>的需求出发设计测试用例并产生一份契约，然后验证</a:t>
            </a:r>
            <a:r>
              <a:rPr lang="en-US" altLang="zh-CN" sz="1620" dirty="0">
                <a:solidFill>
                  <a:schemeClr val="tx1">
                    <a:lumMod val="75000"/>
                    <a:lumOff val="25000"/>
                  </a:schemeClr>
                </a:solidFill>
                <a:latin typeface="微软雅黑" panose="020B0503020204020204" pitchFamily="34" charset="-122"/>
                <a:ea typeface="微软雅黑" panose="020B0503020204020204" pitchFamily="34" charset="-122"/>
              </a:rPr>
              <a:t>provider</a:t>
            </a:r>
            <a:r>
              <a:rPr lang="zh-CN" altLang="en-US" sz="1620" dirty="0">
                <a:solidFill>
                  <a:schemeClr val="tx1">
                    <a:lumMod val="75000"/>
                    <a:lumOff val="25000"/>
                  </a:schemeClr>
                </a:solidFill>
                <a:latin typeface="微软雅黑" panose="020B0503020204020204" pitchFamily="34" charset="-122"/>
                <a:ea typeface="微软雅黑" panose="020B0503020204020204" pitchFamily="34" charset="-122"/>
              </a:rPr>
              <a:t>端的功能</a:t>
            </a:r>
          </a:p>
        </p:txBody>
      </p:sp>
      <p:pic>
        <p:nvPicPr>
          <p:cNvPr id="10" name="图片 9">
            <a:extLst>
              <a:ext uri="{FF2B5EF4-FFF2-40B4-BE49-F238E27FC236}">
                <a16:creationId xmlns:a16="http://schemas.microsoft.com/office/drawing/2014/main" id="{C4A39EA4-7953-F6F6-44F0-333732349CB4}"/>
              </a:ext>
            </a:extLst>
          </p:cNvPr>
          <p:cNvPicPr>
            <a:picLocks noChangeAspect="1"/>
          </p:cNvPicPr>
          <p:nvPr/>
        </p:nvPicPr>
        <p:blipFill>
          <a:blip r:embed="rId3"/>
          <a:stretch>
            <a:fillRect/>
          </a:stretch>
        </p:blipFill>
        <p:spPr>
          <a:xfrm>
            <a:off x="4047979" y="1435592"/>
            <a:ext cx="5104726" cy="2846375"/>
          </a:xfrm>
          <a:prstGeom prst="rect">
            <a:avLst/>
          </a:prstGeom>
        </p:spPr>
      </p:pic>
      <p:sp>
        <p:nvSpPr>
          <p:cNvPr id="12" name="文本框 11">
            <a:extLst>
              <a:ext uri="{FF2B5EF4-FFF2-40B4-BE49-F238E27FC236}">
                <a16:creationId xmlns:a16="http://schemas.microsoft.com/office/drawing/2014/main" id="{56FDD5A6-E539-F5F6-D83C-EE02510E7121}"/>
              </a:ext>
            </a:extLst>
          </p:cNvPr>
          <p:cNvSpPr txBox="1"/>
          <p:nvPr/>
        </p:nvSpPr>
        <p:spPr>
          <a:xfrm>
            <a:off x="7939043" y="2858779"/>
            <a:ext cx="1157591" cy="369332"/>
          </a:xfrm>
          <a:prstGeom prst="rect">
            <a:avLst/>
          </a:prstGeom>
          <a:noFill/>
        </p:spPr>
        <p:txBody>
          <a:bodyPr wrap="square">
            <a:spAutoFit/>
          </a:bodyPr>
          <a:lstStyle/>
          <a:p>
            <a:r>
              <a:rPr lang="zh-CN" altLang="en-US" dirty="0">
                <a:solidFill>
                  <a:srgbClr val="6C84B0"/>
                </a:solidFill>
                <a:latin typeface="思源黑体 CN Bold" panose="020B0800000000000000" pitchFamily="34" charset="-122"/>
                <a:ea typeface="思源黑体 CN Bold" panose="020B0800000000000000" pitchFamily="34" charset="-122"/>
              </a:rPr>
              <a:t>一份契约</a:t>
            </a:r>
            <a:endParaRPr lang="zh-CN" altLang="en-US" dirty="0"/>
          </a:p>
        </p:txBody>
      </p:sp>
    </p:spTree>
    <p:extLst>
      <p:ext uri="{BB962C8B-B14F-4D97-AF65-F5344CB8AC3E}">
        <p14:creationId xmlns:p14="http://schemas.microsoft.com/office/powerpoint/2010/main" val="799436315"/>
      </p:ext>
    </p:extLst>
  </p:cSld>
  <p:clrMapOvr>
    <a:masterClrMapping/>
  </p:clrMapOvr>
  <p:transition spd="slow">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kumimoji="1" lang="zh-CN" altLang="en-US" dirty="0"/>
              <a:t>契约</a:t>
            </a:r>
            <a:r>
              <a:rPr kumimoji="1" lang="zh-CN" altLang="en-US" dirty="0">
                <a:latin typeface="Microsoft YaHei" panose="020B0503020204020204" pitchFamily="34" charset="-122"/>
                <a:ea typeface="Microsoft YaHei" panose="020B0503020204020204" pitchFamily="34" charset="-122"/>
              </a:rPr>
              <a:t>测试及其优势</a:t>
            </a:r>
            <a:r>
              <a:rPr kumimoji="1" lang="zh-CN" altLang="en-US" dirty="0"/>
              <a:t>、</a:t>
            </a:r>
            <a:r>
              <a:rPr kumimoji="1" lang="zh-CN" altLang="en-US" dirty="0">
                <a:latin typeface="Microsoft YaHei" panose="020B0503020204020204" pitchFamily="34" charset="-122"/>
                <a:ea typeface="Microsoft YaHei" panose="020B0503020204020204" pitchFamily="34" charset="-122"/>
              </a:rPr>
              <a:t>工具</a:t>
            </a:r>
            <a:endParaRPr kumimoji="1" lang="zh-CN" altLang="en-US" dirty="0"/>
          </a:p>
        </p:txBody>
      </p:sp>
      <p:sp>
        <p:nvSpPr>
          <p:cNvPr id="6" name="矩形 5">
            <a:extLst>
              <a:ext uri="{FF2B5EF4-FFF2-40B4-BE49-F238E27FC236}">
                <a16:creationId xmlns:a16="http://schemas.microsoft.com/office/drawing/2014/main" id="{47F7CB54-042A-9E74-5C4E-333CDC7F9FB0}"/>
              </a:ext>
            </a:extLst>
          </p:cNvPr>
          <p:cNvSpPr/>
          <p:nvPr/>
        </p:nvSpPr>
        <p:spPr>
          <a:xfrm>
            <a:off x="679150" y="866347"/>
            <a:ext cx="7785699" cy="1705403"/>
          </a:xfrm>
          <a:prstGeom prst="rect">
            <a:avLst/>
          </a:prstGeom>
        </p:spPr>
        <p:txBody>
          <a:bodyPr wrap="square">
            <a:spAutoFit/>
          </a:bodyPr>
          <a:lstStyle/>
          <a:p>
            <a:pPr marL="244317" indent="-231458">
              <a:lnSpc>
                <a:spcPct val="15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降低服务集成的难度，将其分解为单元测试和接口测试</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43245" indent="-230387">
              <a:lnSpc>
                <a:spcPct val="15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团队能以一种离线的方式完成验证，并将联调的成本几乎降到零</a:t>
            </a:r>
          </a:p>
          <a:p>
            <a:pPr marL="244317" indent="-231458">
              <a:lnSpc>
                <a:spcPct val="15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基于契约让接口的变更有迹可循</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44317" indent="-231458">
              <a:lnSpc>
                <a:spcPct val="15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常用的</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CDT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框架 Janus、Pact、Pacto和Spring Cloud Contract</a:t>
            </a:r>
          </a:p>
        </p:txBody>
      </p:sp>
      <p:grpSp>
        <p:nvGrpSpPr>
          <p:cNvPr id="9" name="组合 8">
            <a:extLst>
              <a:ext uri="{FF2B5EF4-FFF2-40B4-BE49-F238E27FC236}">
                <a16:creationId xmlns:a16="http://schemas.microsoft.com/office/drawing/2014/main" id="{C3555877-596F-5018-D842-6A683800DAC6}"/>
              </a:ext>
            </a:extLst>
          </p:cNvPr>
          <p:cNvGrpSpPr/>
          <p:nvPr/>
        </p:nvGrpSpPr>
        <p:grpSpPr>
          <a:xfrm>
            <a:off x="847868" y="2654529"/>
            <a:ext cx="6825343" cy="2208179"/>
            <a:chOff x="847868" y="2654529"/>
            <a:chExt cx="6825343" cy="2208179"/>
          </a:xfrm>
        </p:grpSpPr>
        <p:pic>
          <p:nvPicPr>
            <p:cNvPr id="7" name="图片 6">
              <a:extLst>
                <a:ext uri="{FF2B5EF4-FFF2-40B4-BE49-F238E27FC236}">
                  <a16:creationId xmlns:a16="http://schemas.microsoft.com/office/drawing/2014/main" id="{B3786548-7633-008D-085F-DBD80FEC969A}"/>
                </a:ext>
              </a:extLst>
            </p:cNvPr>
            <p:cNvPicPr>
              <a:picLocks noChangeAspect="1"/>
            </p:cNvPicPr>
            <p:nvPr/>
          </p:nvPicPr>
          <p:blipFill rotWithShape="1">
            <a:blip r:embed="rId3"/>
            <a:srcRect b="11869"/>
            <a:stretch/>
          </p:blipFill>
          <p:spPr>
            <a:xfrm>
              <a:off x="847868" y="2654529"/>
              <a:ext cx="6825343" cy="2208179"/>
            </a:xfrm>
            <a:prstGeom prst="rect">
              <a:avLst/>
            </a:prstGeom>
          </p:spPr>
        </p:pic>
        <p:sp>
          <p:nvSpPr>
            <p:cNvPr id="8" name="矩形 7">
              <a:extLst>
                <a:ext uri="{FF2B5EF4-FFF2-40B4-BE49-F238E27FC236}">
                  <a16:creationId xmlns:a16="http://schemas.microsoft.com/office/drawing/2014/main" id="{BE4F00F6-C43C-D52C-48E4-89E9AFDD98EA}"/>
                </a:ext>
              </a:extLst>
            </p:cNvPr>
            <p:cNvSpPr/>
            <p:nvPr/>
          </p:nvSpPr>
          <p:spPr>
            <a:xfrm>
              <a:off x="3988340" y="2859932"/>
              <a:ext cx="583659" cy="321013"/>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46465151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F631FDAB-E909-5B97-62B0-B2625DFAF7E3}"/>
              </a:ext>
            </a:extLst>
          </p:cNvPr>
          <p:cNvPicPr>
            <a:picLocks noChangeAspect="1"/>
          </p:cNvPicPr>
          <p:nvPr/>
        </p:nvPicPr>
        <p:blipFill rotWithShape="1">
          <a:blip r:embed="rId3"/>
          <a:srcRect t="4131" b="5457"/>
          <a:stretch/>
        </p:blipFill>
        <p:spPr>
          <a:xfrm>
            <a:off x="80197" y="922667"/>
            <a:ext cx="5609182" cy="4077350"/>
          </a:xfrm>
          <a:prstGeom prst="rect">
            <a:avLst/>
          </a:prstGeom>
        </p:spPr>
      </p:pic>
      <p:pic>
        <p:nvPicPr>
          <p:cNvPr id="14" name="图片 13">
            <a:extLst>
              <a:ext uri="{FF2B5EF4-FFF2-40B4-BE49-F238E27FC236}">
                <a16:creationId xmlns:a16="http://schemas.microsoft.com/office/drawing/2014/main" id="{B68D6802-A0F0-E693-D88D-36C18493A877}"/>
              </a:ext>
            </a:extLst>
          </p:cNvPr>
          <p:cNvPicPr>
            <a:picLocks noChangeAspect="1"/>
          </p:cNvPicPr>
          <p:nvPr/>
        </p:nvPicPr>
        <p:blipFill>
          <a:blip r:embed="rId4"/>
          <a:stretch>
            <a:fillRect/>
          </a:stretch>
        </p:blipFill>
        <p:spPr>
          <a:xfrm>
            <a:off x="5707674" y="1206230"/>
            <a:ext cx="3380238" cy="3220792"/>
          </a:xfrm>
          <a:prstGeom prst="rect">
            <a:avLst/>
          </a:prstGeom>
        </p:spPr>
      </p:pic>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a:xfrm>
            <a:off x="582038" y="280792"/>
            <a:ext cx="3630039" cy="523875"/>
          </a:xfrm>
        </p:spPr>
        <p:txBody>
          <a:bodyPr/>
          <a:lstStyle/>
          <a:p>
            <a:r>
              <a:rPr kumimoji="1" lang="zh-CN" altLang="en-US" dirty="0">
                <a:latin typeface="Microsoft YaHei" panose="020B0503020204020204" pitchFamily="34" charset="-122"/>
                <a:ea typeface="Microsoft YaHei" panose="020B0503020204020204" pitchFamily="34" charset="-122"/>
              </a:rPr>
              <a:t>示例：</a:t>
            </a:r>
            <a:r>
              <a:rPr kumimoji="1" lang="en-US" altLang="zh-CN" dirty="0">
                <a:latin typeface="Microsoft YaHei" panose="020B0503020204020204" pitchFamily="34" charset="-122"/>
                <a:ea typeface="Microsoft YaHei" panose="020B0503020204020204" pitchFamily="34" charset="-122"/>
              </a:rPr>
              <a:t>CDC</a:t>
            </a:r>
            <a:r>
              <a:rPr kumimoji="1" lang="zh-CN" altLang="en-US" dirty="0">
                <a:latin typeface="Microsoft YaHei" panose="020B0503020204020204" pitchFamily="34" charset="-122"/>
                <a:ea typeface="Microsoft YaHei" panose="020B0503020204020204" pitchFamily="34" charset="-122"/>
              </a:rPr>
              <a:t>测试框架</a:t>
            </a:r>
            <a:endParaRPr kumimoji="1" lang="zh-CN" altLang="en-US" dirty="0"/>
          </a:p>
        </p:txBody>
      </p:sp>
      <p:sp>
        <p:nvSpPr>
          <p:cNvPr id="8" name="文本框 7">
            <a:extLst>
              <a:ext uri="{FF2B5EF4-FFF2-40B4-BE49-F238E27FC236}">
                <a16:creationId xmlns:a16="http://schemas.microsoft.com/office/drawing/2014/main" id="{6F6E902B-2F5B-3E33-A0A9-E122EC3D059D}"/>
              </a:ext>
            </a:extLst>
          </p:cNvPr>
          <p:cNvSpPr txBox="1"/>
          <p:nvPr/>
        </p:nvSpPr>
        <p:spPr>
          <a:xfrm>
            <a:off x="355116" y="4692240"/>
            <a:ext cx="2249521" cy="307777"/>
          </a:xfrm>
          <a:prstGeom prst="rect">
            <a:avLst/>
          </a:prstGeom>
          <a:noFill/>
        </p:spPr>
        <p:txBody>
          <a:bodyPr wrap="square">
            <a:spAutoFit/>
          </a:bodyPr>
          <a:lstStyle/>
          <a:p>
            <a:r>
              <a:rPr lang="zh-CN" altLang="en-US" sz="1400" dirty="0">
                <a:hlinkClick r:id="rId5"/>
              </a:rPr>
              <a:t>https://docs.pact.io/</a:t>
            </a:r>
            <a:r>
              <a:rPr lang="zh-CN" altLang="en-US" sz="1400" dirty="0"/>
              <a:t> </a:t>
            </a:r>
          </a:p>
        </p:txBody>
      </p:sp>
      <p:pic>
        <p:nvPicPr>
          <p:cNvPr id="5122" name="Picture 2" descr="Pact Foundation">
            <a:extLst>
              <a:ext uri="{FF2B5EF4-FFF2-40B4-BE49-F238E27FC236}">
                <a16:creationId xmlns:a16="http://schemas.microsoft.com/office/drawing/2014/main" id="{30C24543-F0A2-4916-4E14-60A31C9D98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2593" y="327091"/>
            <a:ext cx="1701126" cy="35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616655"/>
      </p:ext>
    </p:extLst>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EFD05D-26CB-EED2-2585-28580DA3C117}"/>
              </a:ext>
            </a:extLst>
          </p:cNvPr>
          <p:cNvSpPr>
            <a:spLocks noGrp="1"/>
          </p:cNvSpPr>
          <p:nvPr>
            <p:ph type="title"/>
          </p:nvPr>
        </p:nvSpPr>
        <p:spPr/>
        <p:txBody>
          <a:bodyPr/>
          <a:lstStyle/>
          <a:p>
            <a:r>
              <a:rPr kumimoji="1" lang="en-US" altLang="zh-CN" dirty="0"/>
              <a:t>Consumer</a:t>
            </a:r>
            <a:r>
              <a:rPr kumimoji="1" lang="zh-CN" altLang="en-US" dirty="0"/>
              <a:t> 测试</a:t>
            </a:r>
          </a:p>
        </p:txBody>
      </p:sp>
      <p:pic>
        <p:nvPicPr>
          <p:cNvPr id="10242" name="Picture 2" descr="Pact interaction">
            <a:extLst>
              <a:ext uri="{FF2B5EF4-FFF2-40B4-BE49-F238E27FC236}">
                <a16:creationId xmlns:a16="http://schemas.microsoft.com/office/drawing/2014/main" id="{BF702E03-0FE1-619F-DB1D-4BBCB5D15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030" y="885426"/>
            <a:ext cx="7491570" cy="200425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371F178E-4EA7-1929-53E3-7B61EEEB5D12}"/>
              </a:ext>
            </a:extLst>
          </p:cNvPr>
          <p:cNvPicPr>
            <a:picLocks noChangeAspect="1"/>
          </p:cNvPicPr>
          <p:nvPr/>
        </p:nvPicPr>
        <p:blipFill>
          <a:blip r:embed="rId3"/>
          <a:stretch>
            <a:fillRect/>
          </a:stretch>
        </p:blipFill>
        <p:spPr>
          <a:xfrm>
            <a:off x="1488332" y="2988277"/>
            <a:ext cx="6011694" cy="2063138"/>
          </a:xfrm>
          <a:prstGeom prst="rect">
            <a:avLst/>
          </a:prstGeom>
        </p:spPr>
      </p:pic>
      <p:sp>
        <p:nvSpPr>
          <p:cNvPr id="7" name="矩形 6">
            <a:extLst>
              <a:ext uri="{FF2B5EF4-FFF2-40B4-BE49-F238E27FC236}">
                <a16:creationId xmlns:a16="http://schemas.microsoft.com/office/drawing/2014/main" id="{3219CE4B-F321-2349-AA81-5330F9C79112}"/>
              </a:ext>
            </a:extLst>
          </p:cNvPr>
          <p:cNvSpPr/>
          <p:nvPr/>
        </p:nvSpPr>
        <p:spPr>
          <a:xfrm>
            <a:off x="2928026" y="786829"/>
            <a:ext cx="5428034" cy="2102851"/>
          </a:xfrm>
          <a:prstGeom prst="rect">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6AAE678F-145C-0B15-3EC4-7C4BDD5B2A9F}"/>
              </a:ext>
            </a:extLst>
          </p:cNvPr>
          <p:cNvSpPr txBox="1"/>
          <p:nvPr/>
        </p:nvSpPr>
        <p:spPr>
          <a:xfrm>
            <a:off x="5418307" y="620001"/>
            <a:ext cx="1248932" cy="369332"/>
          </a:xfrm>
          <a:prstGeom prst="rect">
            <a:avLst/>
          </a:prstGeom>
          <a:solidFill>
            <a:schemeClr val="accent4">
              <a:lumMod val="20000"/>
              <a:lumOff val="80000"/>
            </a:schemeClr>
          </a:solidFill>
          <a:ln>
            <a:solidFill>
              <a:srgbClr val="00B0F0"/>
            </a:solidFill>
          </a:ln>
        </p:spPr>
        <p:txBody>
          <a:bodyPr wrap="none" rtlCol="0">
            <a:spAutoFit/>
          </a:bodyPr>
          <a:lstStyle/>
          <a:p>
            <a:r>
              <a:rPr kumimoji="1" lang="en-US" altLang="zh-CN" dirty="0">
                <a:solidFill>
                  <a:srgbClr val="00B0F0"/>
                </a:solidFill>
              </a:rPr>
              <a:t>Stub</a:t>
            </a:r>
            <a:r>
              <a:rPr kumimoji="1" lang="zh-CN" altLang="en-US" dirty="0">
                <a:solidFill>
                  <a:srgbClr val="00B0F0"/>
                </a:solidFill>
              </a:rPr>
              <a:t> </a:t>
            </a:r>
            <a:r>
              <a:rPr kumimoji="1" lang="en-US" altLang="zh-CN" dirty="0">
                <a:solidFill>
                  <a:srgbClr val="00B0F0"/>
                </a:solidFill>
              </a:rPr>
              <a:t>server</a:t>
            </a:r>
            <a:endParaRPr kumimoji="1" lang="zh-CN" altLang="en-US" dirty="0">
              <a:solidFill>
                <a:srgbClr val="00B0F0"/>
              </a:solidFill>
            </a:endParaRPr>
          </a:p>
        </p:txBody>
      </p:sp>
    </p:spTree>
    <p:extLst>
      <p:ext uri="{BB962C8B-B14F-4D97-AF65-F5344CB8AC3E}">
        <p14:creationId xmlns:p14="http://schemas.microsoft.com/office/powerpoint/2010/main" val="42011851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3B6DA8-F5DE-225D-55FC-5DF3CAB46EEC}"/>
              </a:ext>
            </a:extLst>
          </p:cNvPr>
          <p:cNvSpPr>
            <a:spLocks noGrp="1"/>
          </p:cNvSpPr>
          <p:nvPr>
            <p:ph type="title"/>
          </p:nvPr>
        </p:nvSpPr>
        <p:spPr/>
        <p:txBody>
          <a:bodyPr/>
          <a:lstStyle/>
          <a:p>
            <a:r>
              <a:rPr kumimoji="1" lang="en-US" altLang="zh-CN" dirty="0"/>
              <a:t>Provider</a:t>
            </a:r>
            <a:r>
              <a:rPr kumimoji="1" lang="zh-CN" altLang="en-US" dirty="0"/>
              <a:t> 测试</a:t>
            </a:r>
          </a:p>
        </p:txBody>
      </p:sp>
      <p:pic>
        <p:nvPicPr>
          <p:cNvPr id="11266" name="Picture 2" descr="Provider verification">
            <a:extLst>
              <a:ext uri="{FF2B5EF4-FFF2-40B4-BE49-F238E27FC236}">
                <a16:creationId xmlns:a16="http://schemas.microsoft.com/office/drawing/2014/main" id="{C6227145-A79F-7EE7-1F9E-36C2194BD6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490" y="804668"/>
            <a:ext cx="7431931" cy="201023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5477424-8DCA-ADCA-836A-E840E547A372}"/>
              </a:ext>
            </a:extLst>
          </p:cNvPr>
          <p:cNvSpPr txBox="1"/>
          <p:nvPr/>
        </p:nvSpPr>
        <p:spPr>
          <a:xfrm>
            <a:off x="678502" y="4724208"/>
            <a:ext cx="6101675" cy="276999"/>
          </a:xfrm>
          <a:prstGeom prst="rect">
            <a:avLst/>
          </a:prstGeom>
          <a:noFill/>
        </p:spPr>
        <p:txBody>
          <a:bodyPr wrap="square">
            <a:spAutoFit/>
          </a:bodyPr>
          <a:lstStyle/>
          <a:p>
            <a:r>
              <a:rPr lang="zh-CN" altLang="en-US" sz="1200" dirty="0">
                <a:hlinkClick r:id="rId3"/>
              </a:rPr>
              <a:t>https://github.com/pact-foundation/pact-provider-verifier/</a:t>
            </a:r>
            <a:r>
              <a:rPr lang="zh-CN" altLang="en-US" sz="1200" dirty="0"/>
              <a:t> </a:t>
            </a:r>
          </a:p>
        </p:txBody>
      </p:sp>
      <p:pic>
        <p:nvPicPr>
          <p:cNvPr id="7" name="图片 6">
            <a:extLst>
              <a:ext uri="{FF2B5EF4-FFF2-40B4-BE49-F238E27FC236}">
                <a16:creationId xmlns:a16="http://schemas.microsoft.com/office/drawing/2014/main" id="{0991824A-4A80-8B1B-AC8A-B1F369B41CEE}"/>
              </a:ext>
            </a:extLst>
          </p:cNvPr>
          <p:cNvPicPr>
            <a:picLocks noChangeAspect="1"/>
          </p:cNvPicPr>
          <p:nvPr/>
        </p:nvPicPr>
        <p:blipFill>
          <a:blip r:embed="rId4"/>
          <a:stretch>
            <a:fillRect/>
          </a:stretch>
        </p:blipFill>
        <p:spPr>
          <a:xfrm>
            <a:off x="2089757" y="2953623"/>
            <a:ext cx="5003395" cy="1770585"/>
          </a:xfrm>
          <a:prstGeom prst="rect">
            <a:avLst/>
          </a:prstGeom>
        </p:spPr>
      </p:pic>
      <p:sp>
        <p:nvSpPr>
          <p:cNvPr id="8" name="文本框 7">
            <a:extLst>
              <a:ext uri="{FF2B5EF4-FFF2-40B4-BE49-F238E27FC236}">
                <a16:creationId xmlns:a16="http://schemas.microsoft.com/office/drawing/2014/main" id="{CF07AA85-6F6D-03D0-1E16-4CF763974722}"/>
              </a:ext>
            </a:extLst>
          </p:cNvPr>
          <p:cNvSpPr txBox="1"/>
          <p:nvPr/>
        </p:nvSpPr>
        <p:spPr>
          <a:xfrm>
            <a:off x="3609569" y="531570"/>
            <a:ext cx="1924862" cy="307777"/>
          </a:xfrm>
          <a:prstGeom prst="rect">
            <a:avLst/>
          </a:prstGeom>
          <a:noFill/>
        </p:spPr>
        <p:txBody>
          <a:bodyPr wrap="square" rtlCol="0">
            <a:spAutoFit/>
          </a:bodyPr>
          <a:lstStyle/>
          <a:p>
            <a:pPr algn="ctr"/>
            <a:r>
              <a:rPr kumimoji="1" lang="en-US" altLang="zh-CN" sz="1400" dirty="0">
                <a:solidFill>
                  <a:srgbClr val="00B0F0"/>
                </a:solidFill>
              </a:rPr>
              <a:t>Contract</a:t>
            </a:r>
            <a:r>
              <a:rPr kumimoji="1" lang="zh-CN" altLang="en-US" sz="1400" dirty="0">
                <a:solidFill>
                  <a:srgbClr val="00B0F0"/>
                </a:solidFill>
              </a:rPr>
              <a:t> </a:t>
            </a:r>
            <a:r>
              <a:rPr kumimoji="1" lang="en-US" altLang="zh-CN" sz="1400" dirty="0">
                <a:solidFill>
                  <a:srgbClr val="00B0F0"/>
                </a:solidFill>
              </a:rPr>
              <a:t>verifier</a:t>
            </a:r>
            <a:r>
              <a:rPr kumimoji="1" lang="zh-CN" altLang="en-US" sz="1400" dirty="0">
                <a:solidFill>
                  <a:srgbClr val="00B0F0"/>
                </a:solidFill>
              </a:rPr>
              <a:t> </a:t>
            </a:r>
            <a:r>
              <a:rPr kumimoji="1" lang="en-US" altLang="zh-CN" sz="1400" dirty="0">
                <a:solidFill>
                  <a:srgbClr val="00B0F0"/>
                </a:solidFill>
              </a:rPr>
              <a:t>tests</a:t>
            </a:r>
            <a:r>
              <a:rPr kumimoji="1" lang="zh-CN" altLang="en-US" sz="1400" dirty="0">
                <a:solidFill>
                  <a:srgbClr val="00B0F0"/>
                </a:solidFill>
              </a:rPr>
              <a:t> </a:t>
            </a:r>
          </a:p>
        </p:txBody>
      </p:sp>
      <p:sp>
        <p:nvSpPr>
          <p:cNvPr id="9" name="文本框 8">
            <a:extLst>
              <a:ext uri="{FF2B5EF4-FFF2-40B4-BE49-F238E27FC236}">
                <a16:creationId xmlns:a16="http://schemas.microsoft.com/office/drawing/2014/main" id="{C3CE198A-3E71-56C4-3EAC-A8111EE07B1D}"/>
              </a:ext>
            </a:extLst>
          </p:cNvPr>
          <p:cNvSpPr txBox="1"/>
          <p:nvPr/>
        </p:nvSpPr>
        <p:spPr>
          <a:xfrm>
            <a:off x="1060315" y="1775721"/>
            <a:ext cx="1281889" cy="307777"/>
          </a:xfrm>
          <a:prstGeom prst="rect">
            <a:avLst/>
          </a:prstGeom>
          <a:noFill/>
        </p:spPr>
        <p:txBody>
          <a:bodyPr wrap="none" rtlCol="0">
            <a:spAutoFit/>
          </a:bodyPr>
          <a:lstStyle/>
          <a:p>
            <a:r>
              <a:rPr kumimoji="1" lang="en-US" altLang="zh-CN" sz="1400" dirty="0">
                <a:solidFill>
                  <a:srgbClr val="00B0F0"/>
                </a:solidFill>
              </a:rPr>
              <a:t>Auto- generate</a:t>
            </a:r>
            <a:endParaRPr kumimoji="1" lang="zh-CN" altLang="en-US" sz="1400" dirty="0">
              <a:solidFill>
                <a:srgbClr val="00B0F0"/>
              </a:solidFill>
            </a:endParaRPr>
          </a:p>
        </p:txBody>
      </p:sp>
      <p:sp>
        <p:nvSpPr>
          <p:cNvPr id="10" name="文本框 9">
            <a:extLst>
              <a:ext uri="{FF2B5EF4-FFF2-40B4-BE49-F238E27FC236}">
                <a16:creationId xmlns:a16="http://schemas.microsoft.com/office/drawing/2014/main" id="{F4BE66ED-06AE-5E37-DB3E-C8E332ACEFCB}"/>
              </a:ext>
            </a:extLst>
          </p:cNvPr>
          <p:cNvSpPr txBox="1"/>
          <p:nvPr/>
        </p:nvSpPr>
        <p:spPr>
          <a:xfrm>
            <a:off x="369651" y="3239311"/>
            <a:ext cx="1355243" cy="307777"/>
          </a:xfrm>
          <a:prstGeom prst="rect">
            <a:avLst/>
          </a:prstGeom>
          <a:noFill/>
        </p:spPr>
        <p:txBody>
          <a:bodyPr wrap="none" rtlCol="0">
            <a:spAutoFit/>
          </a:bodyPr>
          <a:lstStyle/>
          <a:p>
            <a:r>
              <a:rPr kumimoji="1" lang="en-US" altLang="zh-CN" sz="1400" dirty="0" err="1">
                <a:solidFill>
                  <a:srgbClr val="00B0F0"/>
                </a:solidFill>
              </a:rPr>
              <a:t>Contract.groovy</a:t>
            </a:r>
            <a:endParaRPr kumimoji="1" lang="zh-CN" altLang="en-US" sz="1400" dirty="0">
              <a:solidFill>
                <a:srgbClr val="00B0F0"/>
              </a:solidFill>
            </a:endParaRPr>
          </a:p>
        </p:txBody>
      </p:sp>
      <p:cxnSp>
        <p:nvCxnSpPr>
          <p:cNvPr id="12" name="直线箭头连接符 11">
            <a:extLst>
              <a:ext uri="{FF2B5EF4-FFF2-40B4-BE49-F238E27FC236}">
                <a16:creationId xmlns:a16="http://schemas.microsoft.com/office/drawing/2014/main" id="{D7BA846C-717B-53DB-0B45-F12C6F906C4F}"/>
              </a:ext>
            </a:extLst>
          </p:cNvPr>
          <p:cNvCxnSpPr/>
          <p:nvPr/>
        </p:nvCxnSpPr>
        <p:spPr>
          <a:xfrm flipH="1">
            <a:off x="1060315" y="2743200"/>
            <a:ext cx="466928" cy="622570"/>
          </a:xfrm>
          <a:prstGeom prst="straightConnector1">
            <a:avLst/>
          </a:prstGeom>
          <a:ln w="12700">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A168F8B-5088-A901-0CF9-523C4B8E051A}"/>
              </a:ext>
            </a:extLst>
          </p:cNvPr>
          <p:cNvSpPr txBox="1"/>
          <p:nvPr/>
        </p:nvSpPr>
        <p:spPr>
          <a:xfrm>
            <a:off x="6025746" y="1775721"/>
            <a:ext cx="754431" cy="307777"/>
          </a:xfrm>
          <a:prstGeom prst="rect">
            <a:avLst/>
          </a:prstGeom>
          <a:noFill/>
        </p:spPr>
        <p:txBody>
          <a:bodyPr wrap="square" rtlCol="0">
            <a:spAutoFit/>
          </a:bodyPr>
          <a:lstStyle/>
          <a:p>
            <a:r>
              <a:rPr kumimoji="1" lang="en-US" altLang="zh-CN" sz="1400" dirty="0">
                <a:solidFill>
                  <a:srgbClr val="00B0F0"/>
                </a:solidFill>
              </a:rPr>
              <a:t>Call API</a:t>
            </a:r>
          </a:p>
        </p:txBody>
      </p:sp>
    </p:spTree>
    <p:extLst>
      <p:ext uri="{BB962C8B-B14F-4D97-AF65-F5344CB8AC3E}">
        <p14:creationId xmlns:p14="http://schemas.microsoft.com/office/powerpoint/2010/main" val="769082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3565F-2184-8492-777B-467F22D76C55}"/>
              </a:ext>
            </a:extLst>
          </p:cNvPr>
          <p:cNvSpPr>
            <a:spLocks noGrp="1"/>
          </p:cNvSpPr>
          <p:nvPr>
            <p:ph type="title"/>
          </p:nvPr>
        </p:nvSpPr>
        <p:spPr/>
        <p:txBody>
          <a:bodyPr/>
          <a:lstStyle/>
          <a:p>
            <a:r>
              <a:rPr kumimoji="1" lang="zh-CN" altLang="en-US" dirty="0"/>
              <a:t>示例</a:t>
            </a:r>
          </a:p>
        </p:txBody>
      </p:sp>
      <p:pic>
        <p:nvPicPr>
          <p:cNvPr id="5" name="图片 4">
            <a:extLst>
              <a:ext uri="{FF2B5EF4-FFF2-40B4-BE49-F238E27FC236}">
                <a16:creationId xmlns:a16="http://schemas.microsoft.com/office/drawing/2014/main" id="{BD2B0D32-0582-0C0A-AC57-FB5783838B7B}"/>
              </a:ext>
            </a:extLst>
          </p:cNvPr>
          <p:cNvPicPr>
            <a:picLocks noChangeAspect="1"/>
          </p:cNvPicPr>
          <p:nvPr/>
        </p:nvPicPr>
        <p:blipFill>
          <a:blip r:embed="rId2"/>
          <a:stretch>
            <a:fillRect/>
          </a:stretch>
        </p:blipFill>
        <p:spPr>
          <a:xfrm>
            <a:off x="254778" y="1060314"/>
            <a:ext cx="5574331" cy="3305707"/>
          </a:xfrm>
          <a:prstGeom prst="rect">
            <a:avLst/>
          </a:prstGeom>
        </p:spPr>
      </p:pic>
      <p:sp>
        <p:nvSpPr>
          <p:cNvPr id="6" name="文本框 5">
            <a:extLst>
              <a:ext uri="{FF2B5EF4-FFF2-40B4-BE49-F238E27FC236}">
                <a16:creationId xmlns:a16="http://schemas.microsoft.com/office/drawing/2014/main" id="{F3E6E6DE-0A12-A76F-9DE9-6A385419F823}"/>
              </a:ext>
            </a:extLst>
          </p:cNvPr>
          <p:cNvSpPr txBox="1"/>
          <p:nvPr/>
        </p:nvSpPr>
        <p:spPr>
          <a:xfrm>
            <a:off x="1040860" y="4437002"/>
            <a:ext cx="2953501" cy="369332"/>
          </a:xfrm>
          <a:prstGeom prst="rect">
            <a:avLst/>
          </a:prstGeom>
          <a:noFill/>
        </p:spPr>
        <p:txBody>
          <a:bodyPr wrap="none" rtlCol="0">
            <a:spAutoFit/>
          </a:bodyPr>
          <a:lstStyle/>
          <a:p>
            <a:r>
              <a:rPr kumimoji="1" lang="en-US" altLang="zh-CN" dirty="0"/>
              <a:t>Server</a:t>
            </a:r>
            <a:r>
              <a:rPr kumimoji="1" lang="zh-CN" altLang="en-US" dirty="0"/>
              <a:t> </a:t>
            </a:r>
            <a:r>
              <a:rPr kumimoji="1" lang="en-US" altLang="zh-CN" dirty="0"/>
              <a:t>side</a:t>
            </a:r>
            <a:r>
              <a:rPr kumimoji="1" lang="zh-CN" altLang="en-US" dirty="0"/>
              <a:t>：</a:t>
            </a:r>
            <a:r>
              <a:rPr kumimoji="1" lang="en-US" altLang="zh-CN" dirty="0"/>
              <a:t>service</a:t>
            </a:r>
            <a:r>
              <a:rPr kumimoji="1" lang="zh-CN" altLang="en-US" dirty="0"/>
              <a:t> </a:t>
            </a:r>
            <a:r>
              <a:rPr kumimoji="1" lang="en-US" altLang="zh-CN" dirty="0"/>
              <a:t>provider</a:t>
            </a:r>
            <a:endParaRPr kumimoji="1" lang="zh-CN" altLang="en-US" dirty="0"/>
          </a:p>
        </p:txBody>
      </p:sp>
      <p:grpSp>
        <p:nvGrpSpPr>
          <p:cNvPr id="10" name="组合 9">
            <a:extLst>
              <a:ext uri="{FF2B5EF4-FFF2-40B4-BE49-F238E27FC236}">
                <a16:creationId xmlns:a16="http://schemas.microsoft.com/office/drawing/2014/main" id="{444B6034-C6CD-64A5-DF70-9EC8378D682F}"/>
              </a:ext>
            </a:extLst>
          </p:cNvPr>
          <p:cNvGrpSpPr/>
          <p:nvPr/>
        </p:nvGrpSpPr>
        <p:grpSpPr>
          <a:xfrm>
            <a:off x="3516454" y="973126"/>
            <a:ext cx="5627546" cy="3566580"/>
            <a:chOff x="3516454" y="973126"/>
            <a:chExt cx="5627546" cy="3566580"/>
          </a:xfrm>
        </p:grpSpPr>
        <p:pic>
          <p:nvPicPr>
            <p:cNvPr id="8" name="图片 7">
              <a:extLst>
                <a:ext uri="{FF2B5EF4-FFF2-40B4-BE49-F238E27FC236}">
                  <a16:creationId xmlns:a16="http://schemas.microsoft.com/office/drawing/2014/main" id="{34FDF01F-C35B-E789-4602-C9E72F85C75F}"/>
                </a:ext>
              </a:extLst>
            </p:cNvPr>
            <p:cNvPicPr>
              <a:picLocks noChangeAspect="1"/>
            </p:cNvPicPr>
            <p:nvPr/>
          </p:nvPicPr>
          <p:blipFill>
            <a:blip r:embed="rId3"/>
            <a:stretch>
              <a:fillRect/>
            </a:stretch>
          </p:blipFill>
          <p:spPr>
            <a:xfrm>
              <a:off x="3516454" y="973126"/>
              <a:ext cx="5627546" cy="3480081"/>
            </a:xfrm>
            <a:prstGeom prst="rect">
              <a:avLst/>
            </a:prstGeom>
          </p:spPr>
        </p:pic>
        <p:sp>
          <p:nvSpPr>
            <p:cNvPr id="9" name="文本框 8">
              <a:extLst>
                <a:ext uri="{FF2B5EF4-FFF2-40B4-BE49-F238E27FC236}">
                  <a16:creationId xmlns:a16="http://schemas.microsoft.com/office/drawing/2014/main" id="{49BD0805-036D-7E27-8DC1-6C919AACF5AC}"/>
                </a:ext>
              </a:extLst>
            </p:cNvPr>
            <p:cNvSpPr txBox="1"/>
            <p:nvPr/>
          </p:nvSpPr>
          <p:spPr>
            <a:xfrm>
              <a:off x="4985542" y="4170374"/>
              <a:ext cx="3040191" cy="369332"/>
            </a:xfrm>
            <a:prstGeom prst="rect">
              <a:avLst/>
            </a:prstGeom>
            <a:noFill/>
          </p:spPr>
          <p:txBody>
            <a:bodyPr wrap="none" rtlCol="0">
              <a:spAutoFit/>
            </a:bodyPr>
            <a:lstStyle/>
            <a:p>
              <a:r>
                <a:rPr kumimoji="1" lang="en-US" altLang="zh-CN" dirty="0"/>
                <a:t>Client</a:t>
              </a:r>
              <a:r>
                <a:rPr kumimoji="1" lang="zh-CN" altLang="en-US" dirty="0"/>
                <a:t> </a:t>
              </a:r>
              <a:r>
                <a:rPr kumimoji="1" lang="en-US" altLang="zh-CN" dirty="0"/>
                <a:t>side</a:t>
              </a:r>
              <a:r>
                <a:rPr kumimoji="1" lang="zh-CN" altLang="en-US" dirty="0"/>
                <a:t>：</a:t>
              </a:r>
              <a:r>
                <a:rPr kumimoji="1" lang="en-US" altLang="zh-CN" dirty="0"/>
                <a:t>service</a:t>
              </a:r>
              <a:r>
                <a:rPr kumimoji="1" lang="zh-CN" altLang="en-US" dirty="0"/>
                <a:t> </a:t>
              </a:r>
              <a:r>
                <a:rPr kumimoji="1" lang="en-US" altLang="zh-CN" dirty="0" err="1"/>
                <a:t>concumer</a:t>
              </a:r>
              <a:endParaRPr kumimoji="1" lang="zh-CN" altLang="en-US" dirty="0"/>
            </a:p>
          </p:txBody>
        </p:sp>
      </p:grpSp>
    </p:spTree>
    <p:extLst>
      <p:ext uri="{BB962C8B-B14F-4D97-AF65-F5344CB8AC3E}">
        <p14:creationId xmlns:p14="http://schemas.microsoft.com/office/powerpoint/2010/main" val="376995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kumimoji="1" lang="zh-CN" altLang="en-US" dirty="0"/>
              <a:t>如何获取接口信息</a:t>
            </a:r>
          </a:p>
        </p:txBody>
      </p:sp>
      <p:pic>
        <p:nvPicPr>
          <p:cNvPr id="7" name="Picture 2">
            <a:extLst>
              <a:ext uri="{FF2B5EF4-FFF2-40B4-BE49-F238E27FC236}">
                <a16:creationId xmlns:a16="http://schemas.microsoft.com/office/drawing/2014/main" id="{C9573588-86F5-543F-A513-330F8333E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957" y="804667"/>
            <a:ext cx="5540305" cy="4167529"/>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7F898BE-AF53-531F-0168-47EC8B7FEF30}"/>
              </a:ext>
            </a:extLst>
          </p:cNvPr>
          <p:cNvSpPr txBox="1"/>
          <p:nvPr/>
        </p:nvSpPr>
        <p:spPr>
          <a:xfrm>
            <a:off x="6944255" y="2241138"/>
            <a:ext cx="1446963" cy="1294585"/>
          </a:xfrm>
          <a:prstGeom prst="rect">
            <a:avLst/>
          </a:prstGeom>
          <a:noFill/>
        </p:spPr>
        <p:txBody>
          <a:bodyPr wrap="square">
            <a:spAutoFit/>
          </a:bodyPr>
          <a:lstStyle/>
          <a:p>
            <a:pPr>
              <a:lnSpc>
                <a:spcPct val="150000"/>
              </a:lnSpc>
            </a:pPr>
            <a:r>
              <a:rPr lang="en-US" altLang="zh-CN" sz="1800" dirty="0">
                <a:solidFill>
                  <a:srgbClr val="333333"/>
                </a:solidFill>
                <a:latin typeface="思源黑体 CN Medium" panose="020B0600000000000000" pitchFamily="34" charset="-122"/>
                <a:ea typeface="思源黑体 CN Medium" panose="020B0600000000000000" pitchFamily="34" charset="-122"/>
              </a:rPr>
              <a:t>Swagger </a:t>
            </a:r>
            <a:r>
              <a:rPr lang="zh-CN" altLang="en-US" sz="1800" dirty="0">
                <a:solidFill>
                  <a:srgbClr val="333333"/>
                </a:solidFill>
                <a:latin typeface="思源黑体 CN Medium" panose="020B0600000000000000" pitchFamily="34" charset="-122"/>
                <a:ea typeface="思源黑体 CN Medium" panose="020B0600000000000000" pitchFamily="34" charset="-122"/>
              </a:rPr>
              <a:t>生成的动态接口文档示例</a:t>
            </a:r>
            <a:endParaRPr lang="zh-CN" altLang="en-US" dirty="0"/>
          </a:p>
        </p:txBody>
      </p:sp>
    </p:spTree>
    <p:extLst>
      <p:ext uri="{BB962C8B-B14F-4D97-AF65-F5344CB8AC3E}">
        <p14:creationId xmlns:p14="http://schemas.microsoft.com/office/powerpoint/2010/main" val="3945540276"/>
      </p:ext>
    </p:extLst>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a:xfrm>
            <a:off x="592086" y="331033"/>
            <a:ext cx="7357005" cy="523875"/>
          </a:xfrm>
        </p:spPr>
        <p:txBody>
          <a:bodyPr/>
          <a:lstStyle/>
          <a:p>
            <a:r>
              <a:rPr kumimoji="1" lang="zh-CN" altLang="en-US" dirty="0"/>
              <a:t>利用 </a:t>
            </a:r>
            <a:r>
              <a:rPr kumimoji="1" lang="en-US" altLang="zh-CN" dirty="0"/>
              <a:t>Mock </a:t>
            </a:r>
            <a:r>
              <a:rPr kumimoji="1" lang="zh-CN" altLang="en-US" dirty="0"/>
              <a:t>技术解除微服务之间的依赖</a:t>
            </a:r>
          </a:p>
        </p:txBody>
      </p:sp>
      <p:sp>
        <p:nvSpPr>
          <p:cNvPr id="3" name="矩形: 圆角 4">
            <a:extLst>
              <a:ext uri="{FF2B5EF4-FFF2-40B4-BE49-F238E27FC236}">
                <a16:creationId xmlns:a16="http://schemas.microsoft.com/office/drawing/2014/main" id="{0074A02F-8B48-5A4D-CCD8-70287224CE57}"/>
              </a:ext>
            </a:extLst>
          </p:cNvPr>
          <p:cNvSpPr/>
          <p:nvPr/>
        </p:nvSpPr>
        <p:spPr>
          <a:xfrm>
            <a:off x="984741" y="2317898"/>
            <a:ext cx="1331349" cy="660962"/>
          </a:xfrm>
          <a:prstGeom prst="roundRect">
            <a:avLst>
              <a:gd name="adj" fmla="val 12720"/>
            </a:avLst>
          </a:prstGeom>
          <a:solidFill>
            <a:srgbClr val="F0846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4" name="流程图: 数据 55">
            <a:extLst>
              <a:ext uri="{FF2B5EF4-FFF2-40B4-BE49-F238E27FC236}">
                <a16:creationId xmlns:a16="http://schemas.microsoft.com/office/drawing/2014/main" id="{C70493D0-1833-97AA-3DBB-1DC29CEB65E4}"/>
              </a:ext>
            </a:extLst>
          </p:cNvPr>
          <p:cNvSpPr/>
          <p:nvPr/>
        </p:nvSpPr>
        <p:spPr>
          <a:xfrm>
            <a:off x="3062052" y="1648444"/>
            <a:ext cx="1378112" cy="742949"/>
          </a:xfrm>
          <a:prstGeom prst="flowChartInputOutput">
            <a:avLst/>
          </a:prstGeom>
          <a:solidFill>
            <a:srgbClr val="70B49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5" name="矩形 4">
            <a:extLst>
              <a:ext uri="{FF2B5EF4-FFF2-40B4-BE49-F238E27FC236}">
                <a16:creationId xmlns:a16="http://schemas.microsoft.com/office/drawing/2014/main" id="{F9472886-ADCD-9E18-7CC1-76CECF36F112}"/>
              </a:ext>
            </a:extLst>
          </p:cNvPr>
          <p:cNvSpPr/>
          <p:nvPr/>
        </p:nvSpPr>
        <p:spPr>
          <a:xfrm>
            <a:off x="3105350" y="1691632"/>
            <a:ext cx="1078437" cy="584775"/>
          </a:xfrm>
          <a:prstGeom prst="rect">
            <a:avLst/>
          </a:prstGeom>
        </p:spPr>
        <p:txBody>
          <a:bodyPr wrap="none">
            <a:spAutoFit/>
          </a:bodyPr>
          <a:lstStyle/>
          <a:p>
            <a:pPr algn="ctr"/>
            <a:r>
              <a:rPr lang="en-US" altLang="zh-CN" sz="1600" dirty="0">
                <a:solidFill>
                  <a:schemeClr val="bg1"/>
                </a:solidFill>
                <a:latin typeface="思源黑体 CN Medium" panose="020B0600000000000000" pitchFamily="34" charset="-122"/>
                <a:ea typeface="思源黑体 CN Medium" panose="020B0600000000000000" pitchFamily="34" charset="-122"/>
              </a:rPr>
              <a:t>Mock</a:t>
            </a:r>
          </a:p>
          <a:p>
            <a:pPr algn="ctr"/>
            <a:r>
              <a:rPr lang="en-US" altLang="zh-CN" sz="1600" dirty="0">
                <a:solidFill>
                  <a:schemeClr val="bg1"/>
                </a:solidFill>
                <a:latin typeface="思源黑体 CN Medium" panose="020B0600000000000000" pitchFamily="34" charset="-122"/>
                <a:ea typeface="思源黑体 CN Medium" panose="020B0600000000000000" pitchFamily="34" charset="-122"/>
              </a:rPr>
              <a:t>Service B</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6" name="矩形 5">
            <a:extLst>
              <a:ext uri="{FF2B5EF4-FFF2-40B4-BE49-F238E27FC236}">
                <a16:creationId xmlns:a16="http://schemas.microsoft.com/office/drawing/2014/main" id="{2C6094DD-8C20-2BD1-576E-A3F1EF07D68C}"/>
              </a:ext>
            </a:extLst>
          </p:cNvPr>
          <p:cNvSpPr/>
          <p:nvPr/>
        </p:nvSpPr>
        <p:spPr>
          <a:xfrm>
            <a:off x="1055157" y="2391393"/>
            <a:ext cx="1059877" cy="584775"/>
          </a:xfrm>
          <a:prstGeom prst="rect">
            <a:avLst/>
          </a:prstGeom>
        </p:spPr>
        <p:txBody>
          <a:bodyPr wrap="square">
            <a:spAutoFit/>
          </a:bodyPr>
          <a:lstStyle/>
          <a:p>
            <a:pPr algn="ctr"/>
            <a:r>
              <a:rPr lang="zh-CN" altLang="en-US" sz="1600" dirty="0">
                <a:solidFill>
                  <a:schemeClr val="bg1"/>
                </a:solidFill>
                <a:latin typeface="思源黑体 CN Medium" panose="020B0600000000000000" pitchFamily="34" charset="-122"/>
                <a:ea typeface="思源黑体 CN Medium" panose="020B0600000000000000" pitchFamily="34" charset="-122"/>
              </a:rPr>
              <a:t>微服务</a:t>
            </a:r>
            <a:r>
              <a:rPr lang="en-US" altLang="zh-CN" sz="1600" dirty="0">
                <a:solidFill>
                  <a:schemeClr val="bg1"/>
                </a:solidFill>
                <a:latin typeface="思源黑体 CN Medium" panose="020B0600000000000000" pitchFamily="34" charset="-122"/>
                <a:ea typeface="思源黑体 CN Medium" panose="020B0600000000000000" pitchFamily="34" charset="-122"/>
              </a:rPr>
              <a:t>A</a:t>
            </a:r>
          </a:p>
          <a:p>
            <a:pPr algn="ctr"/>
            <a:r>
              <a:rPr lang="zh-CN" altLang="en-US" sz="1600" dirty="0">
                <a:solidFill>
                  <a:schemeClr val="bg1"/>
                </a:solidFill>
                <a:latin typeface="思源黑体 CN Medium" panose="020B0600000000000000" pitchFamily="34" charset="-122"/>
                <a:ea typeface="思源黑体 CN Medium" panose="020B0600000000000000" pitchFamily="34" charset="-122"/>
              </a:rPr>
              <a:t>（</a:t>
            </a:r>
            <a:r>
              <a:rPr lang="en-US" altLang="zh-CN" sz="1600" dirty="0">
                <a:solidFill>
                  <a:schemeClr val="bg1"/>
                </a:solidFill>
                <a:latin typeface="思源黑体 CN Medium" panose="020B0600000000000000" pitchFamily="34" charset="-122"/>
                <a:ea typeface="思源黑体 CN Medium" panose="020B0600000000000000" pitchFamily="34" charset="-122"/>
              </a:rPr>
              <a:t>SUT</a:t>
            </a:r>
            <a:r>
              <a:rPr lang="zh-CN" altLang="en-US" sz="1600" dirty="0">
                <a:solidFill>
                  <a:schemeClr val="bg1"/>
                </a:solidFill>
                <a:latin typeface="思源黑体 CN Medium" panose="020B0600000000000000" pitchFamily="34" charset="-122"/>
                <a:ea typeface="思源黑体 CN Medium" panose="020B0600000000000000" pitchFamily="34" charset="-122"/>
              </a:rPr>
              <a:t>）</a:t>
            </a:r>
          </a:p>
        </p:txBody>
      </p:sp>
      <p:sp>
        <p:nvSpPr>
          <p:cNvPr id="8" name="流程图: 数据 58">
            <a:extLst>
              <a:ext uri="{FF2B5EF4-FFF2-40B4-BE49-F238E27FC236}">
                <a16:creationId xmlns:a16="http://schemas.microsoft.com/office/drawing/2014/main" id="{B67A2CA2-9517-8CD3-BDBB-242C7858BA25}"/>
              </a:ext>
            </a:extLst>
          </p:cNvPr>
          <p:cNvSpPr/>
          <p:nvPr/>
        </p:nvSpPr>
        <p:spPr>
          <a:xfrm>
            <a:off x="2973107" y="3103917"/>
            <a:ext cx="1467046" cy="801210"/>
          </a:xfrm>
          <a:prstGeom prst="flowChartInputOutput">
            <a:avLst/>
          </a:prstGeom>
          <a:solidFill>
            <a:srgbClr val="8E93B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0" name="矩形 9">
            <a:extLst>
              <a:ext uri="{FF2B5EF4-FFF2-40B4-BE49-F238E27FC236}">
                <a16:creationId xmlns:a16="http://schemas.microsoft.com/office/drawing/2014/main" id="{D6F6373C-5B89-B4B8-5511-D45A06ED8C0D}"/>
              </a:ext>
            </a:extLst>
          </p:cNvPr>
          <p:cNvSpPr/>
          <p:nvPr/>
        </p:nvSpPr>
        <p:spPr>
          <a:xfrm>
            <a:off x="3110223" y="3175524"/>
            <a:ext cx="1088055" cy="584775"/>
          </a:xfrm>
          <a:prstGeom prst="rect">
            <a:avLst/>
          </a:prstGeom>
        </p:spPr>
        <p:txBody>
          <a:bodyPr wrap="none">
            <a:spAutoFit/>
          </a:bodyPr>
          <a:lstStyle/>
          <a:p>
            <a:pPr algn="ctr"/>
            <a:r>
              <a:rPr lang="en-US" altLang="zh-CN" sz="1600" dirty="0">
                <a:solidFill>
                  <a:schemeClr val="bg1"/>
                </a:solidFill>
                <a:latin typeface="思源黑体 CN Medium" panose="020B0600000000000000" pitchFamily="34" charset="-122"/>
                <a:ea typeface="思源黑体 CN Medium" panose="020B0600000000000000" pitchFamily="34" charset="-122"/>
              </a:rPr>
              <a:t>Mock</a:t>
            </a:r>
          </a:p>
          <a:p>
            <a:pPr algn="ctr"/>
            <a:r>
              <a:rPr lang="en-US" altLang="zh-CN" sz="1600" dirty="0">
                <a:solidFill>
                  <a:schemeClr val="bg1"/>
                </a:solidFill>
                <a:latin typeface="思源黑体 CN Medium" panose="020B0600000000000000" pitchFamily="34" charset="-122"/>
                <a:ea typeface="思源黑体 CN Medium" panose="020B0600000000000000" pitchFamily="34" charset="-122"/>
              </a:rPr>
              <a:t>Service C</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11" name="矩形: 圆角 60">
            <a:extLst>
              <a:ext uri="{FF2B5EF4-FFF2-40B4-BE49-F238E27FC236}">
                <a16:creationId xmlns:a16="http://schemas.microsoft.com/office/drawing/2014/main" id="{FE102F1A-3A83-E493-398E-E935F1D04448}"/>
              </a:ext>
            </a:extLst>
          </p:cNvPr>
          <p:cNvSpPr/>
          <p:nvPr/>
        </p:nvSpPr>
        <p:spPr>
          <a:xfrm>
            <a:off x="4319172" y="3900810"/>
            <a:ext cx="1165034" cy="627962"/>
          </a:xfrm>
          <a:prstGeom prst="roundRect">
            <a:avLst>
              <a:gd name="adj" fmla="val 12720"/>
            </a:avLst>
          </a:prstGeom>
          <a:solidFill>
            <a:schemeClr val="bg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 name="矩形 11">
            <a:extLst>
              <a:ext uri="{FF2B5EF4-FFF2-40B4-BE49-F238E27FC236}">
                <a16:creationId xmlns:a16="http://schemas.microsoft.com/office/drawing/2014/main" id="{10529EE5-7AD5-B390-DA08-0E24654186C0}"/>
              </a:ext>
            </a:extLst>
          </p:cNvPr>
          <p:cNvSpPr/>
          <p:nvPr/>
        </p:nvSpPr>
        <p:spPr>
          <a:xfrm>
            <a:off x="4432651" y="4078986"/>
            <a:ext cx="938078" cy="338554"/>
          </a:xfrm>
          <a:prstGeom prst="rect">
            <a:avLst/>
          </a:prstGeom>
        </p:spPr>
        <p:txBody>
          <a:bodyPr wrap="none">
            <a:spAutoFit/>
          </a:bodyPr>
          <a:lstStyle/>
          <a:p>
            <a:pPr algn="ctr"/>
            <a:r>
              <a:rPr lang="zh-CN" altLang="en-US" sz="1600" dirty="0">
                <a:solidFill>
                  <a:schemeClr val="bg1"/>
                </a:solidFill>
                <a:latin typeface="思源黑体 CN Medium" panose="020B0600000000000000" pitchFamily="34" charset="-122"/>
                <a:ea typeface="思源黑体 CN Medium" panose="020B0600000000000000" pitchFamily="34" charset="-122"/>
              </a:rPr>
              <a:t>微服务</a:t>
            </a:r>
            <a:r>
              <a:rPr lang="en-US" altLang="zh-CN" sz="1600" dirty="0">
                <a:solidFill>
                  <a:schemeClr val="bg1"/>
                </a:solidFill>
                <a:latin typeface="思源黑体 CN Medium" panose="020B0600000000000000" pitchFamily="34" charset="-122"/>
                <a:ea typeface="思源黑体 CN Medium" panose="020B0600000000000000" pitchFamily="34" charset="-122"/>
              </a:rPr>
              <a:t>C</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cxnSp>
        <p:nvCxnSpPr>
          <p:cNvPr id="13" name="直接箭头连接符 57">
            <a:extLst>
              <a:ext uri="{FF2B5EF4-FFF2-40B4-BE49-F238E27FC236}">
                <a16:creationId xmlns:a16="http://schemas.microsoft.com/office/drawing/2014/main" id="{D805BE5B-DB79-4A16-370C-A69103F2B0A8}"/>
              </a:ext>
            </a:extLst>
          </p:cNvPr>
          <p:cNvCxnSpPr>
            <a:cxnSpLocks/>
            <a:endCxn id="5" idx="1"/>
          </p:cNvCxnSpPr>
          <p:nvPr/>
        </p:nvCxnSpPr>
        <p:spPr>
          <a:xfrm flipV="1">
            <a:off x="2374709" y="1984020"/>
            <a:ext cx="730641" cy="567633"/>
          </a:xfrm>
          <a:prstGeom prst="straightConnector1">
            <a:avLst/>
          </a:prstGeom>
          <a:ln w="47625">
            <a:solidFill>
              <a:schemeClr val="bg2">
                <a:lumMod val="50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接箭头连接符 64">
            <a:extLst>
              <a:ext uri="{FF2B5EF4-FFF2-40B4-BE49-F238E27FC236}">
                <a16:creationId xmlns:a16="http://schemas.microsoft.com/office/drawing/2014/main" id="{6F086ECF-72C5-0974-CD84-A844EDB33DD4}"/>
              </a:ext>
            </a:extLst>
          </p:cNvPr>
          <p:cNvCxnSpPr>
            <a:cxnSpLocks/>
            <a:endCxn id="10" idx="1"/>
          </p:cNvCxnSpPr>
          <p:nvPr/>
        </p:nvCxnSpPr>
        <p:spPr>
          <a:xfrm>
            <a:off x="2374709" y="2687384"/>
            <a:ext cx="735514" cy="780528"/>
          </a:xfrm>
          <a:prstGeom prst="straightConnector1">
            <a:avLst/>
          </a:prstGeom>
          <a:ln w="47625">
            <a:solidFill>
              <a:schemeClr val="bg2">
                <a:lumMod val="50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2D3CE8E3-C290-E621-474F-A9FAC7DEAB28}"/>
              </a:ext>
            </a:extLst>
          </p:cNvPr>
          <p:cNvSpPr/>
          <p:nvPr/>
        </p:nvSpPr>
        <p:spPr>
          <a:xfrm>
            <a:off x="163892" y="2050920"/>
            <a:ext cx="806891" cy="646331"/>
          </a:xfrm>
          <a:prstGeom prst="rect">
            <a:avLst/>
          </a:prstGeom>
        </p:spPr>
        <p:txBody>
          <a:bodyPr wrap="square">
            <a:spAutoFit/>
          </a:bodyPr>
          <a:lstStyle/>
          <a:p>
            <a:pPr algn="ctr"/>
            <a:r>
              <a:rPr lang="en-US" altLang="zh-CN" dirty="0">
                <a:solidFill>
                  <a:srgbClr val="FF0000"/>
                </a:solidFill>
                <a:latin typeface="Microsoft YaHei" panose="020B0503020204020204" pitchFamily="34" charset="-122"/>
                <a:ea typeface="Microsoft YaHei" panose="020B0503020204020204" pitchFamily="34" charset="-122"/>
              </a:rPr>
              <a:t>API Test</a:t>
            </a:r>
            <a:endParaRPr lang="zh-CN" altLang="en-US" dirty="0">
              <a:solidFill>
                <a:srgbClr val="FF0000"/>
              </a:solidFill>
              <a:latin typeface="Microsoft YaHei" panose="020B0503020204020204" pitchFamily="34" charset="-122"/>
              <a:ea typeface="Microsoft YaHei" panose="020B0503020204020204" pitchFamily="34" charset="-122"/>
            </a:endParaRPr>
          </a:p>
        </p:txBody>
      </p:sp>
      <p:cxnSp>
        <p:nvCxnSpPr>
          <p:cNvPr id="16" name="直接箭头连接符 2">
            <a:extLst>
              <a:ext uri="{FF2B5EF4-FFF2-40B4-BE49-F238E27FC236}">
                <a16:creationId xmlns:a16="http://schemas.microsoft.com/office/drawing/2014/main" id="{A126038B-5D6E-487B-652B-CFA4F7FA3E62}"/>
              </a:ext>
            </a:extLst>
          </p:cNvPr>
          <p:cNvCxnSpPr>
            <a:cxnSpLocks/>
          </p:cNvCxnSpPr>
          <p:nvPr/>
        </p:nvCxnSpPr>
        <p:spPr>
          <a:xfrm flipH="1">
            <a:off x="163892" y="2708078"/>
            <a:ext cx="820849" cy="0"/>
          </a:xfrm>
          <a:prstGeom prst="straightConnector1">
            <a:avLst/>
          </a:prstGeom>
          <a:ln w="44450">
            <a:solidFill>
              <a:schemeClr val="bg2">
                <a:lumMod val="50000"/>
              </a:schemeClr>
            </a:solidFill>
            <a:headEnd type="triangle"/>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矩形: 圆角 26">
            <a:extLst>
              <a:ext uri="{FF2B5EF4-FFF2-40B4-BE49-F238E27FC236}">
                <a16:creationId xmlns:a16="http://schemas.microsoft.com/office/drawing/2014/main" id="{37753EC7-9FB3-60F8-7051-1655B2DDCB6C}"/>
              </a:ext>
            </a:extLst>
          </p:cNvPr>
          <p:cNvSpPr/>
          <p:nvPr/>
        </p:nvSpPr>
        <p:spPr>
          <a:xfrm>
            <a:off x="4319172" y="924392"/>
            <a:ext cx="1165034" cy="627962"/>
          </a:xfrm>
          <a:prstGeom prst="roundRect">
            <a:avLst>
              <a:gd name="adj" fmla="val 12720"/>
            </a:avLst>
          </a:prstGeom>
          <a:solidFill>
            <a:schemeClr val="bg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8" name="矩形 17">
            <a:extLst>
              <a:ext uri="{FF2B5EF4-FFF2-40B4-BE49-F238E27FC236}">
                <a16:creationId xmlns:a16="http://schemas.microsoft.com/office/drawing/2014/main" id="{7DC1DB43-3263-720F-A513-C5DF799AD614}"/>
              </a:ext>
            </a:extLst>
          </p:cNvPr>
          <p:cNvSpPr/>
          <p:nvPr/>
        </p:nvSpPr>
        <p:spPr>
          <a:xfrm>
            <a:off x="4462763" y="1102568"/>
            <a:ext cx="928459" cy="338554"/>
          </a:xfrm>
          <a:prstGeom prst="rect">
            <a:avLst/>
          </a:prstGeom>
        </p:spPr>
        <p:txBody>
          <a:bodyPr wrap="none">
            <a:spAutoFit/>
          </a:bodyPr>
          <a:lstStyle/>
          <a:p>
            <a:pPr algn="ctr"/>
            <a:r>
              <a:rPr lang="zh-CN" altLang="en-US" sz="1600" dirty="0">
                <a:solidFill>
                  <a:schemeClr val="bg1"/>
                </a:solidFill>
                <a:latin typeface="思源黑体 CN Medium" panose="020B0600000000000000" pitchFamily="34" charset="-122"/>
                <a:ea typeface="思源黑体 CN Medium" panose="020B0600000000000000" pitchFamily="34" charset="-122"/>
              </a:rPr>
              <a:t>微服务</a:t>
            </a:r>
            <a:r>
              <a:rPr lang="en-US" altLang="zh-CN" sz="1600" dirty="0">
                <a:solidFill>
                  <a:schemeClr val="bg1"/>
                </a:solidFill>
                <a:latin typeface="思源黑体 CN Medium" panose="020B0600000000000000" pitchFamily="34" charset="-122"/>
                <a:ea typeface="思源黑体 CN Medium" panose="020B0600000000000000" pitchFamily="34" charset="-122"/>
              </a:rPr>
              <a:t>B</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cxnSp>
        <p:nvCxnSpPr>
          <p:cNvPr id="19" name="直接连接符 13">
            <a:extLst>
              <a:ext uri="{FF2B5EF4-FFF2-40B4-BE49-F238E27FC236}">
                <a16:creationId xmlns:a16="http://schemas.microsoft.com/office/drawing/2014/main" id="{B6CBE84B-A82C-A4C0-2555-B1D48EFB8687}"/>
              </a:ext>
            </a:extLst>
          </p:cNvPr>
          <p:cNvCxnSpPr/>
          <p:nvPr/>
        </p:nvCxnSpPr>
        <p:spPr>
          <a:xfrm>
            <a:off x="4601831" y="1576710"/>
            <a:ext cx="0" cy="2324100"/>
          </a:xfrm>
          <a:prstGeom prst="line">
            <a:avLst/>
          </a:prstGeom>
          <a:ln w="22225">
            <a:solidFill>
              <a:schemeClr val="bg2">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3" name="Picture 2">
            <a:extLst>
              <a:ext uri="{FF2B5EF4-FFF2-40B4-BE49-F238E27FC236}">
                <a16:creationId xmlns:a16="http://schemas.microsoft.com/office/drawing/2014/main" id="{7E65797E-9AAC-2580-6AAE-01AD643BAE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3650" y="900310"/>
            <a:ext cx="2371042" cy="3346929"/>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E03D4F1E-817D-C988-0282-B94154802157}"/>
              </a:ext>
            </a:extLst>
          </p:cNvPr>
          <p:cNvSpPr txBox="1"/>
          <p:nvPr/>
        </p:nvSpPr>
        <p:spPr>
          <a:xfrm>
            <a:off x="6093440" y="4298522"/>
            <a:ext cx="2686490" cy="338554"/>
          </a:xfrm>
          <a:prstGeom prst="rect">
            <a:avLst/>
          </a:prstGeom>
          <a:noFill/>
        </p:spPr>
        <p:txBody>
          <a:bodyPr wrap="square">
            <a:spAutoFit/>
          </a:bodyPr>
          <a:lstStyle/>
          <a:p>
            <a:r>
              <a:rPr lang="en-US" altLang="zh-CN" sz="1600" dirty="0">
                <a:solidFill>
                  <a:schemeClr val="accent2">
                    <a:lumMod val="75000"/>
                  </a:schemeClr>
                </a:solidFill>
                <a:latin typeface="Microsoft YaHei" panose="020B0503020204020204" pitchFamily="34" charset="-122"/>
                <a:ea typeface="Microsoft YaHei" panose="020B0503020204020204" pitchFamily="34" charset="-122"/>
              </a:rPr>
              <a:t>Mock </a:t>
            </a:r>
            <a:r>
              <a:rPr lang="zh-CN" altLang="en-US" sz="1600" dirty="0">
                <a:solidFill>
                  <a:schemeClr val="accent2">
                    <a:lumMod val="75000"/>
                  </a:schemeClr>
                </a:solidFill>
                <a:latin typeface="Microsoft YaHei" panose="020B0503020204020204" pitchFamily="34" charset="-122"/>
                <a:ea typeface="Microsoft YaHei" panose="020B0503020204020204" pitchFamily="34" charset="-122"/>
              </a:rPr>
              <a:t>请求和响应信息示例</a:t>
            </a:r>
          </a:p>
        </p:txBody>
      </p:sp>
    </p:spTree>
    <p:extLst>
      <p:ext uri="{BB962C8B-B14F-4D97-AF65-F5344CB8AC3E}">
        <p14:creationId xmlns:p14="http://schemas.microsoft.com/office/powerpoint/2010/main" val="1685319520"/>
      </p:ext>
    </p:extLst>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367573" y="2005267"/>
            <a:ext cx="7175792"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CI/CD</a:t>
            </a:r>
            <a:r>
              <a:rPr lang="zh-CN" altLang="en-US" sz="4500" b="1" dirty="0">
                <a:ln w="19050">
                  <a:noFill/>
                </a:ln>
                <a:solidFill>
                  <a:srgbClr val="FFFFFF"/>
                </a:solidFill>
                <a:latin typeface="微软雅黑" panose="020B0503020204020204" charset="-122"/>
                <a:ea typeface="微软雅黑" panose="020B0503020204020204" charset="-122"/>
              </a:rPr>
              <a:t>与持续</a:t>
            </a:r>
            <a:r>
              <a:rPr lang="zh-CN" altLang="zh-CN" sz="4500" b="1" dirty="0">
                <a:ln w="19050">
                  <a:noFill/>
                </a:ln>
                <a:solidFill>
                  <a:srgbClr val="FFFFFF"/>
                </a:solidFill>
                <a:latin typeface="微软雅黑" panose="020B0503020204020204" charset="-122"/>
                <a:ea typeface="微软雅黑" panose="020B0503020204020204" charset="-122"/>
              </a:rPr>
              <a:t>测试</a:t>
            </a:r>
            <a:endParaRPr lang="zh-CN" altLang="en-US" sz="4500" b="1" dirty="0">
              <a:ln w="19050">
                <a:noFill/>
              </a:ln>
              <a:solidFill>
                <a:srgbClr val="FFFFFF"/>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320854863"/>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625098" y="269514"/>
            <a:ext cx="6091877" cy="421482"/>
          </a:xfrm>
        </p:spPr>
        <p:txBody>
          <a:bodyPr>
            <a:noAutofit/>
          </a:bodyPr>
          <a:lstStyle/>
          <a:p>
            <a:r>
              <a:rPr kumimoji="1" lang="zh-CN" altLang="en-US" sz="2800" b="1" dirty="0">
                <a:solidFill>
                  <a:srgbClr val="0070C0"/>
                </a:solidFill>
                <a:latin typeface="微软雅黑" panose="020B0503020204020204" pitchFamily="34" charset="-122"/>
                <a:ea typeface="微软雅黑" panose="020B0503020204020204" pitchFamily="34" charset="-122"/>
              </a:rPr>
              <a:t>代码互查的优秀实践</a:t>
            </a:r>
            <a:endParaRPr lang="zh-CN" altLang="en-US" dirty="0">
              <a:latin typeface="微软雅黑" panose="020B0503020204020204" pitchFamily="34" charset="-122"/>
              <a:ea typeface="微软雅黑" panose="020B0503020204020204" pitchFamily="34" charset="-122"/>
            </a:endParaRPr>
          </a:p>
        </p:txBody>
      </p:sp>
      <p:pic>
        <p:nvPicPr>
          <p:cNvPr id="4" name="Picture 12" descr="http://www.klocwork.com/blog/wp-content/uploads/2009/11/sally-code-review.png">
            <a:extLst>
              <a:ext uri="{FF2B5EF4-FFF2-40B4-BE49-F238E27FC236}">
                <a16:creationId xmlns:a16="http://schemas.microsoft.com/office/drawing/2014/main" id="{7B48E9A0-185C-BC91-382A-873617684341}"/>
              </a:ext>
            </a:extLst>
          </p:cNvPr>
          <p:cNvPicPr>
            <a:picLocks noChangeAspect="1" noChangeArrowheads="1"/>
          </p:cNvPicPr>
          <p:nvPr/>
        </p:nvPicPr>
        <p:blipFill>
          <a:blip r:embed="rId3" cstate="print"/>
          <a:srcRect/>
          <a:stretch>
            <a:fillRect/>
          </a:stretch>
        </p:blipFill>
        <p:spPr bwMode="auto">
          <a:xfrm>
            <a:off x="5509338" y="1083428"/>
            <a:ext cx="3525657" cy="2899526"/>
          </a:xfrm>
          <a:prstGeom prst="rect">
            <a:avLst/>
          </a:prstGeom>
          <a:noFill/>
        </p:spPr>
      </p:pic>
      <p:sp>
        <p:nvSpPr>
          <p:cNvPr id="6" name="矩形 5">
            <a:extLst>
              <a:ext uri="{FF2B5EF4-FFF2-40B4-BE49-F238E27FC236}">
                <a16:creationId xmlns:a16="http://schemas.microsoft.com/office/drawing/2014/main" id="{C9920091-A0E9-9295-D5E4-9321351F67E0}"/>
              </a:ext>
            </a:extLst>
          </p:cNvPr>
          <p:cNvSpPr/>
          <p:nvPr/>
        </p:nvSpPr>
        <p:spPr>
          <a:xfrm>
            <a:off x="748360" y="821017"/>
            <a:ext cx="4244879" cy="4052969"/>
          </a:xfrm>
          <a:prstGeom prst="rect">
            <a:avLst/>
          </a:prstGeom>
        </p:spPr>
        <p:txBody>
          <a:bodyPr wrap="square">
            <a:spAutoFit/>
          </a:bodyPr>
          <a:lstStyle/>
          <a:p>
            <a:pPr marL="245745" indent="-245745">
              <a:lnSpc>
                <a:spcPct val="120000"/>
              </a:lnSpc>
              <a:spcBef>
                <a:spcPct val="20000"/>
              </a:spcBef>
              <a:buClr>
                <a:srgbClr val="91AC4E"/>
              </a:buClr>
              <a:buSzPct val="70000"/>
              <a:buFont typeface="Wingdings" pitchFamily="2" charset="2"/>
              <a:buChar char="p"/>
            </a:pPr>
            <a:r>
              <a:rPr lang="zh-CN" altLang="en-US" dirty="0">
                <a:solidFill>
                  <a:schemeClr val="accent3">
                    <a:lumMod val="10000"/>
                  </a:schemeClr>
                </a:solidFill>
                <a:latin typeface="Microsoft YaHei" panose="020B0503020204020204" pitchFamily="34" charset="-122"/>
                <a:ea typeface="Microsoft YaHei" panose="020B0503020204020204" pitchFamily="34" charset="-122"/>
              </a:rPr>
              <a:t>一次检查少于</a:t>
            </a:r>
            <a:r>
              <a:rPr lang="en-US" altLang="zh-CN" dirty="0">
                <a:solidFill>
                  <a:schemeClr val="accent3">
                    <a:lumMod val="10000"/>
                  </a:schemeClr>
                </a:solidFill>
                <a:latin typeface="Microsoft YaHei" panose="020B0503020204020204" pitchFamily="34" charset="-122"/>
                <a:ea typeface="Microsoft YaHei" panose="020B0503020204020204" pitchFamily="34" charset="-122"/>
              </a:rPr>
              <a:t>200</a:t>
            </a:r>
            <a:r>
              <a:rPr lang="zh-CN" altLang="en-US" dirty="0">
                <a:solidFill>
                  <a:schemeClr val="accent3">
                    <a:lumMod val="10000"/>
                  </a:schemeClr>
                </a:solidFill>
                <a:latin typeface="Microsoft YaHei" panose="020B0503020204020204" pitchFamily="34" charset="-122"/>
                <a:ea typeface="Microsoft YaHei" panose="020B0503020204020204" pitchFamily="34" charset="-122"/>
              </a:rPr>
              <a:t>～</a:t>
            </a:r>
            <a:r>
              <a:rPr lang="en-US" altLang="zh-CN" dirty="0">
                <a:solidFill>
                  <a:schemeClr val="accent3">
                    <a:lumMod val="10000"/>
                  </a:schemeClr>
                </a:solidFill>
                <a:latin typeface="Microsoft YaHei" panose="020B0503020204020204" pitchFamily="34" charset="-122"/>
                <a:ea typeface="Microsoft YaHei" panose="020B0503020204020204" pitchFamily="34" charset="-122"/>
              </a:rPr>
              <a:t>400</a:t>
            </a:r>
            <a:r>
              <a:rPr lang="zh-CN" altLang="en-US" dirty="0">
                <a:solidFill>
                  <a:schemeClr val="accent3">
                    <a:lumMod val="10000"/>
                  </a:schemeClr>
                </a:solidFill>
                <a:latin typeface="Microsoft YaHei" panose="020B0503020204020204" pitchFamily="34" charset="-122"/>
                <a:ea typeface="Microsoft YaHei" panose="020B0503020204020204" pitchFamily="34" charset="-122"/>
              </a:rPr>
              <a:t>行代码</a:t>
            </a:r>
          </a:p>
          <a:p>
            <a:pPr marL="245745" indent="-245745">
              <a:lnSpc>
                <a:spcPct val="120000"/>
              </a:lnSpc>
              <a:spcBef>
                <a:spcPct val="20000"/>
              </a:spcBef>
              <a:buClr>
                <a:srgbClr val="91AC4E"/>
              </a:buClr>
              <a:buSzPct val="70000"/>
              <a:buFont typeface="Wingdings" pitchFamily="2" charset="2"/>
              <a:buChar char="p"/>
            </a:pPr>
            <a:r>
              <a:rPr lang="zh-CN" altLang="en-US" dirty="0">
                <a:solidFill>
                  <a:schemeClr val="accent3">
                    <a:lumMod val="10000"/>
                  </a:schemeClr>
                </a:solidFill>
                <a:latin typeface="Microsoft YaHei" panose="020B0503020204020204" pitchFamily="34" charset="-122"/>
                <a:ea typeface="Microsoft YaHei" panose="020B0503020204020204" pitchFamily="34" charset="-122"/>
              </a:rPr>
              <a:t>努力达到一个合适的检查速度：</a:t>
            </a:r>
            <a:r>
              <a:rPr lang="en-US" altLang="zh-CN" dirty="0">
                <a:solidFill>
                  <a:schemeClr val="accent3">
                    <a:lumMod val="10000"/>
                  </a:schemeClr>
                </a:solidFill>
                <a:latin typeface="Microsoft YaHei" panose="020B0503020204020204" pitchFamily="34" charset="-122"/>
                <a:ea typeface="Microsoft YaHei" panose="020B0503020204020204" pitchFamily="34" charset="-122"/>
              </a:rPr>
              <a:t>300</a:t>
            </a:r>
            <a:r>
              <a:rPr lang="zh-CN" altLang="en-US" dirty="0">
                <a:solidFill>
                  <a:schemeClr val="accent3">
                    <a:lumMod val="10000"/>
                  </a:schemeClr>
                </a:solidFill>
                <a:latin typeface="Microsoft YaHei" panose="020B0503020204020204" pitchFamily="34" charset="-122"/>
                <a:ea typeface="Microsoft YaHei" panose="020B0503020204020204" pitchFamily="34" charset="-122"/>
              </a:rPr>
              <a:t>～</a:t>
            </a:r>
            <a:r>
              <a:rPr lang="en-US" altLang="zh-CN" dirty="0">
                <a:solidFill>
                  <a:schemeClr val="accent3">
                    <a:lumMod val="10000"/>
                  </a:schemeClr>
                </a:solidFill>
                <a:latin typeface="Microsoft YaHei" panose="020B0503020204020204" pitchFamily="34" charset="-122"/>
                <a:ea typeface="Microsoft YaHei" panose="020B0503020204020204" pitchFamily="34" charset="-122"/>
              </a:rPr>
              <a:t>500LOC/hour</a:t>
            </a:r>
            <a:endParaRPr lang="zh-CN" altLang="en-US" dirty="0">
              <a:solidFill>
                <a:schemeClr val="accent3">
                  <a:lumMod val="10000"/>
                </a:schemeClr>
              </a:solidFill>
              <a:latin typeface="Microsoft YaHei" panose="020B0503020204020204" pitchFamily="34" charset="-122"/>
              <a:ea typeface="Microsoft YaHei" panose="020B0503020204020204" pitchFamily="34" charset="-122"/>
            </a:endParaRPr>
          </a:p>
          <a:p>
            <a:pPr marL="245745" indent="-245745">
              <a:lnSpc>
                <a:spcPct val="120000"/>
              </a:lnSpc>
              <a:spcBef>
                <a:spcPct val="20000"/>
              </a:spcBef>
              <a:buClr>
                <a:srgbClr val="91AC4E"/>
              </a:buClr>
              <a:buSzPct val="70000"/>
              <a:buFont typeface="Wingdings" pitchFamily="2" charset="2"/>
              <a:buChar char="p"/>
            </a:pPr>
            <a:r>
              <a:rPr lang="zh-CN" altLang="en-US" dirty="0">
                <a:solidFill>
                  <a:schemeClr val="accent3">
                    <a:lumMod val="10000"/>
                  </a:schemeClr>
                </a:solidFill>
                <a:latin typeface="Microsoft YaHei" panose="020B0503020204020204" pitchFamily="34" charset="-122"/>
                <a:ea typeface="Microsoft YaHei" panose="020B0503020204020204" pitchFamily="34" charset="-122"/>
              </a:rPr>
              <a:t>有足够的时间、以适当的速度、仔细地检查，但不宜超过</a:t>
            </a:r>
            <a:r>
              <a:rPr lang="en-US" altLang="zh-CN" dirty="0">
                <a:solidFill>
                  <a:schemeClr val="accent3">
                    <a:lumMod val="10000"/>
                  </a:schemeClr>
                </a:solidFill>
                <a:latin typeface="Microsoft YaHei" panose="020B0503020204020204" pitchFamily="34" charset="-122"/>
                <a:ea typeface="Microsoft YaHei" panose="020B0503020204020204" pitchFamily="34" charset="-122"/>
              </a:rPr>
              <a:t>60</a:t>
            </a:r>
            <a:r>
              <a:rPr lang="zh-CN" altLang="en-US" dirty="0">
                <a:solidFill>
                  <a:schemeClr val="accent3">
                    <a:lumMod val="10000"/>
                  </a:schemeClr>
                </a:solidFill>
                <a:latin typeface="Microsoft YaHei" panose="020B0503020204020204" pitchFamily="34" charset="-122"/>
                <a:ea typeface="Microsoft YaHei" panose="020B0503020204020204" pitchFamily="34" charset="-122"/>
              </a:rPr>
              <a:t>～</a:t>
            </a:r>
            <a:r>
              <a:rPr lang="en-US" altLang="zh-CN" dirty="0">
                <a:solidFill>
                  <a:schemeClr val="accent3">
                    <a:lumMod val="10000"/>
                  </a:schemeClr>
                </a:solidFill>
                <a:latin typeface="Microsoft YaHei" panose="020B0503020204020204" pitchFamily="34" charset="-122"/>
                <a:ea typeface="Microsoft YaHei" panose="020B0503020204020204" pitchFamily="34" charset="-122"/>
              </a:rPr>
              <a:t>90</a:t>
            </a:r>
            <a:r>
              <a:rPr lang="zh-CN" altLang="en-US" dirty="0">
                <a:solidFill>
                  <a:schemeClr val="accent3">
                    <a:lumMod val="10000"/>
                  </a:schemeClr>
                </a:solidFill>
                <a:latin typeface="Microsoft YaHei" panose="020B0503020204020204" pitchFamily="34" charset="-122"/>
                <a:ea typeface="Microsoft YaHei" panose="020B0503020204020204" pitchFamily="34" charset="-122"/>
              </a:rPr>
              <a:t>分钟</a:t>
            </a:r>
          </a:p>
          <a:p>
            <a:pPr marL="245745" indent="-245745">
              <a:lnSpc>
                <a:spcPct val="120000"/>
              </a:lnSpc>
              <a:spcBef>
                <a:spcPct val="20000"/>
              </a:spcBef>
              <a:buClr>
                <a:srgbClr val="91AC4E"/>
              </a:buClr>
              <a:buSzPct val="70000"/>
              <a:buFont typeface="Wingdings" pitchFamily="2" charset="2"/>
              <a:buChar char="p"/>
            </a:pPr>
            <a:r>
              <a:rPr lang="zh-CN" altLang="en-US" dirty="0">
                <a:solidFill>
                  <a:schemeClr val="accent3">
                    <a:lumMod val="10000"/>
                  </a:schemeClr>
                </a:solidFill>
                <a:latin typeface="Microsoft YaHei" panose="020B0503020204020204" pitchFamily="34" charset="-122"/>
                <a:ea typeface="Microsoft YaHei" panose="020B0503020204020204" pitchFamily="34" charset="-122"/>
              </a:rPr>
              <a:t>在复审前，代码作者应该对代码进行注释</a:t>
            </a:r>
          </a:p>
          <a:p>
            <a:pPr marL="245745" indent="-245745">
              <a:lnSpc>
                <a:spcPct val="120000"/>
              </a:lnSpc>
              <a:spcBef>
                <a:spcPct val="20000"/>
              </a:spcBef>
              <a:buClr>
                <a:srgbClr val="91AC4E"/>
              </a:buClr>
              <a:buSzPct val="70000"/>
              <a:buFont typeface="Wingdings" pitchFamily="2" charset="2"/>
              <a:buChar char="p"/>
            </a:pPr>
            <a:r>
              <a:rPr lang="zh-CN" altLang="en-US" dirty="0">
                <a:solidFill>
                  <a:schemeClr val="accent3">
                    <a:lumMod val="10000"/>
                  </a:schemeClr>
                </a:solidFill>
                <a:latin typeface="Microsoft YaHei" panose="020B0503020204020204" pitchFamily="34" charset="-122"/>
                <a:ea typeface="Microsoft YaHei" panose="020B0503020204020204" pitchFamily="34" charset="-122"/>
              </a:rPr>
              <a:t>使用检查表（</a:t>
            </a:r>
            <a:r>
              <a:rPr lang="en-US" altLang="zh-CN" dirty="0">
                <a:solidFill>
                  <a:schemeClr val="accent3">
                    <a:lumMod val="10000"/>
                  </a:schemeClr>
                </a:solidFill>
                <a:latin typeface="Microsoft YaHei" panose="020B0503020204020204" pitchFamily="34" charset="-122"/>
                <a:ea typeface="Microsoft YaHei" panose="020B0503020204020204" pitchFamily="34" charset="-122"/>
              </a:rPr>
              <a:t>checklist</a:t>
            </a:r>
            <a:r>
              <a:rPr lang="zh-CN" altLang="en-US" dirty="0">
                <a:solidFill>
                  <a:schemeClr val="accent3">
                    <a:lumMod val="10000"/>
                  </a:schemeClr>
                </a:solidFill>
                <a:latin typeface="Microsoft YaHei" panose="020B0503020204020204" pitchFamily="34" charset="-122"/>
                <a:ea typeface="Microsoft YaHei" panose="020B0503020204020204" pitchFamily="34" charset="-122"/>
              </a:rPr>
              <a:t>）肯定能改进双方（作者和复审者）的结果</a:t>
            </a:r>
          </a:p>
          <a:p>
            <a:pPr marL="245745" indent="-245745">
              <a:lnSpc>
                <a:spcPct val="120000"/>
              </a:lnSpc>
              <a:spcBef>
                <a:spcPct val="20000"/>
              </a:spcBef>
              <a:buClr>
                <a:srgbClr val="91AC4E"/>
              </a:buClr>
              <a:buSzPct val="70000"/>
              <a:buFont typeface="Wingdings" pitchFamily="2" charset="2"/>
              <a:buChar char="p"/>
            </a:pPr>
            <a:r>
              <a:rPr lang="zh-CN" altLang="en-US" dirty="0">
                <a:solidFill>
                  <a:schemeClr val="accent3">
                    <a:lumMod val="10000"/>
                  </a:schemeClr>
                </a:solidFill>
                <a:latin typeface="Microsoft YaHei" panose="020B0503020204020204" pitchFamily="34" charset="-122"/>
                <a:ea typeface="Microsoft YaHei" panose="020B0503020204020204" pitchFamily="34" charset="-122"/>
              </a:rPr>
              <a:t>验证缺陷是否真正被修复</a:t>
            </a:r>
            <a:endParaRPr lang="en-US" altLang="zh-CN" dirty="0">
              <a:solidFill>
                <a:schemeClr val="accent3">
                  <a:lumMod val="10000"/>
                </a:schemeClr>
              </a:solidFill>
              <a:latin typeface="Microsoft YaHei" panose="020B0503020204020204" pitchFamily="34" charset="-122"/>
              <a:ea typeface="Microsoft YaHei" panose="020B0503020204020204" pitchFamily="34" charset="-122"/>
            </a:endParaRPr>
          </a:p>
          <a:p>
            <a:pPr marL="245745" indent="-245745">
              <a:lnSpc>
                <a:spcPct val="120000"/>
              </a:lnSpc>
              <a:spcBef>
                <a:spcPct val="20000"/>
              </a:spcBef>
              <a:buClr>
                <a:srgbClr val="91AC4E"/>
              </a:buClr>
              <a:buSzPct val="70000"/>
              <a:buFont typeface="Wingdings" pitchFamily="2" charset="2"/>
              <a:buChar char="p"/>
            </a:pPr>
            <a:r>
              <a:rPr lang="en-US" altLang="zh-CN" dirty="0">
                <a:solidFill>
                  <a:schemeClr val="accent3">
                    <a:lumMod val="10000"/>
                  </a:schemeClr>
                </a:solidFill>
                <a:latin typeface="Microsoft YaHei" panose="020B0503020204020204" pitchFamily="34" charset="-122"/>
                <a:ea typeface="Microsoft YaHei" panose="020B0503020204020204" pitchFamily="34" charset="-122"/>
              </a:rPr>
              <a:t> ……</a:t>
            </a:r>
          </a:p>
        </p:txBody>
      </p:sp>
      <p:sp>
        <p:nvSpPr>
          <p:cNvPr id="7" name="矩形 6">
            <a:extLst>
              <a:ext uri="{FF2B5EF4-FFF2-40B4-BE49-F238E27FC236}">
                <a16:creationId xmlns:a16="http://schemas.microsoft.com/office/drawing/2014/main" id="{4A96EEC0-7946-FD19-00FF-D26C56002BF2}"/>
              </a:ext>
            </a:extLst>
          </p:cNvPr>
          <p:cNvSpPr/>
          <p:nvPr/>
        </p:nvSpPr>
        <p:spPr>
          <a:xfrm>
            <a:off x="5838921" y="4060072"/>
            <a:ext cx="2866490" cy="286232"/>
          </a:xfrm>
          <a:prstGeom prst="rect">
            <a:avLst/>
          </a:prstGeom>
        </p:spPr>
        <p:txBody>
          <a:bodyPr wrap="square">
            <a:spAutoFit/>
          </a:bodyPr>
          <a:lstStyle/>
          <a:p>
            <a:pPr algn="r"/>
            <a:r>
              <a:rPr lang="en-US" altLang="zh-CN" sz="1260" dirty="0">
                <a:hlinkClick r:id="rId4"/>
              </a:rPr>
              <a:t>Best Practices for Peer Code Review</a:t>
            </a:r>
            <a:r>
              <a:rPr lang="en-US" altLang="zh-CN" sz="1260" dirty="0"/>
              <a:t> </a:t>
            </a:r>
            <a:endParaRPr lang="zh-CN" altLang="en-US" sz="1260" dirty="0"/>
          </a:p>
        </p:txBody>
      </p:sp>
    </p:spTree>
    <p:extLst>
      <p:ext uri="{BB962C8B-B14F-4D97-AF65-F5344CB8AC3E}">
        <p14:creationId xmlns:p14="http://schemas.microsoft.com/office/powerpoint/2010/main" val="3969613023"/>
      </p:ext>
    </p:extLst>
  </p:cSld>
  <p:clrMapOvr>
    <a:masterClrMapping/>
  </p:clrMapOvr>
  <p:transition spd="slow">
    <p:wipe dir="r"/>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rPr>
              <a:t>CI/CD</a:t>
            </a:r>
            <a:r>
              <a:rPr kumimoji="1" lang="zh-CN" altLang="en-US" dirty="0">
                <a:latin typeface="Microsoft YaHei" panose="020B0503020204020204" pitchFamily="34" charset="-122"/>
                <a:ea typeface="Microsoft YaHei" panose="020B0503020204020204" pitchFamily="34" charset="-122"/>
              </a:rPr>
              <a:t> 流水线</a:t>
            </a:r>
            <a:endParaRPr kumimoji="1" lang="zh-CN" altLang="en-US" dirty="0"/>
          </a:p>
        </p:txBody>
      </p:sp>
      <p:pic>
        <p:nvPicPr>
          <p:cNvPr id="3" name="Content Placeholder 4">
            <a:extLst>
              <a:ext uri="{FF2B5EF4-FFF2-40B4-BE49-F238E27FC236}">
                <a16:creationId xmlns:a16="http://schemas.microsoft.com/office/drawing/2014/main" id="{20B06E46-A3B3-ABB3-84E8-08F9088B6BF4}"/>
              </a:ext>
            </a:extLst>
          </p:cNvPr>
          <p:cNvPicPr/>
          <p:nvPr/>
        </p:nvPicPr>
        <p:blipFill>
          <a:blip r:embed="rId2"/>
          <a:stretch/>
        </p:blipFill>
        <p:spPr>
          <a:xfrm>
            <a:off x="628560" y="1054620"/>
            <a:ext cx="7885890" cy="3372570"/>
          </a:xfrm>
          <a:prstGeom prst="rect">
            <a:avLst/>
          </a:prstGeom>
          <a:ln w="0">
            <a:noFill/>
          </a:ln>
        </p:spPr>
      </p:pic>
    </p:spTree>
    <p:extLst>
      <p:ext uri="{BB962C8B-B14F-4D97-AF65-F5344CB8AC3E}">
        <p14:creationId xmlns:p14="http://schemas.microsoft.com/office/powerpoint/2010/main" val="3373179440"/>
      </p:ext>
    </p:extLst>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F3745078-AB76-3567-2A82-14E174A438E6}"/>
              </a:ext>
            </a:extLst>
          </p:cNvPr>
          <p:cNvPicPr>
            <a:picLocks noChangeAspect="1"/>
          </p:cNvPicPr>
          <p:nvPr/>
        </p:nvPicPr>
        <p:blipFill>
          <a:blip r:embed="rId2"/>
          <a:stretch>
            <a:fillRect/>
          </a:stretch>
        </p:blipFill>
        <p:spPr>
          <a:xfrm>
            <a:off x="2818373" y="1459148"/>
            <a:ext cx="3507254" cy="2558375"/>
          </a:xfrm>
          <a:prstGeom prst="rect">
            <a:avLst/>
          </a:prstGeom>
        </p:spPr>
      </p:pic>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rPr>
              <a:t>CD</a:t>
            </a:r>
            <a:r>
              <a:rPr kumimoji="1" lang="zh-CN" altLang="en-US" dirty="0"/>
              <a:t>倒逼持续测试</a:t>
            </a:r>
          </a:p>
        </p:txBody>
      </p:sp>
      <p:grpSp>
        <p:nvGrpSpPr>
          <p:cNvPr id="3" name="组合 2">
            <a:extLst>
              <a:ext uri="{FF2B5EF4-FFF2-40B4-BE49-F238E27FC236}">
                <a16:creationId xmlns:a16="http://schemas.microsoft.com/office/drawing/2014/main" id="{B38E79D0-FB0D-8478-9C1C-25D096508216}"/>
              </a:ext>
            </a:extLst>
          </p:cNvPr>
          <p:cNvGrpSpPr/>
          <p:nvPr/>
        </p:nvGrpSpPr>
        <p:grpSpPr>
          <a:xfrm>
            <a:off x="7939043" y="2086131"/>
            <a:ext cx="1136130" cy="1084344"/>
            <a:chOff x="2993041" y="356186"/>
            <a:chExt cx="469640" cy="448233"/>
          </a:xfrm>
        </p:grpSpPr>
        <p:sp>
          <p:nvSpPr>
            <p:cNvPr id="4" name="椭圆 3">
              <a:extLst>
                <a:ext uri="{FF2B5EF4-FFF2-40B4-BE49-F238E27FC236}">
                  <a16:creationId xmlns:a16="http://schemas.microsoft.com/office/drawing/2014/main" id="{C88ACA8C-5B98-C514-CF09-60E79283BD24}"/>
                </a:ext>
              </a:extLst>
            </p:cNvPr>
            <p:cNvSpPr/>
            <p:nvPr/>
          </p:nvSpPr>
          <p:spPr>
            <a:xfrm>
              <a:off x="2993041" y="356186"/>
              <a:ext cx="469640" cy="448233"/>
            </a:xfrm>
            <a:prstGeom prst="ellipse">
              <a:avLst/>
            </a:prstGeom>
            <a:solidFill>
              <a:schemeClr val="accent6">
                <a:lumMod val="5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Microsoft YaHei" panose="020B0503020204020204" charset="-122"/>
                <a:ea typeface="阿里巴巴普惠体" panose="00020600040101010101" charset="-122"/>
                <a:sym typeface="Microsoft YaHei" panose="020B0503020204020204" charset="-122"/>
              </a:endParaRPr>
            </a:p>
          </p:txBody>
        </p:sp>
        <p:sp>
          <p:nvSpPr>
            <p:cNvPr id="5" name="Shape 234">
              <a:extLst>
                <a:ext uri="{FF2B5EF4-FFF2-40B4-BE49-F238E27FC236}">
                  <a16:creationId xmlns:a16="http://schemas.microsoft.com/office/drawing/2014/main" id="{7CB3CE53-C66E-45C2-28AF-766D7BCB908D}"/>
                </a:ext>
              </a:extLst>
            </p:cNvPr>
            <p:cNvSpPr/>
            <p:nvPr/>
          </p:nvSpPr>
          <p:spPr>
            <a:xfrm>
              <a:off x="3045177" y="385800"/>
              <a:ext cx="365367" cy="407932"/>
            </a:xfrm>
            <a:prstGeom prst="rect">
              <a:avLst/>
            </a:prstGeom>
            <a:ln w="12700">
              <a:miter lim="400000"/>
            </a:ln>
          </p:spPr>
          <p:txBody>
            <a:bodyPr wrap="square" lIns="122893" tIns="122893" rIns="122893" bIns="122893" anchor="ctr">
              <a:spAutoFit/>
            </a:bodyPr>
            <a:lstStyle>
              <a:lvl1pPr>
                <a:defRPr sz="6800" b="1">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algn="ctr"/>
              <a:r>
                <a:rPr lang="zh-CN" altLang="en-US" sz="2400" b="0" dirty="0">
                  <a:solidFill>
                    <a:schemeClr val="bg1"/>
                  </a:solidFill>
                  <a:ea typeface="阿里巴巴普惠体" panose="00020600040101010101" charset="-122"/>
                  <a:sym typeface="Alibaba-PuHuiTi-M"/>
                </a:rPr>
                <a:t>持续交付</a:t>
              </a:r>
              <a:endParaRPr sz="2400" b="0" dirty="0">
                <a:solidFill>
                  <a:schemeClr val="bg1"/>
                </a:solidFill>
                <a:ea typeface="阿里巴巴普惠体" panose="00020600040101010101" charset="-122"/>
                <a:sym typeface="Alibaba-PuHuiTi-M"/>
              </a:endParaRPr>
            </a:p>
          </p:txBody>
        </p:sp>
      </p:grpSp>
      <p:grpSp>
        <p:nvGrpSpPr>
          <p:cNvPr id="6" name="组合 5">
            <a:extLst>
              <a:ext uri="{FF2B5EF4-FFF2-40B4-BE49-F238E27FC236}">
                <a16:creationId xmlns:a16="http://schemas.microsoft.com/office/drawing/2014/main" id="{CC9AAE5A-ED8F-6CDB-BC5C-8EA724AE433C}"/>
              </a:ext>
            </a:extLst>
          </p:cNvPr>
          <p:cNvGrpSpPr/>
          <p:nvPr/>
        </p:nvGrpSpPr>
        <p:grpSpPr>
          <a:xfrm>
            <a:off x="6090678" y="2115419"/>
            <a:ext cx="1120843" cy="1084344"/>
            <a:chOff x="2975783" y="351469"/>
            <a:chExt cx="463321" cy="448233"/>
          </a:xfrm>
        </p:grpSpPr>
        <p:sp>
          <p:nvSpPr>
            <p:cNvPr id="7" name="椭圆 6">
              <a:extLst>
                <a:ext uri="{FF2B5EF4-FFF2-40B4-BE49-F238E27FC236}">
                  <a16:creationId xmlns:a16="http://schemas.microsoft.com/office/drawing/2014/main" id="{918DD166-CB7E-2CD8-2B9D-7CE37B07E494}"/>
                </a:ext>
              </a:extLst>
            </p:cNvPr>
            <p:cNvSpPr/>
            <p:nvPr/>
          </p:nvSpPr>
          <p:spPr>
            <a:xfrm>
              <a:off x="2975783" y="351469"/>
              <a:ext cx="463321" cy="448233"/>
            </a:xfrm>
            <a:prstGeom prst="ellipse">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Microsoft YaHei" panose="020B0503020204020204" charset="-122"/>
                <a:ea typeface="阿里巴巴普惠体" panose="00020600040101010101" charset="-122"/>
                <a:sym typeface="Microsoft YaHei" panose="020B0503020204020204" charset="-122"/>
              </a:endParaRPr>
            </a:p>
          </p:txBody>
        </p:sp>
        <p:sp>
          <p:nvSpPr>
            <p:cNvPr id="8" name="Shape 234">
              <a:extLst>
                <a:ext uri="{FF2B5EF4-FFF2-40B4-BE49-F238E27FC236}">
                  <a16:creationId xmlns:a16="http://schemas.microsoft.com/office/drawing/2014/main" id="{F31472E5-9D3D-B690-FB37-7F9537C9404F}"/>
                </a:ext>
              </a:extLst>
            </p:cNvPr>
            <p:cNvSpPr/>
            <p:nvPr/>
          </p:nvSpPr>
          <p:spPr>
            <a:xfrm>
              <a:off x="3031532" y="371619"/>
              <a:ext cx="363515" cy="407932"/>
            </a:xfrm>
            <a:prstGeom prst="rect">
              <a:avLst/>
            </a:prstGeom>
            <a:ln w="12700">
              <a:miter lim="400000"/>
            </a:ln>
          </p:spPr>
          <p:txBody>
            <a:bodyPr wrap="square" lIns="122893" tIns="122893" rIns="122893" bIns="122893" anchor="ctr">
              <a:spAutoFit/>
            </a:bodyPr>
            <a:lstStyle>
              <a:lvl1pPr>
                <a:defRPr sz="6800" b="1">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algn="ctr"/>
              <a:r>
                <a:rPr lang="zh-CN" altLang="en-US" sz="2400" b="0" dirty="0">
                  <a:solidFill>
                    <a:schemeClr val="bg1"/>
                  </a:solidFill>
                  <a:ea typeface="阿里巴巴普惠体" panose="00020600040101010101" charset="-122"/>
                  <a:sym typeface="Alibaba-PuHuiTi-M"/>
                </a:rPr>
                <a:t>持续部署</a:t>
              </a:r>
              <a:endParaRPr sz="2400" b="0" dirty="0">
                <a:solidFill>
                  <a:schemeClr val="bg1"/>
                </a:solidFill>
                <a:ea typeface="阿里巴巴普惠体" panose="00020600040101010101" charset="-122"/>
                <a:sym typeface="Alibaba-PuHuiTi-M"/>
              </a:endParaRPr>
            </a:p>
          </p:txBody>
        </p:sp>
      </p:grpSp>
      <p:grpSp>
        <p:nvGrpSpPr>
          <p:cNvPr id="9" name="组合 8">
            <a:extLst>
              <a:ext uri="{FF2B5EF4-FFF2-40B4-BE49-F238E27FC236}">
                <a16:creationId xmlns:a16="http://schemas.microsoft.com/office/drawing/2014/main" id="{1EDC4723-8C9B-618D-65E4-DE69E3E7D0B7}"/>
              </a:ext>
            </a:extLst>
          </p:cNvPr>
          <p:cNvGrpSpPr/>
          <p:nvPr/>
        </p:nvGrpSpPr>
        <p:grpSpPr>
          <a:xfrm>
            <a:off x="4091504" y="2091255"/>
            <a:ext cx="1137901" cy="1120163"/>
            <a:chOff x="2945100" y="346751"/>
            <a:chExt cx="470372" cy="463040"/>
          </a:xfrm>
        </p:grpSpPr>
        <p:sp>
          <p:nvSpPr>
            <p:cNvPr id="10" name="椭圆 9">
              <a:extLst>
                <a:ext uri="{FF2B5EF4-FFF2-40B4-BE49-F238E27FC236}">
                  <a16:creationId xmlns:a16="http://schemas.microsoft.com/office/drawing/2014/main" id="{D365D3A6-2153-BD02-BC93-CBDAC881E35C}"/>
                </a:ext>
              </a:extLst>
            </p:cNvPr>
            <p:cNvSpPr/>
            <p:nvPr/>
          </p:nvSpPr>
          <p:spPr>
            <a:xfrm>
              <a:off x="2945100" y="346751"/>
              <a:ext cx="470372" cy="463040"/>
            </a:xfrm>
            <a:prstGeom prst="ellipse">
              <a:avLst/>
            </a:prstGeom>
            <a:solidFill>
              <a:srgbClr val="C0000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Microsoft YaHei" panose="020B0503020204020204" charset="-122"/>
                <a:ea typeface="阿里巴巴普惠体" panose="00020600040101010101" charset="-122"/>
                <a:sym typeface="Microsoft YaHei" panose="020B0503020204020204" charset="-122"/>
              </a:endParaRPr>
            </a:p>
          </p:txBody>
        </p:sp>
        <p:sp>
          <p:nvSpPr>
            <p:cNvPr id="11" name="Shape 234">
              <a:extLst>
                <a:ext uri="{FF2B5EF4-FFF2-40B4-BE49-F238E27FC236}">
                  <a16:creationId xmlns:a16="http://schemas.microsoft.com/office/drawing/2014/main" id="{CF758679-18E9-7AC6-F96F-865A125DB613}"/>
                </a:ext>
              </a:extLst>
            </p:cNvPr>
            <p:cNvSpPr/>
            <p:nvPr/>
          </p:nvSpPr>
          <p:spPr>
            <a:xfrm>
              <a:off x="3003980" y="376366"/>
              <a:ext cx="367433" cy="407932"/>
            </a:xfrm>
            <a:prstGeom prst="rect">
              <a:avLst/>
            </a:prstGeom>
            <a:ln w="12700">
              <a:miter lim="400000"/>
            </a:ln>
          </p:spPr>
          <p:txBody>
            <a:bodyPr wrap="square" lIns="122893" tIns="122893" rIns="122893" bIns="122893" anchor="ctr">
              <a:spAutoFit/>
            </a:bodyPr>
            <a:lstStyle>
              <a:lvl1pPr>
                <a:defRPr sz="6800" b="1">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algn="ctr"/>
              <a:r>
                <a:rPr lang="zh-CN" altLang="en-US" sz="2400" b="0" dirty="0">
                  <a:solidFill>
                    <a:schemeClr val="bg1"/>
                  </a:solidFill>
                  <a:ea typeface="阿里巴巴普惠体" panose="00020600040101010101" charset="-122"/>
                  <a:sym typeface="Alibaba-PuHuiTi-M"/>
                </a:rPr>
                <a:t>持续测试</a:t>
              </a:r>
              <a:endParaRPr sz="2400" b="0" dirty="0">
                <a:solidFill>
                  <a:schemeClr val="bg1"/>
                </a:solidFill>
                <a:ea typeface="阿里巴巴普惠体" panose="00020600040101010101" charset="-122"/>
                <a:sym typeface="Alibaba-PuHuiTi-M"/>
              </a:endParaRPr>
            </a:p>
          </p:txBody>
        </p:sp>
      </p:grpSp>
      <p:grpSp>
        <p:nvGrpSpPr>
          <p:cNvPr id="12" name="组合 11">
            <a:extLst>
              <a:ext uri="{FF2B5EF4-FFF2-40B4-BE49-F238E27FC236}">
                <a16:creationId xmlns:a16="http://schemas.microsoft.com/office/drawing/2014/main" id="{8867A851-78C2-5438-88B8-8613B01AB124}"/>
              </a:ext>
            </a:extLst>
          </p:cNvPr>
          <p:cNvGrpSpPr/>
          <p:nvPr/>
        </p:nvGrpSpPr>
        <p:grpSpPr>
          <a:xfrm>
            <a:off x="1963794" y="2163418"/>
            <a:ext cx="1128047" cy="1112879"/>
            <a:chOff x="2872696" y="339673"/>
            <a:chExt cx="466299" cy="460029"/>
          </a:xfrm>
        </p:grpSpPr>
        <p:sp>
          <p:nvSpPr>
            <p:cNvPr id="13" name="椭圆 12">
              <a:extLst>
                <a:ext uri="{FF2B5EF4-FFF2-40B4-BE49-F238E27FC236}">
                  <a16:creationId xmlns:a16="http://schemas.microsoft.com/office/drawing/2014/main" id="{01330CE5-1CDB-7B8D-0430-0B628235BC70}"/>
                </a:ext>
              </a:extLst>
            </p:cNvPr>
            <p:cNvSpPr/>
            <p:nvPr/>
          </p:nvSpPr>
          <p:spPr>
            <a:xfrm>
              <a:off x="2872696" y="339673"/>
              <a:ext cx="466299" cy="460029"/>
            </a:xfrm>
            <a:prstGeom prst="ellipse">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Microsoft YaHei" panose="020B0503020204020204" charset="-122"/>
                <a:ea typeface="阿里巴巴普惠体" panose="00020600040101010101" charset="-122"/>
                <a:sym typeface="Microsoft YaHei" panose="020B0503020204020204" charset="-122"/>
              </a:endParaRPr>
            </a:p>
          </p:txBody>
        </p:sp>
        <p:sp>
          <p:nvSpPr>
            <p:cNvPr id="14" name="Shape 234">
              <a:extLst>
                <a:ext uri="{FF2B5EF4-FFF2-40B4-BE49-F238E27FC236}">
                  <a16:creationId xmlns:a16="http://schemas.microsoft.com/office/drawing/2014/main" id="{99A0200C-70F5-EE57-AEBF-A45DB940BB5C}"/>
                </a:ext>
              </a:extLst>
            </p:cNvPr>
            <p:cNvSpPr/>
            <p:nvPr/>
          </p:nvSpPr>
          <p:spPr>
            <a:xfrm>
              <a:off x="2906801" y="369287"/>
              <a:ext cx="398088" cy="407932"/>
            </a:xfrm>
            <a:prstGeom prst="rect">
              <a:avLst/>
            </a:prstGeom>
            <a:ln w="12700">
              <a:miter lim="400000"/>
            </a:ln>
          </p:spPr>
          <p:txBody>
            <a:bodyPr wrap="square" lIns="122893" tIns="122893" rIns="122893" bIns="122893" anchor="ctr">
              <a:spAutoFit/>
            </a:bodyPr>
            <a:lstStyle>
              <a:lvl1pPr>
                <a:defRPr sz="6800" b="1">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algn="ctr"/>
              <a:r>
                <a:rPr lang="zh-CN" altLang="en-US" sz="2400" b="0" dirty="0">
                  <a:solidFill>
                    <a:schemeClr val="bg1"/>
                  </a:solidFill>
                  <a:ea typeface="阿里巴巴普惠体" panose="00020600040101010101" charset="-122"/>
                  <a:sym typeface="Alibaba-PuHuiTi-M"/>
                </a:rPr>
                <a:t>持续集成</a:t>
              </a:r>
              <a:endParaRPr sz="2400" b="0" dirty="0">
                <a:solidFill>
                  <a:schemeClr val="bg1"/>
                </a:solidFill>
                <a:ea typeface="阿里巴巴普惠体" panose="00020600040101010101" charset="-122"/>
                <a:sym typeface="Alibaba-PuHuiTi-M"/>
              </a:endParaRPr>
            </a:p>
          </p:txBody>
        </p:sp>
      </p:grpSp>
      <p:grpSp>
        <p:nvGrpSpPr>
          <p:cNvPr id="15" name="组合 14">
            <a:extLst>
              <a:ext uri="{FF2B5EF4-FFF2-40B4-BE49-F238E27FC236}">
                <a16:creationId xmlns:a16="http://schemas.microsoft.com/office/drawing/2014/main" id="{9CD4C9E1-CEC9-C134-E4AE-397AF5DF5785}"/>
              </a:ext>
            </a:extLst>
          </p:cNvPr>
          <p:cNvGrpSpPr/>
          <p:nvPr/>
        </p:nvGrpSpPr>
        <p:grpSpPr>
          <a:xfrm>
            <a:off x="96331" y="2162898"/>
            <a:ext cx="1136564" cy="1110199"/>
            <a:chOff x="2830256" y="340781"/>
            <a:chExt cx="469819" cy="458921"/>
          </a:xfrm>
        </p:grpSpPr>
        <p:sp>
          <p:nvSpPr>
            <p:cNvPr id="16" name="椭圆 15">
              <a:extLst>
                <a:ext uri="{FF2B5EF4-FFF2-40B4-BE49-F238E27FC236}">
                  <a16:creationId xmlns:a16="http://schemas.microsoft.com/office/drawing/2014/main" id="{BD4C8FA3-AEFF-C6E3-AA28-67E5AEECDB29}"/>
                </a:ext>
              </a:extLst>
            </p:cNvPr>
            <p:cNvSpPr/>
            <p:nvPr/>
          </p:nvSpPr>
          <p:spPr>
            <a:xfrm>
              <a:off x="2830256" y="340781"/>
              <a:ext cx="469819" cy="458921"/>
            </a:xfrm>
            <a:prstGeom prst="ellipse">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Microsoft YaHei" panose="020B0503020204020204" charset="-122"/>
                <a:ea typeface="阿里巴巴普惠体" panose="00020600040101010101" charset="-122"/>
                <a:sym typeface="Microsoft YaHei" panose="020B0503020204020204" charset="-122"/>
              </a:endParaRPr>
            </a:p>
          </p:txBody>
        </p:sp>
        <p:sp>
          <p:nvSpPr>
            <p:cNvPr id="17" name="Shape 234">
              <a:extLst>
                <a:ext uri="{FF2B5EF4-FFF2-40B4-BE49-F238E27FC236}">
                  <a16:creationId xmlns:a16="http://schemas.microsoft.com/office/drawing/2014/main" id="{A2444B62-F3CF-B2FA-90DB-2D1EED8F3C3A}"/>
                </a:ext>
              </a:extLst>
            </p:cNvPr>
            <p:cNvSpPr/>
            <p:nvPr/>
          </p:nvSpPr>
          <p:spPr>
            <a:xfrm>
              <a:off x="2869479" y="351468"/>
              <a:ext cx="417620" cy="407932"/>
            </a:xfrm>
            <a:prstGeom prst="rect">
              <a:avLst/>
            </a:prstGeom>
            <a:ln w="12700">
              <a:miter lim="400000"/>
            </a:ln>
          </p:spPr>
          <p:txBody>
            <a:bodyPr wrap="square" lIns="122893" tIns="122893" rIns="122893" bIns="122893" anchor="ctr">
              <a:spAutoFit/>
            </a:bodyPr>
            <a:lstStyle>
              <a:lvl1pPr>
                <a:defRPr sz="6800" b="1">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algn="ctr"/>
              <a:r>
                <a:rPr lang="zh-CN" altLang="en-US" sz="2400" b="0" dirty="0">
                  <a:solidFill>
                    <a:schemeClr val="bg1"/>
                  </a:solidFill>
                  <a:ea typeface="阿里巴巴普惠体" panose="00020600040101010101" charset="-122"/>
                  <a:sym typeface="Alibaba-PuHuiTi-M"/>
                </a:rPr>
                <a:t>持续构建</a:t>
              </a:r>
              <a:endParaRPr sz="2400" b="0" dirty="0">
                <a:solidFill>
                  <a:schemeClr val="bg1"/>
                </a:solidFill>
                <a:ea typeface="阿里巴巴普惠体" panose="00020600040101010101" charset="-122"/>
                <a:sym typeface="Alibaba-PuHuiTi-M"/>
              </a:endParaRPr>
            </a:p>
          </p:txBody>
        </p:sp>
      </p:grpSp>
      <p:sp>
        <p:nvSpPr>
          <p:cNvPr id="18" name="左箭头 17">
            <a:extLst>
              <a:ext uri="{FF2B5EF4-FFF2-40B4-BE49-F238E27FC236}">
                <a16:creationId xmlns:a16="http://schemas.microsoft.com/office/drawing/2014/main" id="{011BF5DB-D9CB-5A22-3CED-373EFA07F60F}"/>
              </a:ext>
            </a:extLst>
          </p:cNvPr>
          <p:cNvSpPr/>
          <p:nvPr/>
        </p:nvSpPr>
        <p:spPr>
          <a:xfrm>
            <a:off x="7220377" y="2445833"/>
            <a:ext cx="682607" cy="428735"/>
          </a:xfrm>
          <a:prstGeom prst="lef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左箭头 18">
            <a:extLst>
              <a:ext uri="{FF2B5EF4-FFF2-40B4-BE49-F238E27FC236}">
                <a16:creationId xmlns:a16="http://schemas.microsoft.com/office/drawing/2014/main" id="{33F162B4-DEB5-6A47-CD79-1EE6F75F67E7}"/>
              </a:ext>
            </a:extLst>
          </p:cNvPr>
          <p:cNvSpPr/>
          <p:nvPr/>
        </p:nvSpPr>
        <p:spPr>
          <a:xfrm>
            <a:off x="5184443" y="2445833"/>
            <a:ext cx="888876" cy="428735"/>
          </a:xfrm>
          <a:prstGeom prst="lef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左箭头 19">
            <a:extLst>
              <a:ext uri="{FF2B5EF4-FFF2-40B4-BE49-F238E27FC236}">
                <a16:creationId xmlns:a16="http://schemas.microsoft.com/office/drawing/2014/main" id="{EBC0AFFE-BA00-34D8-2B8F-49C0A295F5CC}"/>
              </a:ext>
            </a:extLst>
          </p:cNvPr>
          <p:cNvSpPr/>
          <p:nvPr/>
        </p:nvSpPr>
        <p:spPr>
          <a:xfrm>
            <a:off x="3070553" y="2456572"/>
            <a:ext cx="1012648" cy="505109"/>
          </a:xfrm>
          <a:prstGeom prst="lef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左箭头 20">
            <a:extLst>
              <a:ext uri="{FF2B5EF4-FFF2-40B4-BE49-F238E27FC236}">
                <a16:creationId xmlns:a16="http://schemas.microsoft.com/office/drawing/2014/main" id="{4487FA19-B187-6529-BB7C-857C4331354A}"/>
              </a:ext>
            </a:extLst>
          </p:cNvPr>
          <p:cNvSpPr/>
          <p:nvPr/>
        </p:nvSpPr>
        <p:spPr>
          <a:xfrm>
            <a:off x="1240151" y="2515666"/>
            <a:ext cx="716387" cy="445338"/>
          </a:xfrm>
          <a:prstGeom prst="lef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36813789"/>
      </p:ext>
    </p:extLst>
  </p:cSld>
  <p:clrMapOvr>
    <a:masterClrMapping/>
  </p:clrMapOvr>
  <p:transition spd="slow">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59BB5-F8E2-F153-0F43-2BC912075F06}"/>
              </a:ext>
            </a:extLst>
          </p:cNvPr>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rPr>
              <a:t>CI/CD</a:t>
            </a:r>
            <a:r>
              <a:rPr kumimoji="1" lang="zh-CN" altLang="en-US" dirty="0">
                <a:latin typeface="Microsoft YaHei" panose="020B0503020204020204" pitchFamily="34" charset="-122"/>
                <a:ea typeface="Microsoft YaHei" panose="020B0503020204020204" pitchFamily="34" charset="-122"/>
              </a:rPr>
              <a:t> 流水线</a:t>
            </a:r>
            <a:endParaRPr kumimoji="1" lang="zh-CN" altLang="en-US" dirty="0"/>
          </a:p>
        </p:txBody>
      </p:sp>
      <p:pic>
        <p:nvPicPr>
          <p:cNvPr id="2050" name="Picture 2" descr="See the source image">
            <a:extLst>
              <a:ext uri="{FF2B5EF4-FFF2-40B4-BE49-F238E27FC236}">
                <a16:creationId xmlns:a16="http://schemas.microsoft.com/office/drawing/2014/main" id="{9097A7FD-B485-61D4-7293-A1034E91B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26" y="992119"/>
            <a:ext cx="8404698" cy="3458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666349"/>
      </p:ext>
    </p:extLst>
  </p:cSld>
  <p:clrMapOvr>
    <a:masterClrMapping/>
  </p:clrMapOvr>
  <p:transition spd="slow">
    <p:wipe dir="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6D4CA-4D2E-11E6-D1A1-14D27300EEAD}"/>
              </a:ext>
            </a:extLst>
          </p:cNvPr>
          <p:cNvSpPr>
            <a:spLocks noGrp="1"/>
          </p:cNvSpPr>
          <p:nvPr>
            <p:ph type="title"/>
          </p:nvPr>
        </p:nvSpPr>
        <p:spPr/>
        <p:txBody>
          <a:bodyPr/>
          <a:lstStyle/>
          <a:p>
            <a:r>
              <a:rPr kumimoji="1" lang="zh-CN" altLang="en-US" dirty="0"/>
              <a:t>示例：</a:t>
            </a:r>
            <a:r>
              <a:rPr kumimoji="1" lang="en-US" altLang="zh-CN" dirty="0"/>
              <a:t>Amazon</a:t>
            </a:r>
            <a:r>
              <a:rPr kumimoji="1" lang="zh-CN" altLang="en-US" dirty="0"/>
              <a:t> </a:t>
            </a:r>
            <a:r>
              <a:rPr kumimoji="1" lang="en-US" altLang="zh-CN" dirty="0"/>
              <a:t>CI/CD</a:t>
            </a:r>
            <a:endParaRPr kumimoji="1" lang="zh-CN" altLang="en-US" dirty="0"/>
          </a:p>
        </p:txBody>
      </p:sp>
      <p:pic>
        <p:nvPicPr>
          <p:cNvPr id="3074" name="Picture 2" descr="See the source image">
            <a:extLst>
              <a:ext uri="{FF2B5EF4-FFF2-40B4-BE49-F238E27FC236}">
                <a16:creationId xmlns:a16="http://schemas.microsoft.com/office/drawing/2014/main" id="{E847ABB3-F1C2-FFFC-B4C4-00080BC33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59" y="888693"/>
            <a:ext cx="8169281" cy="397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010255"/>
      </p:ext>
    </p:extLst>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a:extLst>
              <a:ext uri="{FF2B5EF4-FFF2-40B4-BE49-F238E27FC236}">
                <a16:creationId xmlns:a16="http://schemas.microsoft.com/office/drawing/2014/main" id="{1DA2054A-47C8-7D42-0EDA-F762C57898A5}"/>
              </a:ext>
            </a:extLst>
          </p:cNvPr>
          <p:cNvSpPr txBox="1"/>
          <p:nvPr/>
        </p:nvSpPr>
        <p:spPr>
          <a:xfrm>
            <a:off x="1491291" y="277050"/>
            <a:ext cx="2105063" cy="461665"/>
          </a:xfrm>
          <a:prstGeom prst="rect">
            <a:avLst/>
          </a:prstGeom>
          <a:noFill/>
        </p:spPr>
        <p:txBody>
          <a:bodyPr wrap="none" rtlCol="0">
            <a:spAutoFit/>
          </a:bodyPr>
          <a:lstStyle/>
          <a:p>
            <a:r>
              <a:rPr kumimoji="1" lang="en-US" altLang="zh-CN" sz="2400" b="1" dirty="0">
                <a:solidFill>
                  <a:srgbClr val="435CC8"/>
                </a:solidFill>
                <a:latin typeface="Microsoft YaHei" panose="020B0503020204020204" pitchFamily="34" charset="-122"/>
                <a:ea typeface="Microsoft YaHei" panose="020B0503020204020204" pitchFamily="34" charset="-122"/>
              </a:rPr>
              <a:t>CI/CD</a:t>
            </a:r>
            <a:r>
              <a:rPr kumimoji="1" lang="zh-CN" altLang="en-US" sz="2400" b="1" dirty="0">
                <a:solidFill>
                  <a:srgbClr val="435CC8"/>
                </a:solidFill>
                <a:latin typeface="Microsoft YaHei" panose="020B0503020204020204" pitchFamily="34" charset="-122"/>
                <a:ea typeface="Microsoft YaHei" panose="020B0503020204020204" pitchFamily="34" charset="-122"/>
              </a:rPr>
              <a:t> 流水线</a:t>
            </a:r>
          </a:p>
        </p:txBody>
      </p:sp>
      <p:sp>
        <p:nvSpPr>
          <p:cNvPr id="74" name="线条">
            <a:extLst>
              <a:ext uri="{FF2B5EF4-FFF2-40B4-BE49-F238E27FC236}">
                <a16:creationId xmlns:a16="http://schemas.microsoft.com/office/drawing/2014/main" id="{5E4A61D3-825B-9101-A04B-4DB7CB606EEE}"/>
              </a:ext>
            </a:extLst>
          </p:cNvPr>
          <p:cNvSpPr/>
          <p:nvPr/>
        </p:nvSpPr>
        <p:spPr>
          <a:xfrm>
            <a:off x="5200064" y="2034249"/>
            <a:ext cx="634180" cy="474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8575">
            <a:solidFill>
              <a:schemeClr val="accent1">
                <a:lumMod val="75000"/>
              </a:schemeClr>
            </a:solidFill>
            <a:prstDash val="solid"/>
            <a:miter lim="400000"/>
            <a:headEnd type="oval"/>
            <a:tailEnd type="triangle"/>
          </a:ln>
        </p:spPr>
        <p:txBody>
          <a:bodyPr lIns="19050" tIns="19050" rIns="19050" bIns="19050" anchor="ctr"/>
          <a:lstStyle/>
          <a:p>
            <a:pPr defTabSz="457395">
              <a:defRPr sz="4600">
                <a:latin typeface="等线"/>
                <a:ea typeface="等线"/>
                <a:cs typeface="等线"/>
                <a:sym typeface="等线"/>
              </a:defRPr>
            </a:pPr>
            <a:endParaRPr sz="1200">
              <a:solidFill>
                <a:schemeClr val="accent1">
                  <a:lumMod val="75000"/>
                </a:schemeClr>
              </a:solidFill>
            </a:endParaRPr>
          </a:p>
        </p:txBody>
      </p:sp>
      <p:sp>
        <p:nvSpPr>
          <p:cNvPr id="75" name="线条">
            <a:extLst>
              <a:ext uri="{FF2B5EF4-FFF2-40B4-BE49-F238E27FC236}">
                <a16:creationId xmlns:a16="http://schemas.microsoft.com/office/drawing/2014/main" id="{142719D0-89B0-DE9C-2C57-5D88CB333F38}"/>
              </a:ext>
            </a:extLst>
          </p:cNvPr>
          <p:cNvSpPr/>
          <p:nvPr/>
        </p:nvSpPr>
        <p:spPr>
          <a:xfrm rot="10800000" flipH="1">
            <a:off x="5220707" y="2513946"/>
            <a:ext cx="613537" cy="4746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8575">
            <a:solidFill>
              <a:schemeClr val="accent1">
                <a:lumMod val="75000"/>
              </a:schemeClr>
            </a:solidFill>
            <a:prstDash val="solid"/>
            <a:miter lim="400000"/>
            <a:headEnd type="oval"/>
            <a:tailEnd type="triangle"/>
          </a:ln>
        </p:spPr>
        <p:txBody>
          <a:bodyPr lIns="19050" tIns="19050" rIns="19050" bIns="19050" anchor="ctr"/>
          <a:lstStyle/>
          <a:p>
            <a:pPr defTabSz="457395">
              <a:defRPr sz="4600">
                <a:latin typeface="等线"/>
                <a:ea typeface="等线"/>
                <a:cs typeface="等线"/>
                <a:sym typeface="等线"/>
              </a:defRPr>
            </a:pPr>
            <a:endParaRPr sz="1200">
              <a:solidFill>
                <a:schemeClr val="accent1">
                  <a:lumMod val="75000"/>
                </a:schemeClr>
              </a:solidFill>
            </a:endParaRPr>
          </a:p>
        </p:txBody>
      </p:sp>
      <p:grpSp>
        <p:nvGrpSpPr>
          <p:cNvPr id="130" name="组合 129">
            <a:extLst>
              <a:ext uri="{FF2B5EF4-FFF2-40B4-BE49-F238E27FC236}">
                <a16:creationId xmlns:a16="http://schemas.microsoft.com/office/drawing/2014/main" id="{DF890A3D-A613-B135-5C5F-647920425D43}"/>
              </a:ext>
            </a:extLst>
          </p:cNvPr>
          <p:cNvGrpSpPr/>
          <p:nvPr/>
        </p:nvGrpSpPr>
        <p:grpSpPr>
          <a:xfrm>
            <a:off x="127201" y="1609691"/>
            <a:ext cx="2150245" cy="1802045"/>
            <a:chOff x="127201" y="1609691"/>
            <a:chExt cx="2150245" cy="1802045"/>
          </a:xfrm>
        </p:grpSpPr>
        <p:sp>
          <p:nvSpPr>
            <p:cNvPr id="59" name="圆角矩形">
              <a:extLst>
                <a:ext uri="{FF2B5EF4-FFF2-40B4-BE49-F238E27FC236}">
                  <a16:creationId xmlns:a16="http://schemas.microsoft.com/office/drawing/2014/main" id="{F55639B5-8CE5-968C-9E92-2A6DC12FFF6F}"/>
                </a:ext>
              </a:extLst>
            </p:cNvPr>
            <p:cNvSpPr/>
            <p:nvPr/>
          </p:nvSpPr>
          <p:spPr>
            <a:xfrm>
              <a:off x="127201" y="1627614"/>
              <a:ext cx="429106" cy="1784122"/>
            </a:xfrm>
            <a:prstGeom prst="roundRect">
              <a:avLst>
                <a:gd name="adj" fmla="val 419"/>
              </a:avLst>
            </a:prstGeom>
            <a:ln>
              <a:solidFill>
                <a:srgbClr val="929292"/>
              </a:solidFill>
              <a:miter lim="400000"/>
            </a:ln>
          </p:spPr>
          <p:txBody>
            <a:bodyPr lIns="19050" tIns="19050" rIns="19050" bIns="19050" anchor="ctr"/>
            <a:lstStyle/>
            <a:p>
              <a:pPr algn="ctr">
                <a:lnSpc>
                  <a:spcPct val="100000"/>
                </a:lnSpc>
                <a:defRPr sz="3200"/>
              </a:pPr>
              <a:endParaRPr sz="1200">
                <a:solidFill>
                  <a:schemeClr val="accent1">
                    <a:lumMod val="75000"/>
                  </a:schemeClr>
                </a:solidFill>
              </a:endParaRPr>
            </a:p>
          </p:txBody>
        </p:sp>
        <p:grpSp>
          <p:nvGrpSpPr>
            <p:cNvPr id="127" name="组合 126">
              <a:extLst>
                <a:ext uri="{FF2B5EF4-FFF2-40B4-BE49-F238E27FC236}">
                  <a16:creationId xmlns:a16="http://schemas.microsoft.com/office/drawing/2014/main" id="{D40F03D2-8924-B944-BBAD-767C2DC38020}"/>
                </a:ext>
              </a:extLst>
            </p:cNvPr>
            <p:cNvGrpSpPr/>
            <p:nvPr/>
          </p:nvGrpSpPr>
          <p:grpSpPr>
            <a:xfrm>
              <a:off x="627829" y="1609691"/>
              <a:ext cx="949687" cy="1760609"/>
              <a:chOff x="860073" y="1610604"/>
              <a:chExt cx="949687" cy="1760609"/>
            </a:xfrm>
          </p:grpSpPr>
          <p:sp>
            <p:nvSpPr>
              <p:cNvPr id="81" name="圆角矩形">
                <a:extLst>
                  <a:ext uri="{FF2B5EF4-FFF2-40B4-BE49-F238E27FC236}">
                    <a16:creationId xmlns:a16="http://schemas.microsoft.com/office/drawing/2014/main" id="{80545197-0823-03F3-BA72-B149B5942E49}"/>
                  </a:ext>
                </a:extLst>
              </p:cNvPr>
              <p:cNvSpPr/>
              <p:nvPr/>
            </p:nvSpPr>
            <p:spPr>
              <a:xfrm>
                <a:off x="860073" y="1610604"/>
                <a:ext cx="949686" cy="275008"/>
              </a:xfrm>
              <a:prstGeom prst="roundRect">
                <a:avLst>
                  <a:gd name="adj" fmla="val 6927"/>
                </a:avLst>
              </a:prstGeom>
              <a:ln>
                <a:solidFill>
                  <a:srgbClr val="929292"/>
                </a:solidFill>
                <a:miter lim="400000"/>
              </a:ln>
            </p:spPr>
            <p:txBody>
              <a:bodyPr lIns="19050" tIns="19050" rIns="19050" bIns="19050" anchor="ctr"/>
              <a:lstStyle/>
              <a:p>
                <a:pPr algn="ctr" defTabSz="457395">
                  <a:defRPr sz="4600">
                    <a:solidFill>
                      <a:srgbClr val="F3F8FE"/>
                    </a:solidFill>
                    <a:latin typeface="Microsoft YaHei"/>
                    <a:ea typeface="Microsoft YaHei"/>
                    <a:cs typeface="Microsoft YaHei"/>
                    <a:sym typeface="Microsoft YaHei"/>
                  </a:defRPr>
                </a:pPr>
                <a:endParaRPr sz="1200">
                  <a:solidFill>
                    <a:schemeClr val="accent1">
                      <a:lumMod val="75000"/>
                    </a:schemeClr>
                  </a:solidFill>
                </a:endParaRPr>
              </a:p>
            </p:txBody>
          </p:sp>
          <p:sp>
            <p:nvSpPr>
              <p:cNvPr id="82" name="代码提交">
                <a:extLst>
                  <a:ext uri="{FF2B5EF4-FFF2-40B4-BE49-F238E27FC236}">
                    <a16:creationId xmlns:a16="http://schemas.microsoft.com/office/drawing/2014/main" id="{11F602C4-49AA-32BE-3950-20B310E7505A}"/>
                  </a:ext>
                </a:extLst>
              </p:cNvPr>
              <p:cNvSpPr txBox="1"/>
              <p:nvPr/>
            </p:nvSpPr>
            <p:spPr>
              <a:xfrm>
                <a:off x="924062" y="1628934"/>
                <a:ext cx="845423" cy="219289"/>
              </a:xfrm>
              <a:prstGeom prst="rect">
                <a:avLst/>
              </a:prstGeom>
              <a:ln w="12700">
                <a:miter lim="400000"/>
              </a:ln>
              <a:extLst>
                <a:ext uri="{C572A759-6A51-4108-AA02-DFA0A04FC94B}">
                  <ma14:wrappingTextBoxFlag xmlns="" xmlns:ma14="http://schemas.microsoft.com/office/mac/drawingml/2011/main" val="1"/>
                </a:ext>
              </a:extLst>
            </p:spPr>
            <p:txBody>
              <a:bodyPr wrap="square" lIns="17144" tIns="17144" rIns="17144" bIns="17144" anchor="ctr">
                <a:spAutoFit/>
              </a:bodyPr>
              <a:lstStyle>
                <a:lvl1pPr algn="ctr" defTabSz="1219720">
                  <a:defRPr>
                    <a:solidFill>
                      <a:srgbClr val="DDDDDD"/>
                    </a:solidFill>
                    <a:latin typeface="Microsoft YaHei"/>
                    <a:ea typeface="Microsoft YaHei"/>
                    <a:cs typeface="Microsoft YaHei"/>
                    <a:sym typeface="Microsoft YaHei"/>
                  </a:defRPr>
                </a:lvl1pPr>
              </a:lstStyle>
              <a:p>
                <a:r>
                  <a:rPr sz="1200">
                    <a:solidFill>
                      <a:schemeClr val="accent1">
                        <a:lumMod val="75000"/>
                      </a:schemeClr>
                    </a:solidFill>
                  </a:rPr>
                  <a:t>代码提交</a:t>
                </a:r>
              </a:p>
            </p:txBody>
          </p:sp>
          <p:sp>
            <p:nvSpPr>
              <p:cNvPr id="83" name="圆角矩形">
                <a:extLst>
                  <a:ext uri="{FF2B5EF4-FFF2-40B4-BE49-F238E27FC236}">
                    <a16:creationId xmlns:a16="http://schemas.microsoft.com/office/drawing/2014/main" id="{CC30C68F-4B0F-C8CB-2D19-15B7CC539A9F}"/>
                  </a:ext>
                </a:extLst>
              </p:cNvPr>
              <p:cNvSpPr/>
              <p:nvPr/>
            </p:nvSpPr>
            <p:spPr>
              <a:xfrm>
                <a:off x="860075" y="2135256"/>
                <a:ext cx="949684" cy="275006"/>
              </a:xfrm>
              <a:prstGeom prst="roundRect">
                <a:avLst>
                  <a:gd name="adj" fmla="val 6927"/>
                </a:avLst>
              </a:prstGeom>
              <a:ln>
                <a:solidFill>
                  <a:srgbClr val="929292"/>
                </a:solidFill>
                <a:miter lim="400000"/>
              </a:ln>
            </p:spPr>
            <p:txBody>
              <a:bodyPr lIns="19050" tIns="19050" rIns="19050" bIns="19050" anchor="ctr"/>
              <a:lstStyle/>
              <a:p>
                <a:pPr algn="ctr" defTabSz="457395">
                  <a:defRPr sz="4600">
                    <a:solidFill>
                      <a:srgbClr val="F3F8FE"/>
                    </a:solidFill>
                    <a:latin typeface="Microsoft YaHei"/>
                    <a:ea typeface="Microsoft YaHei"/>
                    <a:cs typeface="Microsoft YaHei"/>
                    <a:sym typeface="Microsoft YaHei"/>
                  </a:defRPr>
                </a:pPr>
                <a:endParaRPr sz="1200">
                  <a:solidFill>
                    <a:schemeClr val="accent1">
                      <a:lumMod val="75000"/>
                    </a:schemeClr>
                  </a:solidFill>
                </a:endParaRPr>
              </a:p>
            </p:txBody>
          </p:sp>
          <p:sp>
            <p:nvSpPr>
              <p:cNvPr id="84" name="定时触发">
                <a:extLst>
                  <a:ext uri="{FF2B5EF4-FFF2-40B4-BE49-F238E27FC236}">
                    <a16:creationId xmlns:a16="http://schemas.microsoft.com/office/drawing/2014/main" id="{9E95A332-77B4-C3B4-B5F6-47347597D626}"/>
                  </a:ext>
                </a:extLst>
              </p:cNvPr>
              <p:cNvSpPr txBox="1"/>
              <p:nvPr/>
            </p:nvSpPr>
            <p:spPr>
              <a:xfrm>
                <a:off x="924064" y="2153585"/>
                <a:ext cx="845423" cy="219289"/>
              </a:xfrm>
              <a:prstGeom prst="rect">
                <a:avLst/>
              </a:prstGeom>
              <a:ln w="12700">
                <a:miter lim="400000"/>
              </a:ln>
              <a:extLst>
                <a:ext uri="{C572A759-6A51-4108-AA02-DFA0A04FC94B}">
                  <ma14:wrappingTextBoxFlag xmlns="" xmlns:ma14="http://schemas.microsoft.com/office/mac/drawingml/2011/main" val="1"/>
                </a:ext>
              </a:extLst>
            </p:spPr>
            <p:txBody>
              <a:bodyPr wrap="square" lIns="17144" tIns="17144" rIns="17144" bIns="17144" anchor="ctr">
                <a:spAutoFit/>
              </a:bodyPr>
              <a:lstStyle>
                <a:lvl1pPr algn="ctr" defTabSz="1219720">
                  <a:defRPr>
                    <a:solidFill>
                      <a:srgbClr val="DDDDDD"/>
                    </a:solidFill>
                    <a:latin typeface="Microsoft YaHei"/>
                    <a:ea typeface="Microsoft YaHei"/>
                    <a:cs typeface="Microsoft YaHei"/>
                    <a:sym typeface="Microsoft YaHei"/>
                  </a:defRPr>
                </a:lvl1pPr>
              </a:lstStyle>
              <a:p>
                <a:r>
                  <a:rPr sz="1200">
                    <a:solidFill>
                      <a:schemeClr val="accent1">
                        <a:lumMod val="75000"/>
                      </a:schemeClr>
                    </a:solidFill>
                  </a:rPr>
                  <a:t>定时触发</a:t>
                </a:r>
              </a:p>
            </p:txBody>
          </p:sp>
          <p:sp>
            <p:nvSpPr>
              <p:cNvPr id="85" name="圆角矩形">
                <a:extLst>
                  <a:ext uri="{FF2B5EF4-FFF2-40B4-BE49-F238E27FC236}">
                    <a16:creationId xmlns:a16="http://schemas.microsoft.com/office/drawing/2014/main" id="{4FC60136-6F41-250E-FE6D-7117F28B7DDF}"/>
                  </a:ext>
                </a:extLst>
              </p:cNvPr>
              <p:cNvSpPr/>
              <p:nvPr/>
            </p:nvSpPr>
            <p:spPr>
              <a:xfrm>
                <a:off x="860074" y="2632293"/>
                <a:ext cx="949686" cy="275007"/>
              </a:xfrm>
              <a:prstGeom prst="roundRect">
                <a:avLst>
                  <a:gd name="adj" fmla="val 6927"/>
                </a:avLst>
              </a:prstGeom>
              <a:ln>
                <a:solidFill>
                  <a:srgbClr val="929292"/>
                </a:solidFill>
                <a:miter lim="400000"/>
              </a:ln>
            </p:spPr>
            <p:txBody>
              <a:bodyPr lIns="19050" tIns="19050" rIns="19050" bIns="19050" anchor="ctr"/>
              <a:lstStyle/>
              <a:p>
                <a:pPr algn="ctr" defTabSz="457395">
                  <a:defRPr sz="4600">
                    <a:solidFill>
                      <a:srgbClr val="F3F8FE"/>
                    </a:solidFill>
                    <a:latin typeface="Microsoft YaHei"/>
                    <a:ea typeface="Microsoft YaHei"/>
                    <a:cs typeface="Microsoft YaHei"/>
                    <a:sym typeface="Microsoft YaHei"/>
                  </a:defRPr>
                </a:pPr>
                <a:endParaRPr sz="1200">
                  <a:solidFill>
                    <a:schemeClr val="accent1">
                      <a:lumMod val="75000"/>
                    </a:schemeClr>
                  </a:solidFill>
                </a:endParaRPr>
              </a:p>
            </p:txBody>
          </p:sp>
          <p:sp>
            <p:nvSpPr>
              <p:cNvPr id="86" name="事件触发">
                <a:extLst>
                  <a:ext uri="{FF2B5EF4-FFF2-40B4-BE49-F238E27FC236}">
                    <a16:creationId xmlns:a16="http://schemas.microsoft.com/office/drawing/2014/main" id="{8364396D-DBC2-8746-F9EC-161CBF08C308}"/>
                  </a:ext>
                </a:extLst>
              </p:cNvPr>
              <p:cNvSpPr txBox="1"/>
              <p:nvPr/>
            </p:nvSpPr>
            <p:spPr>
              <a:xfrm>
                <a:off x="924063" y="2650622"/>
                <a:ext cx="845423" cy="219289"/>
              </a:xfrm>
              <a:prstGeom prst="rect">
                <a:avLst/>
              </a:prstGeom>
              <a:ln w="12700">
                <a:miter lim="400000"/>
              </a:ln>
              <a:extLst>
                <a:ext uri="{C572A759-6A51-4108-AA02-DFA0A04FC94B}">
                  <ma14:wrappingTextBoxFlag xmlns="" xmlns:ma14="http://schemas.microsoft.com/office/mac/drawingml/2011/main" val="1"/>
                </a:ext>
              </a:extLst>
            </p:spPr>
            <p:txBody>
              <a:bodyPr wrap="square" lIns="17144" tIns="17144" rIns="17144" bIns="17144" anchor="ctr">
                <a:spAutoFit/>
              </a:bodyPr>
              <a:lstStyle>
                <a:lvl1pPr algn="ctr" defTabSz="1219720">
                  <a:defRPr>
                    <a:solidFill>
                      <a:srgbClr val="DDDDDD"/>
                    </a:solidFill>
                    <a:latin typeface="Microsoft YaHei"/>
                    <a:ea typeface="Microsoft YaHei"/>
                    <a:cs typeface="Microsoft YaHei"/>
                    <a:sym typeface="Microsoft YaHei"/>
                  </a:defRPr>
                </a:lvl1pPr>
              </a:lstStyle>
              <a:p>
                <a:r>
                  <a:rPr sz="1200">
                    <a:solidFill>
                      <a:schemeClr val="accent1">
                        <a:lumMod val="75000"/>
                      </a:schemeClr>
                    </a:solidFill>
                  </a:rPr>
                  <a:t>事件触发</a:t>
                </a:r>
              </a:p>
            </p:txBody>
          </p:sp>
          <p:sp>
            <p:nvSpPr>
              <p:cNvPr id="88" name="人工触发">
                <a:extLst>
                  <a:ext uri="{FF2B5EF4-FFF2-40B4-BE49-F238E27FC236}">
                    <a16:creationId xmlns:a16="http://schemas.microsoft.com/office/drawing/2014/main" id="{B1F25612-A9EA-98A2-DEEA-9F02F5942DDE}"/>
                  </a:ext>
                </a:extLst>
              </p:cNvPr>
              <p:cNvSpPr txBox="1"/>
              <p:nvPr/>
            </p:nvSpPr>
            <p:spPr>
              <a:xfrm>
                <a:off x="878953" y="3151924"/>
                <a:ext cx="902702" cy="219289"/>
              </a:xfrm>
              <a:prstGeom prst="rect">
                <a:avLst/>
              </a:prstGeom>
              <a:ln w="12700">
                <a:solidFill>
                  <a:srgbClr val="002060"/>
                </a:solidFill>
                <a:miter lim="400000"/>
              </a:ln>
              <a:extLst>
                <a:ext uri="{C572A759-6A51-4108-AA02-DFA0A04FC94B}">
                  <ma14:wrappingTextBoxFlag xmlns="" xmlns:ma14="http://schemas.microsoft.com/office/mac/drawingml/2011/main" val="1"/>
                </a:ext>
              </a:extLst>
            </p:spPr>
            <p:txBody>
              <a:bodyPr wrap="square" lIns="17144" tIns="17144" rIns="17144" bIns="17144" anchor="ctr">
                <a:spAutoFit/>
              </a:bodyPr>
              <a:lstStyle>
                <a:lvl1pPr algn="ctr" defTabSz="1219720">
                  <a:defRPr>
                    <a:solidFill>
                      <a:srgbClr val="DDDDDD"/>
                    </a:solidFill>
                    <a:latin typeface="Microsoft YaHei"/>
                    <a:ea typeface="Microsoft YaHei"/>
                    <a:cs typeface="Microsoft YaHei"/>
                    <a:sym typeface="Microsoft YaHei"/>
                  </a:defRPr>
                </a:lvl1pPr>
              </a:lstStyle>
              <a:p>
                <a:r>
                  <a:rPr sz="1200" dirty="0" err="1">
                    <a:solidFill>
                      <a:schemeClr val="accent1">
                        <a:lumMod val="75000"/>
                      </a:schemeClr>
                    </a:solidFill>
                  </a:rPr>
                  <a:t>人工触发</a:t>
                </a:r>
                <a:endParaRPr sz="1200" dirty="0">
                  <a:solidFill>
                    <a:schemeClr val="accent1">
                      <a:lumMod val="75000"/>
                    </a:schemeClr>
                  </a:solidFill>
                </a:endParaRPr>
              </a:p>
            </p:txBody>
          </p:sp>
        </p:grpSp>
        <p:sp>
          <p:nvSpPr>
            <p:cNvPr id="89" name="线条">
              <a:extLst>
                <a:ext uri="{FF2B5EF4-FFF2-40B4-BE49-F238E27FC236}">
                  <a16:creationId xmlns:a16="http://schemas.microsoft.com/office/drawing/2014/main" id="{8FBDF90D-2655-E052-52F0-6B5D3C402293}"/>
                </a:ext>
              </a:extLst>
            </p:cNvPr>
            <p:cNvSpPr/>
            <p:nvPr/>
          </p:nvSpPr>
          <p:spPr>
            <a:xfrm>
              <a:off x="1546924" y="1746785"/>
              <a:ext cx="730522" cy="7522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644" y="0"/>
                  </a:lnTo>
                  <a:lnTo>
                    <a:pt x="9644" y="21600"/>
                  </a:lnTo>
                  <a:lnTo>
                    <a:pt x="21600" y="21600"/>
                  </a:lnTo>
                </a:path>
              </a:pathLst>
            </a:custGeom>
            <a:ln w="28575">
              <a:solidFill>
                <a:srgbClr val="002060">
                  <a:alpha val="73924"/>
                </a:srgbClr>
              </a:solidFill>
              <a:prstDash val="solid"/>
              <a:tailEnd type="triangle"/>
            </a:ln>
          </p:spPr>
          <p:txBody>
            <a:bodyPr lIns="19050" tIns="19050" rIns="19050" bIns="19050" anchor="ctr"/>
            <a:lstStyle/>
            <a:p>
              <a:pPr defTabSz="457395">
                <a:defRPr sz="4600">
                  <a:latin typeface="等线"/>
                  <a:ea typeface="等线"/>
                  <a:cs typeface="等线"/>
                  <a:sym typeface="等线"/>
                </a:defRPr>
              </a:pPr>
              <a:endParaRPr sz="1200">
                <a:solidFill>
                  <a:schemeClr val="accent1">
                    <a:lumMod val="75000"/>
                  </a:schemeClr>
                </a:solidFill>
              </a:endParaRPr>
            </a:p>
          </p:txBody>
        </p:sp>
        <p:sp>
          <p:nvSpPr>
            <p:cNvPr id="90" name="线条">
              <a:extLst>
                <a:ext uri="{FF2B5EF4-FFF2-40B4-BE49-F238E27FC236}">
                  <a16:creationId xmlns:a16="http://schemas.microsoft.com/office/drawing/2014/main" id="{12558B87-8D77-325D-4285-2DB1D5E2A01B}"/>
                </a:ext>
              </a:extLst>
            </p:cNvPr>
            <p:cNvSpPr/>
            <p:nvPr/>
          </p:nvSpPr>
          <p:spPr>
            <a:xfrm>
              <a:off x="1576724" y="2279771"/>
              <a:ext cx="379756" cy="2192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644" y="0"/>
                  </a:lnTo>
                  <a:lnTo>
                    <a:pt x="9644" y="21600"/>
                  </a:lnTo>
                  <a:lnTo>
                    <a:pt x="21600" y="21600"/>
                  </a:lnTo>
                </a:path>
              </a:pathLst>
            </a:custGeom>
            <a:ln w="28575">
              <a:solidFill>
                <a:srgbClr val="002060">
                  <a:alpha val="73924"/>
                </a:srgbClr>
              </a:solidFill>
              <a:prstDash val="solid"/>
              <a:tailEnd type="triangle"/>
            </a:ln>
          </p:spPr>
          <p:txBody>
            <a:bodyPr lIns="19050" tIns="19050" rIns="19050" bIns="19050" anchor="ctr"/>
            <a:lstStyle/>
            <a:p>
              <a:pPr defTabSz="457395">
                <a:defRPr sz="4600">
                  <a:latin typeface="等线"/>
                  <a:ea typeface="等线"/>
                  <a:cs typeface="等线"/>
                  <a:sym typeface="等线"/>
                </a:defRPr>
              </a:pPr>
              <a:endParaRPr sz="1200">
                <a:solidFill>
                  <a:schemeClr val="accent1">
                    <a:lumMod val="75000"/>
                  </a:schemeClr>
                </a:solidFill>
              </a:endParaRPr>
            </a:p>
          </p:txBody>
        </p:sp>
        <p:sp>
          <p:nvSpPr>
            <p:cNvPr id="91" name="线条">
              <a:extLst>
                <a:ext uri="{FF2B5EF4-FFF2-40B4-BE49-F238E27FC236}">
                  <a16:creationId xmlns:a16="http://schemas.microsoft.com/office/drawing/2014/main" id="{48885704-8C95-43E7-DC0C-A7A8E5FE5B94}"/>
                </a:ext>
              </a:extLst>
            </p:cNvPr>
            <p:cNvSpPr/>
            <p:nvPr/>
          </p:nvSpPr>
          <p:spPr>
            <a:xfrm rot="10800000" flipH="1">
              <a:off x="1577252" y="2499056"/>
              <a:ext cx="379227" cy="2694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644" y="0"/>
                  </a:lnTo>
                  <a:lnTo>
                    <a:pt x="9644" y="21600"/>
                  </a:lnTo>
                  <a:lnTo>
                    <a:pt x="21600" y="21600"/>
                  </a:lnTo>
                </a:path>
              </a:pathLst>
            </a:custGeom>
            <a:ln w="28575">
              <a:solidFill>
                <a:srgbClr val="002060">
                  <a:alpha val="73924"/>
                </a:srgbClr>
              </a:solidFill>
              <a:prstDash val="solid"/>
              <a:tailEnd type="triangle"/>
            </a:ln>
          </p:spPr>
          <p:txBody>
            <a:bodyPr lIns="19050" tIns="19050" rIns="19050" bIns="19050" anchor="ctr"/>
            <a:lstStyle/>
            <a:p>
              <a:pPr defTabSz="457395">
                <a:defRPr sz="4600">
                  <a:latin typeface="等线"/>
                  <a:ea typeface="等线"/>
                  <a:cs typeface="等线"/>
                  <a:sym typeface="等线"/>
                </a:defRPr>
              </a:pPr>
              <a:endParaRPr sz="1200">
                <a:solidFill>
                  <a:schemeClr val="accent1">
                    <a:lumMod val="75000"/>
                  </a:schemeClr>
                </a:solidFill>
              </a:endParaRPr>
            </a:p>
          </p:txBody>
        </p:sp>
        <p:sp>
          <p:nvSpPr>
            <p:cNvPr id="92" name="线条">
              <a:extLst>
                <a:ext uri="{FF2B5EF4-FFF2-40B4-BE49-F238E27FC236}">
                  <a16:creationId xmlns:a16="http://schemas.microsoft.com/office/drawing/2014/main" id="{F94A6D3C-ABCE-EB99-4F6E-E7E148568B01}"/>
                </a:ext>
              </a:extLst>
            </p:cNvPr>
            <p:cNvSpPr/>
            <p:nvPr/>
          </p:nvSpPr>
          <p:spPr>
            <a:xfrm rot="10800000" flipH="1">
              <a:off x="1546924" y="2500876"/>
              <a:ext cx="730522" cy="7522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644" y="0"/>
                  </a:lnTo>
                  <a:lnTo>
                    <a:pt x="9644" y="21600"/>
                  </a:lnTo>
                  <a:lnTo>
                    <a:pt x="21600" y="21600"/>
                  </a:lnTo>
                </a:path>
              </a:pathLst>
            </a:custGeom>
            <a:ln w="28575">
              <a:solidFill>
                <a:srgbClr val="002060">
                  <a:alpha val="73924"/>
                </a:srgbClr>
              </a:solidFill>
              <a:prstDash val="solid"/>
              <a:tailEnd type="triangle"/>
            </a:ln>
          </p:spPr>
          <p:txBody>
            <a:bodyPr lIns="19050" tIns="19050" rIns="19050" bIns="19050" anchor="ctr"/>
            <a:lstStyle/>
            <a:p>
              <a:pPr defTabSz="457395">
                <a:defRPr sz="4600">
                  <a:latin typeface="等线"/>
                  <a:ea typeface="等线"/>
                  <a:cs typeface="等线"/>
                  <a:sym typeface="等线"/>
                </a:defRPr>
              </a:pPr>
              <a:endParaRPr sz="1200">
                <a:solidFill>
                  <a:schemeClr val="accent1">
                    <a:lumMod val="75000"/>
                  </a:schemeClr>
                </a:solidFill>
              </a:endParaRPr>
            </a:p>
          </p:txBody>
        </p:sp>
        <p:sp>
          <p:nvSpPr>
            <p:cNvPr id="105" name="产品整体介绍">
              <a:extLst>
                <a:ext uri="{FF2B5EF4-FFF2-40B4-BE49-F238E27FC236}">
                  <a16:creationId xmlns:a16="http://schemas.microsoft.com/office/drawing/2014/main" id="{6A577F94-9D92-24DA-E35E-22AB99C5C414}"/>
                </a:ext>
              </a:extLst>
            </p:cNvPr>
            <p:cNvSpPr txBox="1"/>
            <p:nvPr/>
          </p:nvSpPr>
          <p:spPr>
            <a:xfrm>
              <a:off x="213565" y="2089861"/>
              <a:ext cx="287097" cy="829694"/>
            </a:xfrm>
            <a:prstGeom prst="rect">
              <a:avLst/>
            </a:prstGeom>
            <a:ln w="12700">
              <a:miter lim="400000"/>
            </a:ln>
            <a:extLst>
              <a:ext uri="{C572A759-6A51-4108-AA02-DFA0A04FC94B}">
                <ma14:wrappingTextBoxFlag xmlns="" xmlns:ma14="http://schemas.microsoft.com/office/mac/drawingml/2011/main" val="1"/>
              </a:ext>
            </a:extLst>
          </p:spPr>
          <p:txBody>
            <a:bodyPr wrap="square" lIns="26787" tIns="26787" rIns="26787" bIns="26787" anchor="ctr">
              <a:spAutoFit/>
            </a:bodyPr>
            <a:lstStyle>
              <a:lvl1pPr>
                <a:lnSpc>
                  <a:spcPct val="90000"/>
                </a:lnSpc>
                <a:defRPr sz="2800" b="1">
                  <a:solidFill>
                    <a:srgbClr val="FFFFFF"/>
                  </a:solidFill>
                </a:defRPr>
              </a:lvl1pPr>
            </a:lstStyle>
            <a:p>
              <a:r>
                <a:rPr sz="1400" dirty="0" err="1">
                  <a:solidFill>
                    <a:schemeClr val="accent1">
                      <a:lumMod val="75000"/>
                    </a:schemeClr>
                  </a:solidFill>
                </a:rPr>
                <a:t>排队限流</a:t>
              </a:r>
              <a:endParaRPr sz="1400" dirty="0">
                <a:solidFill>
                  <a:schemeClr val="accent1">
                    <a:lumMod val="75000"/>
                  </a:schemeClr>
                </a:solidFill>
              </a:endParaRPr>
            </a:p>
          </p:txBody>
        </p:sp>
      </p:grpSp>
      <p:sp>
        <p:nvSpPr>
          <p:cNvPr id="110" name="人工触发">
            <a:extLst>
              <a:ext uri="{FF2B5EF4-FFF2-40B4-BE49-F238E27FC236}">
                <a16:creationId xmlns:a16="http://schemas.microsoft.com/office/drawing/2014/main" id="{A647344B-C8D9-BE48-344E-72A2CF0AF571}"/>
              </a:ext>
            </a:extLst>
          </p:cNvPr>
          <p:cNvSpPr txBox="1"/>
          <p:nvPr/>
        </p:nvSpPr>
        <p:spPr>
          <a:xfrm>
            <a:off x="5094979" y="3554728"/>
            <a:ext cx="1082753" cy="219289"/>
          </a:xfrm>
          <a:prstGeom prst="rect">
            <a:avLst/>
          </a:prstGeom>
          <a:ln w="12700">
            <a:solidFill>
              <a:schemeClr val="accent1">
                <a:lumMod val="75000"/>
              </a:schemeClr>
            </a:solidFill>
            <a:miter lim="400000"/>
          </a:ln>
          <a:extLst>
            <a:ext uri="{C572A759-6A51-4108-AA02-DFA0A04FC94B}">
              <ma14:wrappingTextBoxFlag xmlns="" xmlns:ma14="http://schemas.microsoft.com/office/mac/drawingml/2011/main" val="1"/>
            </a:ext>
          </a:extLst>
        </p:spPr>
        <p:txBody>
          <a:bodyPr wrap="square" lIns="17144" tIns="17144" rIns="17144" bIns="17144" anchor="ctr">
            <a:spAutoFit/>
          </a:bodyPr>
          <a:lstStyle>
            <a:lvl1pPr algn="ctr" defTabSz="1219720">
              <a:defRPr>
                <a:solidFill>
                  <a:schemeClr val="accent1"/>
                </a:solidFill>
                <a:latin typeface="Microsoft YaHei"/>
                <a:ea typeface="Microsoft YaHei"/>
                <a:cs typeface="Microsoft YaHei"/>
                <a:sym typeface="Microsoft YaHei"/>
              </a:defRPr>
            </a:lvl1pPr>
          </a:lstStyle>
          <a:p>
            <a:r>
              <a:rPr sz="1200" dirty="0" err="1">
                <a:solidFill>
                  <a:schemeClr val="accent1">
                    <a:lumMod val="75000"/>
                  </a:schemeClr>
                </a:solidFill>
              </a:rPr>
              <a:t>Sonar增量扫描</a:t>
            </a:r>
            <a:endParaRPr sz="1200" dirty="0">
              <a:solidFill>
                <a:schemeClr val="accent1">
                  <a:lumMod val="75000"/>
                </a:schemeClr>
              </a:solidFill>
            </a:endParaRPr>
          </a:p>
        </p:txBody>
      </p:sp>
      <p:grpSp>
        <p:nvGrpSpPr>
          <p:cNvPr id="154" name="组合 153">
            <a:extLst>
              <a:ext uri="{FF2B5EF4-FFF2-40B4-BE49-F238E27FC236}">
                <a16:creationId xmlns:a16="http://schemas.microsoft.com/office/drawing/2014/main" id="{F6F6FCEB-17E4-CA35-1D1C-B1D8A4F387B5}"/>
              </a:ext>
            </a:extLst>
          </p:cNvPr>
          <p:cNvGrpSpPr/>
          <p:nvPr/>
        </p:nvGrpSpPr>
        <p:grpSpPr>
          <a:xfrm>
            <a:off x="2194784" y="908837"/>
            <a:ext cx="3036125" cy="3486971"/>
            <a:chOff x="2194784" y="908837"/>
            <a:chExt cx="3036125" cy="3486971"/>
          </a:xfrm>
        </p:grpSpPr>
        <p:sp>
          <p:nvSpPr>
            <p:cNvPr id="60" name="编译">
              <a:extLst>
                <a:ext uri="{FF2B5EF4-FFF2-40B4-BE49-F238E27FC236}">
                  <a16:creationId xmlns:a16="http://schemas.microsoft.com/office/drawing/2014/main" id="{4D4B8083-7E4F-8CFB-BBD7-30823D879FA4}"/>
                </a:ext>
              </a:extLst>
            </p:cNvPr>
            <p:cNvSpPr txBox="1"/>
            <p:nvPr/>
          </p:nvSpPr>
          <p:spPr>
            <a:xfrm>
              <a:off x="2194784" y="2423607"/>
              <a:ext cx="608650" cy="219289"/>
            </a:xfrm>
            <a:prstGeom prst="rect">
              <a:avLst/>
            </a:prstGeom>
            <a:ln w="12700">
              <a:miter lim="400000"/>
            </a:ln>
            <a:extLst>
              <a:ext uri="{C572A759-6A51-4108-AA02-DFA0A04FC94B}">
                <ma14:wrappingTextBoxFlag xmlns="" xmlns:ma14="http://schemas.microsoft.com/office/mac/drawingml/2011/main" val="1"/>
              </a:ext>
            </a:extLst>
          </p:spPr>
          <p:txBody>
            <a:bodyPr wrap="square" lIns="17144" tIns="17144" rIns="17144" bIns="17144">
              <a:spAutoFit/>
            </a:bodyPr>
            <a:lstStyle>
              <a:lvl1pPr algn="ctr" defTabSz="1219720">
                <a:defRPr sz="2000">
                  <a:solidFill>
                    <a:srgbClr val="FFFFFF"/>
                  </a:solidFill>
                  <a:latin typeface="Microsoft YaHei"/>
                  <a:ea typeface="Microsoft YaHei"/>
                  <a:cs typeface="Microsoft YaHei"/>
                  <a:sym typeface="Microsoft YaHei"/>
                </a:defRPr>
              </a:lvl1pPr>
            </a:lstStyle>
            <a:p>
              <a:r>
                <a:rPr sz="1200">
                  <a:solidFill>
                    <a:schemeClr val="accent1">
                      <a:lumMod val="75000"/>
                    </a:schemeClr>
                  </a:solidFill>
                </a:rPr>
                <a:t>编译</a:t>
              </a:r>
            </a:p>
          </p:txBody>
        </p:sp>
        <p:sp>
          <p:nvSpPr>
            <p:cNvPr id="61" name="测试">
              <a:extLst>
                <a:ext uri="{FF2B5EF4-FFF2-40B4-BE49-F238E27FC236}">
                  <a16:creationId xmlns:a16="http://schemas.microsoft.com/office/drawing/2014/main" id="{DF3707E4-1951-F218-DD92-76B5FAC248AA}"/>
                </a:ext>
              </a:extLst>
            </p:cNvPr>
            <p:cNvSpPr txBox="1"/>
            <p:nvPr/>
          </p:nvSpPr>
          <p:spPr>
            <a:xfrm>
              <a:off x="3483801" y="2385249"/>
              <a:ext cx="357383" cy="219289"/>
            </a:xfrm>
            <a:prstGeom prst="rect">
              <a:avLst/>
            </a:prstGeom>
            <a:ln w="12700">
              <a:miter lim="400000"/>
            </a:ln>
            <a:extLst>
              <a:ext uri="{C572A759-6A51-4108-AA02-DFA0A04FC94B}">
                <ma14:wrappingTextBoxFlag xmlns="" xmlns:ma14="http://schemas.microsoft.com/office/mac/drawingml/2011/main" val="1"/>
              </a:ext>
            </a:extLst>
          </p:spPr>
          <p:txBody>
            <a:bodyPr wrap="square" lIns="17144" tIns="17144" rIns="17144" bIns="17144">
              <a:spAutoFit/>
            </a:bodyPr>
            <a:lstStyle>
              <a:lvl1pPr algn="ctr" defTabSz="1219720">
                <a:defRPr sz="2000">
                  <a:solidFill>
                    <a:srgbClr val="FFFFFF"/>
                  </a:solidFill>
                  <a:latin typeface="Microsoft YaHei"/>
                  <a:ea typeface="Microsoft YaHei"/>
                  <a:cs typeface="Microsoft YaHei"/>
                  <a:sym typeface="Microsoft YaHei"/>
                </a:defRPr>
              </a:lvl1pPr>
            </a:lstStyle>
            <a:p>
              <a:r>
                <a:rPr sz="1200" dirty="0" err="1">
                  <a:solidFill>
                    <a:schemeClr val="accent1">
                      <a:lumMod val="75000"/>
                    </a:schemeClr>
                  </a:solidFill>
                </a:rPr>
                <a:t>测试</a:t>
              </a:r>
              <a:endParaRPr sz="1200" dirty="0">
                <a:solidFill>
                  <a:schemeClr val="accent1">
                    <a:lumMod val="75000"/>
                  </a:schemeClr>
                </a:solidFill>
              </a:endParaRPr>
            </a:p>
          </p:txBody>
        </p:sp>
        <p:sp>
          <p:nvSpPr>
            <p:cNvPr id="63" name="静态扫描">
              <a:extLst>
                <a:ext uri="{FF2B5EF4-FFF2-40B4-BE49-F238E27FC236}">
                  <a16:creationId xmlns:a16="http://schemas.microsoft.com/office/drawing/2014/main" id="{B615B9A1-EDFE-7E21-C3C7-533C7B513356}"/>
                </a:ext>
              </a:extLst>
            </p:cNvPr>
            <p:cNvSpPr txBox="1"/>
            <p:nvPr/>
          </p:nvSpPr>
          <p:spPr>
            <a:xfrm>
              <a:off x="4716096" y="1907349"/>
              <a:ext cx="378883" cy="403955"/>
            </a:xfrm>
            <a:prstGeom prst="rect">
              <a:avLst/>
            </a:prstGeom>
            <a:ln w="12700">
              <a:miter lim="400000"/>
            </a:ln>
            <a:extLst>
              <a:ext uri="{C572A759-6A51-4108-AA02-DFA0A04FC94B}">
                <ma14:wrappingTextBoxFlag xmlns="" xmlns:ma14="http://schemas.microsoft.com/office/mac/drawingml/2011/main" val="1"/>
              </a:ext>
            </a:extLst>
          </p:spPr>
          <p:txBody>
            <a:bodyPr wrap="square" lIns="17144" tIns="17144" rIns="17144" bIns="17144">
              <a:spAutoFit/>
            </a:bodyPr>
            <a:lstStyle>
              <a:lvl1pPr algn="ctr" defTabSz="1219720">
                <a:defRPr sz="2000">
                  <a:solidFill>
                    <a:srgbClr val="FFFFFF"/>
                  </a:solidFill>
                  <a:latin typeface="Microsoft YaHei"/>
                  <a:ea typeface="Microsoft YaHei"/>
                  <a:cs typeface="Microsoft YaHei"/>
                  <a:sym typeface="Microsoft YaHei"/>
                </a:defRPr>
              </a:lvl1pPr>
            </a:lstStyle>
            <a:p>
              <a:r>
                <a:rPr sz="1200">
                  <a:solidFill>
                    <a:schemeClr val="accent1">
                      <a:lumMod val="75000"/>
                    </a:schemeClr>
                  </a:solidFill>
                </a:rPr>
                <a:t>静态扫描</a:t>
              </a:r>
            </a:p>
          </p:txBody>
        </p:sp>
        <p:sp>
          <p:nvSpPr>
            <p:cNvPr id="64" name="安全扫描">
              <a:extLst>
                <a:ext uri="{FF2B5EF4-FFF2-40B4-BE49-F238E27FC236}">
                  <a16:creationId xmlns:a16="http://schemas.microsoft.com/office/drawing/2014/main" id="{0AE831CD-F3E2-1A5E-A994-3215840376AA}"/>
                </a:ext>
              </a:extLst>
            </p:cNvPr>
            <p:cNvSpPr txBox="1"/>
            <p:nvPr/>
          </p:nvSpPr>
          <p:spPr>
            <a:xfrm>
              <a:off x="4755282" y="2815428"/>
              <a:ext cx="383656" cy="403955"/>
            </a:xfrm>
            <a:prstGeom prst="rect">
              <a:avLst/>
            </a:prstGeom>
            <a:ln w="12700">
              <a:miter lim="400000"/>
            </a:ln>
            <a:extLst>
              <a:ext uri="{C572A759-6A51-4108-AA02-DFA0A04FC94B}">
                <ma14:wrappingTextBoxFlag xmlns="" xmlns:ma14="http://schemas.microsoft.com/office/mac/drawingml/2011/main" val="1"/>
              </a:ext>
            </a:extLst>
          </p:spPr>
          <p:txBody>
            <a:bodyPr wrap="square" lIns="17144" tIns="17144" rIns="17144" bIns="17144">
              <a:spAutoFit/>
            </a:bodyPr>
            <a:lstStyle>
              <a:lvl1pPr algn="ctr" defTabSz="1219720">
                <a:defRPr sz="2000">
                  <a:solidFill>
                    <a:srgbClr val="FFFFFF"/>
                  </a:solidFill>
                  <a:latin typeface="Microsoft YaHei"/>
                  <a:ea typeface="Microsoft YaHei"/>
                  <a:cs typeface="Microsoft YaHei"/>
                  <a:sym typeface="Microsoft YaHei"/>
                </a:defRPr>
              </a:lvl1pPr>
            </a:lstStyle>
            <a:p>
              <a:r>
                <a:rPr sz="1200" dirty="0" err="1">
                  <a:solidFill>
                    <a:schemeClr val="accent1">
                      <a:lumMod val="75000"/>
                    </a:schemeClr>
                  </a:solidFill>
                </a:rPr>
                <a:t>安全扫描</a:t>
              </a:r>
              <a:endParaRPr sz="1200" dirty="0">
                <a:solidFill>
                  <a:schemeClr val="accent1">
                    <a:lumMod val="75000"/>
                  </a:schemeClr>
                </a:solidFill>
              </a:endParaRPr>
            </a:p>
          </p:txBody>
        </p:sp>
        <p:sp>
          <p:nvSpPr>
            <p:cNvPr id="71" name="线条">
              <a:extLst>
                <a:ext uri="{FF2B5EF4-FFF2-40B4-BE49-F238E27FC236}">
                  <a16:creationId xmlns:a16="http://schemas.microsoft.com/office/drawing/2014/main" id="{31EA2794-72E3-BD72-CC86-A4DC0DC28071}"/>
                </a:ext>
              </a:extLst>
            </p:cNvPr>
            <p:cNvSpPr/>
            <p:nvPr/>
          </p:nvSpPr>
          <p:spPr>
            <a:xfrm>
              <a:off x="2762152" y="2508848"/>
              <a:ext cx="571646" cy="1"/>
            </a:xfrm>
            <a:prstGeom prst="line">
              <a:avLst/>
            </a:prstGeom>
            <a:ln w="28575">
              <a:solidFill>
                <a:schemeClr val="accent1">
                  <a:lumMod val="75000"/>
                </a:schemeClr>
              </a:solidFill>
              <a:prstDash val="solid"/>
              <a:miter lim="400000"/>
              <a:headEnd type="oval"/>
              <a:tailEnd type="triangle"/>
            </a:ln>
          </p:spPr>
          <p:txBody>
            <a:bodyPr lIns="17144" tIns="17144" rIns="17144" bIns="17144"/>
            <a:lstStyle/>
            <a:p>
              <a:endParaRPr sz="1200">
                <a:solidFill>
                  <a:schemeClr val="accent1">
                    <a:lumMod val="75000"/>
                  </a:schemeClr>
                </a:solidFill>
              </a:endParaRPr>
            </a:p>
          </p:txBody>
        </p:sp>
        <p:sp>
          <p:nvSpPr>
            <p:cNvPr id="72" name="线条">
              <a:extLst>
                <a:ext uri="{FF2B5EF4-FFF2-40B4-BE49-F238E27FC236}">
                  <a16:creationId xmlns:a16="http://schemas.microsoft.com/office/drawing/2014/main" id="{C76A4736-AFB7-6DF9-70A7-F2667EEADDA6}"/>
                </a:ext>
              </a:extLst>
            </p:cNvPr>
            <p:cNvSpPr/>
            <p:nvPr/>
          </p:nvSpPr>
          <p:spPr>
            <a:xfrm rot="10800000" flipH="1">
              <a:off x="3963092" y="2062112"/>
              <a:ext cx="719916" cy="3930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8575">
              <a:solidFill>
                <a:schemeClr val="accent1">
                  <a:lumMod val="75000"/>
                </a:schemeClr>
              </a:solidFill>
              <a:prstDash val="solid"/>
              <a:miter lim="400000"/>
              <a:headEnd type="oval"/>
              <a:tailEnd type="triangle"/>
            </a:ln>
          </p:spPr>
          <p:txBody>
            <a:bodyPr lIns="19050" tIns="19050" rIns="19050" bIns="19050" anchor="ctr"/>
            <a:lstStyle/>
            <a:p>
              <a:pPr defTabSz="457395">
                <a:defRPr sz="4600">
                  <a:latin typeface="等线"/>
                  <a:ea typeface="等线"/>
                  <a:cs typeface="等线"/>
                  <a:sym typeface="等线"/>
                </a:defRPr>
              </a:pPr>
              <a:endParaRPr sz="1200">
                <a:solidFill>
                  <a:schemeClr val="accent1">
                    <a:lumMod val="75000"/>
                  </a:schemeClr>
                </a:solidFill>
              </a:endParaRPr>
            </a:p>
          </p:txBody>
        </p:sp>
        <p:sp>
          <p:nvSpPr>
            <p:cNvPr id="73" name="线条">
              <a:extLst>
                <a:ext uri="{FF2B5EF4-FFF2-40B4-BE49-F238E27FC236}">
                  <a16:creationId xmlns:a16="http://schemas.microsoft.com/office/drawing/2014/main" id="{21F167D1-B37C-1444-E8B8-AB0C259673FC}"/>
                </a:ext>
              </a:extLst>
            </p:cNvPr>
            <p:cNvSpPr/>
            <p:nvPr/>
          </p:nvSpPr>
          <p:spPr>
            <a:xfrm>
              <a:off x="3966336" y="2550698"/>
              <a:ext cx="737315" cy="4366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8575">
              <a:solidFill>
                <a:schemeClr val="accent1">
                  <a:lumMod val="75000"/>
                </a:schemeClr>
              </a:solidFill>
              <a:prstDash val="solid"/>
              <a:miter lim="400000"/>
              <a:headEnd type="oval"/>
              <a:tailEnd type="triangle"/>
            </a:ln>
          </p:spPr>
          <p:txBody>
            <a:bodyPr lIns="19050" tIns="19050" rIns="19050" bIns="19050" anchor="ctr"/>
            <a:lstStyle/>
            <a:p>
              <a:pPr defTabSz="457395">
                <a:defRPr sz="4600">
                  <a:latin typeface="等线"/>
                  <a:ea typeface="等线"/>
                  <a:cs typeface="等线"/>
                  <a:sym typeface="等线"/>
                </a:defRPr>
              </a:pPr>
              <a:endParaRPr sz="1200">
                <a:solidFill>
                  <a:schemeClr val="accent1">
                    <a:lumMod val="75000"/>
                  </a:schemeClr>
                </a:solidFill>
              </a:endParaRPr>
            </a:p>
          </p:txBody>
        </p:sp>
        <p:sp>
          <p:nvSpPr>
            <p:cNvPr id="78" name="线条">
              <a:extLst>
                <a:ext uri="{FF2B5EF4-FFF2-40B4-BE49-F238E27FC236}">
                  <a16:creationId xmlns:a16="http://schemas.microsoft.com/office/drawing/2014/main" id="{34F68FA7-B445-5284-974E-586EA77A014F}"/>
                </a:ext>
              </a:extLst>
            </p:cNvPr>
            <p:cNvSpPr/>
            <p:nvPr/>
          </p:nvSpPr>
          <p:spPr>
            <a:xfrm>
              <a:off x="3644910" y="2738568"/>
              <a:ext cx="6" cy="311958"/>
            </a:xfrm>
            <a:prstGeom prst="line">
              <a:avLst/>
            </a:prstGeom>
            <a:ln w="12700">
              <a:solidFill>
                <a:schemeClr val="accent1"/>
              </a:solidFill>
              <a:custDash>
                <a:ds d="200000" sp="200000"/>
              </a:custDash>
              <a:miter lim="400000"/>
              <a:headEnd type="oval"/>
              <a:tailEnd type="triangle"/>
            </a:ln>
          </p:spPr>
          <p:txBody>
            <a:bodyPr lIns="17144" tIns="17144" rIns="17144" bIns="17144"/>
            <a:lstStyle/>
            <a:p>
              <a:endParaRPr sz="1200">
                <a:solidFill>
                  <a:schemeClr val="accent1">
                    <a:lumMod val="75000"/>
                  </a:schemeClr>
                </a:solidFill>
              </a:endParaRPr>
            </a:p>
          </p:txBody>
        </p:sp>
        <p:grpSp>
          <p:nvGrpSpPr>
            <p:cNvPr id="129" name="组合 128">
              <a:extLst>
                <a:ext uri="{FF2B5EF4-FFF2-40B4-BE49-F238E27FC236}">
                  <a16:creationId xmlns:a16="http://schemas.microsoft.com/office/drawing/2014/main" id="{98381569-BC6A-70BA-C757-54618BD27411}"/>
                </a:ext>
              </a:extLst>
            </p:cNvPr>
            <p:cNvGrpSpPr/>
            <p:nvPr/>
          </p:nvGrpSpPr>
          <p:grpSpPr>
            <a:xfrm>
              <a:off x="3363522" y="3033288"/>
              <a:ext cx="634646" cy="477716"/>
              <a:chOff x="3275347" y="1200157"/>
              <a:chExt cx="634646" cy="477716"/>
            </a:xfrm>
          </p:grpSpPr>
          <p:sp>
            <p:nvSpPr>
              <p:cNvPr id="62" name="单元测试">
                <a:extLst>
                  <a:ext uri="{FF2B5EF4-FFF2-40B4-BE49-F238E27FC236}">
                    <a16:creationId xmlns:a16="http://schemas.microsoft.com/office/drawing/2014/main" id="{24E0232E-40F2-896D-36A2-4BD6FBB53CAB}"/>
                  </a:ext>
                </a:extLst>
              </p:cNvPr>
              <p:cNvSpPr txBox="1"/>
              <p:nvPr/>
            </p:nvSpPr>
            <p:spPr>
              <a:xfrm>
                <a:off x="3400258" y="1216408"/>
                <a:ext cx="371691" cy="403955"/>
              </a:xfrm>
              <a:prstGeom prst="rect">
                <a:avLst/>
              </a:prstGeom>
              <a:ln w="12700">
                <a:miter lim="400000"/>
              </a:ln>
              <a:extLst>
                <a:ext uri="{C572A759-6A51-4108-AA02-DFA0A04FC94B}">
                  <ma14:wrappingTextBoxFlag xmlns="" xmlns:ma14="http://schemas.microsoft.com/office/mac/drawingml/2011/main" val="1"/>
                </a:ext>
              </a:extLst>
            </p:spPr>
            <p:txBody>
              <a:bodyPr wrap="square" lIns="17144" tIns="17144" rIns="17144" bIns="17144">
                <a:spAutoFit/>
              </a:bodyPr>
              <a:lstStyle>
                <a:lvl1pPr algn="ctr" defTabSz="1219720">
                  <a:defRPr sz="2000">
                    <a:solidFill>
                      <a:srgbClr val="FFFFFF"/>
                    </a:solidFill>
                    <a:latin typeface="Microsoft YaHei"/>
                    <a:ea typeface="Microsoft YaHei"/>
                    <a:cs typeface="Microsoft YaHei"/>
                    <a:sym typeface="Microsoft YaHei"/>
                  </a:defRPr>
                </a:lvl1pPr>
              </a:lstStyle>
              <a:p>
                <a:r>
                  <a:rPr sz="1200" dirty="0" err="1">
                    <a:solidFill>
                      <a:schemeClr val="accent1">
                        <a:lumMod val="75000"/>
                      </a:schemeClr>
                    </a:solidFill>
                  </a:rPr>
                  <a:t>单元测试</a:t>
                </a:r>
                <a:endParaRPr sz="1200" dirty="0">
                  <a:solidFill>
                    <a:schemeClr val="accent1">
                      <a:lumMod val="75000"/>
                    </a:schemeClr>
                  </a:solidFill>
                </a:endParaRPr>
              </a:p>
            </p:txBody>
          </p:sp>
          <p:sp>
            <p:nvSpPr>
              <p:cNvPr id="93" name="圆形">
                <a:extLst>
                  <a:ext uri="{FF2B5EF4-FFF2-40B4-BE49-F238E27FC236}">
                    <a16:creationId xmlns:a16="http://schemas.microsoft.com/office/drawing/2014/main" id="{BDE02E11-CE02-9E24-515E-13C4DF44EE4B}"/>
                  </a:ext>
                </a:extLst>
              </p:cNvPr>
              <p:cNvSpPr/>
              <p:nvPr/>
            </p:nvSpPr>
            <p:spPr>
              <a:xfrm>
                <a:off x="3275347" y="1200157"/>
                <a:ext cx="634646" cy="477716"/>
              </a:xfrm>
              <a:prstGeom prst="ellipse">
                <a:avLst/>
              </a:prstGeom>
              <a:ln w="12700">
                <a:solidFill>
                  <a:srgbClr val="929292"/>
                </a:solidFill>
                <a:custDash>
                  <a:ds d="200000" sp="200000"/>
                </a:custDash>
                <a:miter lim="400000"/>
              </a:ln>
            </p:spPr>
            <p:txBody>
              <a:bodyPr lIns="19050" tIns="19050" rIns="19050" bIns="19050" anchor="ctr"/>
              <a:lstStyle/>
              <a:p>
                <a:pPr algn="ctr">
                  <a:lnSpc>
                    <a:spcPct val="100000"/>
                  </a:lnSpc>
                  <a:defRPr sz="3000">
                    <a:solidFill>
                      <a:srgbClr val="FFFFFF"/>
                    </a:solidFill>
                    <a:latin typeface="Helvetica Neue Medium"/>
                    <a:ea typeface="Helvetica Neue Medium"/>
                    <a:cs typeface="Helvetica Neue Medium"/>
                    <a:sym typeface="Helvetica Neue Medium"/>
                  </a:defRPr>
                </a:pPr>
                <a:endParaRPr sz="1200">
                  <a:solidFill>
                    <a:schemeClr val="accent1">
                      <a:lumMod val="75000"/>
                    </a:schemeClr>
                  </a:solidFill>
                </a:endParaRPr>
              </a:p>
            </p:txBody>
          </p:sp>
        </p:grpSp>
        <p:sp>
          <p:nvSpPr>
            <p:cNvPr id="94" name="圆形">
              <a:extLst>
                <a:ext uri="{FF2B5EF4-FFF2-40B4-BE49-F238E27FC236}">
                  <a16:creationId xmlns:a16="http://schemas.microsoft.com/office/drawing/2014/main" id="{56FE3235-0D45-924D-32D6-EC4C31C56442}"/>
                </a:ext>
              </a:extLst>
            </p:cNvPr>
            <p:cNvSpPr/>
            <p:nvPr/>
          </p:nvSpPr>
          <p:spPr>
            <a:xfrm>
              <a:off x="4644205" y="2770009"/>
              <a:ext cx="586704" cy="512595"/>
            </a:xfrm>
            <a:prstGeom prst="ellipse">
              <a:avLst/>
            </a:prstGeom>
            <a:ln w="12700">
              <a:solidFill>
                <a:srgbClr val="929292"/>
              </a:solidFill>
              <a:custDash>
                <a:ds d="200000" sp="200000"/>
              </a:custDash>
              <a:miter lim="400000"/>
            </a:ln>
          </p:spPr>
          <p:txBody>
            <a:bodyPr lIns="19050" tIns="19050" rIns="19050" bIns="19050" anchor="ctr"/>
            <a:lstStyle/>
            <a:p>
              <a:pPr algn="ctr">
                <a:lnSpc>
                  <a:spcPct val="100000"/>
                </a:lnSpc>
                <a:defRPr sz="3000">
                  <a:solidFill>
                    <a:srgbClr val="FFFFFF"/>
                  </a:solidFill>
                  <a:latin typeface="Microsoft YaHei"/>
                  <a:ea typeface="Microsoft YaHei"/>
                  <a:cs typeface="Microsoft YaHei"/>
                  <a:sym typeface="Microsoft YaHei"/>
                </a:defRPr>
              </a:pPr>
              <a:endParaRPr sz="1200">
                <a:solidFill>
                  <a:schemeClr val="accent1">
                    <a:lumMod val="75000"/>
                  </a:schemeClr>
                </a:solidFill>
              </a:endParaRPr>
            </a:p>
          </p:txBody>
        </p:sp>
        <p:sp>
          <p:nvSpPr>
            <p:cNvPr id="95" name="圆形">
              <a:extLst>
                <a:ext uri="{FF2B5EF4-FFF2-40B4-BE49-F238E27FC236}">
                  <a16:creationId xmlns:a16="http://schemas.microsoft.com/office/drawing/2014/main" id="{D3795AF3-7C11-4DD2-EB9E-954EF187C763}"/>
                </a:ext>
              </a:extLst>
            </p:cNvPr>
            <p:cNvSpPr/>
            <p:nvPr/>
          </p:nvSpPr>
          <p:spPr>
            <a:xfrm>
              <a:off x="2278198" y="2310427"/>
              <a:ext cx="496019" cy="381003"/>
            </a:xfrm>
            <a:prstGeom prst="ellipse">
              <a:avLst/>
            </a:prstGeom>
            <a:ln w="12700">
              <a:solidFill>
                <a:srgbClr val="929292"/>
              </a:solidFill>
              <a:custDash>
                <a:ds d="200000" sp="200000"/>
              </a:custDash>
              <a:miter lim="400000"/>
            </a:ln>
          </p:spPr>
          <p:txBody>
            <a:bodyPr lIns="19050" tIns="19050" rIns="19050" bIns="19050" anchor="ctr"/>
            <a:lstStyle/>
            <a:p>
              <a:pPr algn="ctr">
                <a:lnSpc>
                  <a:spcPct val="100000"/>
                </a:lnSpc>
                <a:defRPr sz="3000">
                  <a:solidFill>
                    <a:srgbClr val="FFFFFF"/>
                  </a:solidFill>
                  <a:latin typeface="Helvetica Neue Medium"/>
                  <a:ea typeface="Helvetica Neue Medium"/>
                  <a:cs typeface="Helvetica Neue Medium"/>
                  <a:sym typeface="Helvetica Neue Medium"/>
                </a:defRPr>
              </a:pPr>
              <a:endParaRPr sz="1200">
                <a:solidFill>
                  <a:schemeClr val="accent1">
                    <a:lumMod val="75000"/>
                  </a:schemeClr>
                </a:solidFill>
              </a:endParaRPr>
            </a:p>
          </p:txBody>
        </p:sp>
        <p:grpSp>
          <p:nvGrpSpPr>
            <p:cNvPr id="131" name="组合 130">
              <a:extLst>
                <a:ext uri="{FF2B5EF4-FFF2-40B4-BE49-F238E27FC236}">
                  <a16:creationId xmlns:a16="http://schemas.microsoft.com/office/drawing/2014/main" id="{CB67C44E-0025-1279-B8DC-28BA0CC96BCC}"/>
                </a:ext>
              </a:extLst>
            </p:cNvPr>
            <p:cNvGrpSpPr/>
            <p:nvPr/>
          </p:nvGrpSpPr>
          <p:grpSpPr>
            <a:xfrm>
              <a:off x="3314328" y="3851109"/>
              <a:ext cx="719899" cy="544699"/>
              <a:chOff x="3467524" y="3720615"/>
              <a:chExt cx="719899" cy="544699"/>
            </a:xfrm>
          </p:grpSpPr>
          <p:sp>
            <p:nvSpPr>
              <p:cNvPr id="70" name="自动化测试">
                <a:extLst>
                  <a:ext uri="{FF2B5EF4-FFF2-40B4-BE49-F238E27FC236}">
                    <a16:creationId xmlns:a16="http://schemas.microsoft.com/office/drawing/2014/main" id="{CE04EC0A-0E91-9513-30A1-6C2A2C314420}"/>
                  </a:ext>
                </a:extLst>
              </p:cNvPr>
              <p:cNvSpPr txBox="1"/>
              <p:nvPr/>
            </p:nvSpPr>
            <p:spPr>
              <a:xfrm>
                <a:off x="3586200" y="3793719"/>
                <a:ext cx="531226" cy="403955"/>
              </a:xfrm>
              <a:prstGeom prst="rect">
                <a:avLst/>
              </a:prstGeom>
              <a:ln w="12700">
                <a:miter lim="400000"/>
              </a:ln>
              <a:extLst>
                <a:ext uri="{C572A759-6A51-4108-AA02-DFA0A04FC94B}">
                  <ma14:wrappingTextBoxFlag xmlns="" xmlns:ma14="http://schemas.microsoft.com/office/mac/drawingml/2011/main" val="1"/>
                </a:ext>
              </a:extLst>
            </p:spPr>
            <p:txBody>
              <a:bodyPr wrap="square" lIns="17144" tIns="17144" rIns="17144" bIns="17144">
                <a:spAutoFit/>
              </a:bodyPr>
              <a:lstStyle>
                <a:lvl1pPr algn="ctr" defTabSz="1219720">
                  <a:defRPr sz="2000">
                    <a:solidFill>
                      <a:srgbClr val="FFFFFF"/>
                    </a:solidFill>
                    <a:latin typeface="Microsoft YaHei"/>
                    <a:ea typeface="Microsoft YaHei"/>
                    <a:cs typeface="Microsoft YaHei"/>
                    <a:sym typeface="Microsoft YaHei"/>
                  </a:defRPr>
                </a:lvl1pPr>
              </a:lstStyle>
              <a:p>
                <a:r>
                  <a:rPr sz="1200" dirty="0" err="1">
                    <a:solidFill>
                      <a:schemeClr val="accent1">
                        <a:lumMod val="75000"/>
                      </a:schemeClr>
                    </a:solidFill>
                  </a:rPr>
                  <a:t>自动化测试</a:t>
                </a:r>
                <a:endParaRPr sz="1200" dirty="0">
                  <a:solidFill>
                    <a:schemeClr val="accent1">
                      <a:lumMod val="75000"/>
                    </a:schemeClr>
                  </a:solidFill>
                </a:endParaRPr>
              </a:p>
            </p:txBody>
          </p:sp>
          <p:sp>
            <p:nvSpPr>
              <p:cNvPr id="100" name="圆形">
                <a:extLst>
                  <a:ext uri="{FF2B5EF4-FFF2-40B4-BE49-F238E27FC236}">
                    <a16:creationId xmlns:a16="http://schemas.microsoft.com/office/drawing/2014/main" id="{E53172A8-80C2-7CE5-26C4-A6F2B47345BB}"/>
                  </a:ext>
                </a:extLst>
              </p:cNvPr>
              <p:cNvSpPr/>
              <p:nvPr/>
            </p:nvSpPr>
            <p:spPr>
              <a:xfrm>
                <a:off x="3467524" y="3720615"/>
                <a:ext cx="719899" cy="544699"/>
              </a:xfrm>
              <a:prstGeom prst="ellipse">
                <a:avLst/>
              </a:prstGeom>
              <a:ln w="12700">
                <a:solidFill>
                  <a:srgbClr val="929292"/>
                </a:solidFill>
                <a:custDash>
                  <a:ds d="200000" sp="200000"/>
                </a:custDash>
                <a:miter lim="400000"/>
              </a:ln>
            </p:spPr>
            <p:txBody>
              <a:bodyPr lIns="19050" tIns="19050" rIns="19050" bIns="19050" anchor="ctr"/>
              <a:lstStyle/>
              <a:p>
                <a:pPr algn="ctr">
                  <a:lnSpc>
                    <a:spcPct val="100000"/>
                  </a:lnSpc>
                  <a:defRPr sz="3000">
                    <a:solidFill>
                      <a:srgbClr val="FFFFFF"/>
                    </a:solidFill>
                    <a:latin typeface="Helvetica Neue Medium"/>
                    <a:ea typeface="Helvetica Neue Medium"/>
                    <a:cs typeface="Helvetica Neue Medium"/>
                    <a:sym typeface="Helvetica Neue Medium"/>
                  </a:defRPr>
                </a:pPr>
                <a:endParaRPr sz="1200">
                  <a:solidFill>
                    <a:schemeClr val="accent1">
                      <a:lumMod val="75000"/>
                    </a:schemeClr>
                  </a:solidFill>
                </a:endParaRPr>
              </a:p>
            </p:txBody>
          </p:sp>
        </p:grpSp>
        <p:sp>
          <p:nvSpPr>
            <p:cNvPr id="101" name="圆形">
              <a:extLst>
                <a:ext uri="{FF2B5EF4-FFF2-40B4-BE49-F238E27FC236}">
                  <a16:creationId xmlns:a16="http://schemas.microsoft.com/office/drawing/2014/main" id="{6A0B5683-A15F-B199-230F-879D671F4EAD}"/>
                </a:ext>
              </a:extLst>
            </p:cNvPr>
            <p:cNvSpPr/>
            <p:nvPr/>
          </p:nvSpPr>
          <p:spPr>
            <a:xfrm>
              <a:off x="3386898" y="2271438"/>
              <a:ext cx="576646" cy="420922"/>
            </a:xfrm>
            <a:prstGeom prst="ellipse">
              <a:avLst/>
            </a:prstGeom>
            <a:ln w="12700">
              <a:solidFill>
                <a:srgbClr val="929292"/>
              </a:solidFill>
              <a:custDash>
                <a:ds d="200000" sp="200000"/>
              </a:custDash>
              <a:miter lim="400000"/>
            </a:ln>
          </p:spPr>
          <p:txBody>
            <a:bodyPr lIns="19050" tIns="19050" rIns="19050" bIns="19050" anchor="ctr"/>
            <a:lstStyle/>
            <a:p>
              <a:pPr algn="ctr">
                <a:lnSpc>
                  <a:spcPct val="100000"/>
                </a:lnSpc>
                <a:defRPr sz="3000">
                  <a:solidFill>
                    <a:srgbClr val="FFFFFF"/>
                  </a:solidFill>
                  <a:latin typeface="Helvetica Neue Medium"/>
                  <a:ea typeface="Helvetica Neue Medium"/>
                  <a:cs typeface="Helvetica Neue Medium"/>
                  <a:sym typeface="Helvetica Neue Medium"/>
                </a:defRPr>
              </a:pPr>
              <a:endParaRPr sz="1200">
                <a:solidFill>
                  <a:schemeClr val="accent1">
                    <a:lumMod val="75000"/>
                  </a:schemeClr>
                </a:solidFill>
              </a:endParaRPr>
            </a:p>
          </p:txBody>
        </p:sp>
        <p:sp>
          <p:nvSpPr>
            <p:cNvPr id="103" name="线条">
              <a:extLst>
                <a:ext uri="{FF2B5EF4-FFF2-40B4-BE49-F238E27FC236}">
                  <a16:creationId xmlns:a16="http://schemas.microsoft.com/office/drawing/2014/main" id="{68193BDD-3620-B8CF-D696-6B361F5F8218}"/>
                </a:ext>
              </a:extLst>
            </p:cNvPr>
            <p:cNvSpPr/>
            <p:nvPr/>
          </p:nvSpPr>
          <p:spPr>
            <a:xfrm>
              <a:off x="3674271" y="3550472"/>
              <a:ext cx="6" cy="292032"/>
            </a:xfrm>
            <a:prstGeom prst="line">
              <a:avLst/>
            </a:prstGeom>
            <a:ln w="12700">
              <a:solidFill>
                <a:schemeClr val="accent1"/>
              </a:solidFill>
              <a:custDash>
                <a:ds d="200000" sp="200000"/>
              </a:custDash>
              <a:miter lim="400000"/>
              <a:headEnd type="oval"/>
              <a:tailEnd type="triangle"/>
            </a:ln>
          </p:spPr>
          <p:txBody>
            <a:bodyPr lIns="17144" tIns="17144" rIns="17144" bIns="17144"/>
            <a:lstStyle/>
            <a:p>
              <a:endParaRPr sz="1200">
                <a:solidFill>
                  <a:schemeClr val="accent1">
                    <a:lumMod val="75000"/>
                  </a:schemeClr>
                </a:solidFill>
              </a:endParaRPr>
            </a:p>
          </p:txBody>
        </p:sp>
        <p:sp>
          <p:nvSpPr>
            <p:cNvPr id="104" name="圆形">
              <a:extLst>
                <a:ext uri="{FF2B5EF4-FFF2-40B4-BE49-F238E27FC236}">
                  <a16:creationId xmlns:a16="http://schemas.microsoft.com/office/drawing/2014/main" id="{6FE2FA78-6199-F0BC-AAD9-5B0707EF4909}"/>
                </a:ext>
              </a:extLst>
            </p:cNvPr>
            <p:cNvSpPr/>
            <p:nvPr/>
          </p:nvSpPr>
          <p:spPr>
            <a:xfrm>
              <a:off x="4597272" y="1790234"/>
              <a:ext cx="602792" cy="598006"/>
            </a:xfrm>
            <a:prstGeom prst="ellipse">
              <a:avLst/>
            </a:prstGeom>
            <a:ln w="12700">
              <a:solidFill>
                <a:srgbClr val="929292"/>
              </a:solidFill>
              <a:custDash>
                <a:ds d="200000" sp="200000"/>
              </a:custDash>
              <a:miter lim="400000"/>
            </a:ln>
          </p:spPr>
          <p:txBody>
            <a:bodyPr lIns="19050" tIns="19050" rIns="19050" bIns="19050" anchor="ctr"/>
            <a:lstStyle/>
            <a:p>
              <a:pPr algn="ctr">
                <a:lnSpc>
                  <a:spcPct val="100000"/>
                </a:lnSpc>
                <a:defRPr sz="3000">
                  <a:solidFill>
                    <a:srgbClr val="FFFFFF"/>
                  </a:solidFill>
                  <a:latin typeface="Microsoft YaHei"/>
                  <a:ea typeface="Microsoft YaHei"/>
                  <a:cs typeface="Microsoft YaHei"/>
                  <a:sym typeface="Microsoft YaHei"/>
                </a:defRPr>
              </a:pPr>
              <a:endParaRPr sz="1200">
                <a:solidFill>
                  <a:schemeClr val="accent1">
                    <a:lumMod val="75000"/>
                  </a:schemeClr>
                </a:solidFill>
              </a:endParaRPr>
            </a:p>
          </p:txBody>
        </p:sp>
        <p:pic>
          <p:nvPicPr>
            <p:cNvPr id="111" name="图像" descr="图像">
              <a:extLst>
                <a:ext uri="{FF2B5EF4-FFF2-40B4-BE49-F238E27FC236}">
                  <a16:creationId xmlns:a16="http://schemas.microsoft.com/office/drawing/2014/main" id="{1C11E828-BBBD-5325-6644-52FF5B4E88C1}"/>
                </a:ext>
              </a:extLst>
            </p:cNvPr>
            <p:cNvPicPr>
              <a:picLocks noChangeAspect="1"/>
            </p:cNvPicPr>
            <p:nvPr/>
          </p:nvPicPr>
          <p:blipFill>
            <a:blip r:embed="rId2"/>
            <a:stretch>
              <a:fillRect/>
            </a:stretch>
          </p:blipFill>
          <p:spPr>
            <a:xfrm>
              <a:off x="4909283" y="3273047"/>
              <a:ext cx="227303" cy="434102"/>
            </a:xfrm>
            <a:prstGeom prst="rect">
              <a:avLst/>
            </a:prstGeom>
            <a:ln w="12700">
              <a:miter lim="400000"/>
            </a:ln>
          </p:spPr>
        </p:pic>
        <p:sp>
          <p:nvSpPr>
            <p:cNvPr id="113" name="人工触发">
              <a:extLst>
                <a:ext uri="{FF2B5EF4-FFF2-40B4-BE49-F238E27FC236}">
                  <a16:creationId xmlns:a16="http://schemas.microsoft.com/office/drawing/2014/main" id="{3DD9B4DC-24BB-F688-2C42-0D2F92BABAF4}"/>
                </a:ext>
              </a:extLst>
            </p:cNvPr>
            <p:cNvSpPr txBox="1"/>
            <p:nvPr/>
          </p:nvSpPr>
          <p:spPr>
            <a:xfrm>
              <a:off x="2762152" y="1574184"/>
              <a:ext cx="1003834" cy="403955"/>
            </a:xfrm>
            <a:prstGeom prst="rect">
              <a:avLst/>
            </a:prstGeom>
            <a:ln w="12700">
              <a:solidFill>
                <a:schemeClr val="accent1"/>
              </a:solidFill>
              <a:miter lim="400000"/>
            </a:ln>
            <a:extLst>
              <a:ext uri="{C572A759-6A51-4108-AA02-DFA0A04FC94B}">
                <ma14:wrappingTextBoxFlag xmlns="" xmlns:ma14="http://schemas.microsoft.com/office/mac/drawingml/2011/main" val="1"/>
              </a:ext>
            </a:extLst>
          </p:spPr>
          <p:txBody>
            <a:bodyPr wrap="square" lIns="17144" tIns="17144" rIns="17144" bIns="17144" anchor="ctr">
              <a:spAutoFit/>
            </a:bodyPr>
            <a:lstStyle/>
            <a:p>
              <a:pPr algn="ctr" defTabSz="457395">
                <a:defRPr>
                  <a:solidFill>
                    <a:schemeClr val="accent1"/>
                  </a:solidFill>
                  <a:latin typeface="Microsoft YaHei"/>
                  <a:ea typeface="Microsoft YaHei"/>
                  <a:cs typeface="Microsoft YaHei"/>
                  <a:sym typeface="Microsoft YaHei"/>
                </a:defRPr>
              </a:pPr>
              <a:r>
                <a:rPr sz="1200" dirty="0" err="1">
                  <a:solidFill>
                    <a:schemeClr val="accent1">
                      <a:lumMod val="75000"/>
                    </a:schemeClr>
                  </a:solidFill>
                </a:rPr>
                <a:t>代码跨数据</a:t>
              </a:r>
              <a:endParaRPr sz="1200" dirty="0">
                <a:solidFill>
                  <a:schemeClr val="accent1">
                    <a:lumMod val="75000"/>
                  </a:schemeClr>
                </a:solidFill>
              </a:endParaRPr>
            </a:p>
            <a:p>
              <a:pPr algn="ctr" defTabSz="457395">
                <a:defRPr>
                  <a:solidFill>
                    <a:schemeClr val="accent1"/>
                  </a:solidFill>
                  <a:latin typeface="Microsoft YaHei"/>
                  <a:ea typeface="Microsoft YaHei"/>
                  <a:cs typeface="Microsoft YaHei"/>
                  <a:sym typeface="Microsoft YaHei"/>
                </a:defRPr>
              </a:pPr>
              <a:r>
                <a:rPr sz="1200" dirty="0" err="1">
                  <a:solidFill>
                    <a:schemeClr val="accent1">
                      <a:lumMod val="75000"/>
                    </a:schemeClr>
                  </a:solidFill>
                </a:rPr>
                <a:t>中心同步</a:t>
              </a:r>
              <a:endParaRPr sz="1200" dirty="0">
                <a:solidFill>
                  <a:schemeClr val="accent1">
                    <a:lumMod val="75000"/>
                  </a:schemeClr>
                </a:solidFill>
              </a:endParaRPr>
            </a:p>
          </p:txBody>
        </p:sp>
        <p:grpSp>
          <p:nvGrpSpPr>
            <p:cNvPr id="128" name="组合 127">
              <a:extLst>
                <a:ext uri="{FF2B5EF4-FFF2-40B4-BE49-F238E27FC236}">
                  <a16:creationId xmlns:a16="http://schemas.microsoft.com/office/drawing/2014/main" id="{F80005CF-4A0C-FEB5-5F9D-4D0039A01151}"/>
                </a:ext>
              </a:extLst>
            </p:cNvPr>
            <p:cNvGrpSpPr/>
            <p:nvPr/>
          </p:nvGrpSpPr>
          <p:grpSpPr>
            <a:xfrm>
              <a:off x="2758890" y="908837"/>
              <a:ext cx="802960" cy="536855"/>
              <a:chOff x="2126537" y="3864736"/>
              <a:chExt cx="802960" cy="536855"/>
            </a:xfrm>
          </p:grpSpPr>
          <p:sp>
            <p:nvSpPr>
              <p:cNvPr id="114" name="人工触发">
                <a:extLst>
                  <a:ext uri="{FF2B5EF4-FFF2-40B4-BE49-F238E27FC236}">
                    <a16:creationId xmlns:a16="http://schemas.microsoft.com/office/drawing/2014/main" id="{6BCBA500-1E9E-08F6-1E59-5ADA2184D8DD}"/>
                  </a:ext>
                </a:extLst>
              </p:cNvPr>
              <p:cNvSpPr txBox="1"/>
              <p:nvPr/>
            </p:nvSpPr>
            <p:spPr>
              <a:xfrm>
                <a:off x="2159722" y="3931185"/>
                <a:ext cx="769775" cy="403955"/>
              </a:xfrm>
              <a:prstGeom prst="rect">
                <a:avLst/>
              </a:prstGeom>
              <a:ln w="12700">
                <a:miter lim="400000"/>
              </a:ln>
              <a:extLst>
                <a:ext uri="{C572A759-6A51-4108-AA02-DFA0A04FC94B}">
                  <ma14:wrappingTextBoxFlag xmlns="" xmlns:ma14="http://schemas.microsoft.com/office/mac/drawingml/2011/main" val="1"/>
                </a:ext>
              </a:extLst>
            </p:spPr>
            <p:txBody>
              <a:bodyPr wrap="square" lIns="17144" tIns="17144" rIns="17144" bIns="17144" anchor="ctr">
                <a:spAutoFit/>
              </a:bodyPr>
              <a:lstStyle>
                <a:lvl1pPr algn="ctr" defTabSz="1219720">
                  <a:defRPr>
                    <a:solidFill>
                      <a:schemeClr val="accent1"/>
                    </a:solidFill>
                    <a:latin typeface="Microsoft YaHei"/>
                    <a:ea typeface="Microsoft YaHei"/>
                    <a:cs typeface="Microsoft YaHei"/>
                    <a:sym typeface="Microsoft YaHei"/>
                  </a:defRPr>
                </a:lvl1pPr>
              </a:lstStyle>
              <a:p>
                <a:r>
                  <a:rPr sz="1200" dirty="0" err="1">
                    <a:solidFill>
                      <a:schemeClr val="accent1">
                        <a:lumMod val="75000"/>
                      </a:schemeClr>
                    </a:solidFill>
                  </a:rPr>
                  <a:t>编译结果预推送</a:t>
                </a:r>
                <a:endParaRPr sz="1200" dirty="0">
                  <a:solidFill>
                    <a:schemeClr val="accent1">
                      <a:lumMod val="75000"/>
                    </a:schemeClr>
                  </a:solidFill>
                </a:endParaRPr>
              </a:p>
            </p:txBody>
          </p:sp>
          <p:sp>
            <p:nvSpPr>
              <p:cNvPr id="115" name="圆角矩形">
                <a:extLst>
                  <a:ext uri="{FF2B5EF4-FFF2-40B4-BE49-F238E27FC236}">
                    <a16:creationId xmlns:a16="http://schemas.microsoft.com/office/drawing/2014/main" id="{37A5A555-1484-7C69-6508-91569A78267B}"/>
                  </a:ext>
                </a:extLst>
              </p:cNvPr>
              <p:cNvSpPr/>
              <p:nvPr/>
            </p:nvSpPr>
            <p:spPr>
              <a:xfrm>
                <a:off x="2126537" y="3864736"/>
                <a:ext cx="802960" cy="536855"/>
              </a:xfrm>
              <a:prstGeom prst="roundRect">
                <a:avLst>
                  <a:gd name="adj" fmla="val 6927"/>
                </a:avLst>
              </a:prstGeom>
              <a:ln>
                <a:solidFill>
                  <a:schemeClr val="accent1"/>
                </a:solidFill>
                <a:miter lim="400000"/>
              </a:ln>
            </p:spPr>
            <p:txBody>
              <a:bodyPr lIns="19050" tIns="19050" rIns="19050" bIns="19050" anchor="ctr"/>
              <a:lstStyle/>
              <a:p>
                <a:pPr algn="ctr" defTabSz="457395">
                  <a:defRPr sz="4600">
                    <a:solidFill>
                      <a:srgbClr val="81B2DF"/>
                    </a:solidFill>
                    <a:latin typeface="Microsoft YaHei"/>
                    <a:ea typeface="Microsoft YaHei"/>
                    <a:cs typeface="Microsoft YaHei"/>
                    <a:sym typeface="Microsoft YaHei"/>
                  </a:defRPr>
                </a:pPr>
                <a:endParaRPr sz="1200">
                  <a:solidFill>
                    <a:schemeClr val="accent1">
                      <a:lumMod val="75000"/>
                    </a:schemeClr>
                  </a:solidFill>
                </a:endParaRPr>
              </a:p>
            </p:txBody>
          </p:sp>
        </p:grpSp>
        <p:cxnSp>
          <p:nvCxnSpPr>
            <p:cNvPr id="133" name="肘形连接符 132">
              <a:extLst>
                <a:ext uri="{FF2B5EF4-FFF2-40B4-BE49-F238E27FC236}">
                  <a16:creationId xmlns:a16="http://schemas.microsoft.com/office/drawing/2014/main" id="{5ADDC1DE-2FB8-E2CD-C573-A8B6B6E7D2B1}"/>
                </a:ext>
              </a:extLst>
            </p:cNvPr>
            <p:cNvCxnSpPr>
              <a:stCxn id="95" idx="0"/>
              <a:endCxn id="113" idx="1"/>
            </p:cNvCxnSpPr>
            <p:nvPr/>
          </p:nvCxnSpPr>
          <p:spPr>
            <a:xfrm rot="5400000" flipH="1" flipV="1">
              <a:off x="2377048" y="1925323"/>
              <a:ext cx="534265" cy="235944"/>
            </a:xfrm>
            <a:prstGeom prst="bentConnector2">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6" name="肘形连接符 135">
              <a:extLst>
                <a:ext uri="{FF2B5EF4-FFF2-40B4-BE49-F238E27FC236}">
                  <a16:creationId xmlns:a16="http://schemas.microsoft.com/office/drawing/2014/main" id="{7D85BD5E-D2CA-5871-51A2-757DD4E66AFA}"/>
                </a:ext>
              </a:extLst>
            </p:cNvPr>
            <p:cNvCxnSpPr>
              <a:cxnSpLocks/>
              <a:stCxn id="95" idx="0"/>
              <a:endCxn id="115" idx="1"/>
            </p:cNvCxnSpPr>
            <p:nvPr/>
          </p:nvCxnSpPr>
          <p:spPr>
            <a:xfrm rot="5400000" flipH="1" flipV="1">
              <a:off x="2075968" y="1627505"/>
              <a:ext cx="1133162" cy="232682"/>
            </a:xfrm>
            <a:prstGeom prst="bentConnector2">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9" name="肘形连接符 138">
              <a:extLst>
                <a:ext uri="{FF2B5EF4-FFF2-40B4-BE49-F238E27FC236}">
                  <a16:creationId xmlns:a16="http://schemas.microsoft.com/office/drawing/2014/main" id="{E85AFF80-B806-DCA4-CDAB-B8F693390299}"/>
                </a:ext>
              </a:extLst>
            </p:cNvPr>
            <p:cNvCxnSpPr>
              <a:cxnSpLocks/>
              <a:stCxn id="115" idx="3"/>
              <a:endCxn id="104" idx="0"/>
            </p:cNvCxnSpPr>
            <p:nvPr/>
          </p:nvCxnSpPr>
          <p:spPr>
            <a:xfrm>
              <a:off x="3561850" y="1177265"/>
              <a:ext cx="1336818" cy="612969"/>
            </a:xfrm>
            <a:prstGeom prst="bentConnector2">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6" name="直线箭头连接符 145">
              <a:extLst>
                <a:ext uri="{FF2B5EF4-FFF2-40B4-BE49-F238E27FC236}">
                  <a16:creationId xmlns:a16="http://schemas.microsoft.com/office/drawing/2014/main" id="{C73ADCE4-FCA4-24F0-E32A-DA9FB788826E}"/>
                </a:ext>
              </a:extLst>
            </p:cNvPr>
            <p:cNvCxnSpPr>
              <a:cxnSpLocks/>
              <a:endCxn id="94" idx="1"/>
            </p:cNvCxnSpPr>
            <p:nvPr/>
          </p:nvCxnSpPr>
          <p:spPr>
            <a:xfrm>
              <a:off x="4185626" y="1177263"/>
              <a:ext cx="544500" cy="166781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153" name="组合 152">
            <a:extLst>
              <a:ext uri="{FF2B5EF4-FFF2-40B4-BE49-F238E27FC236}">
                <a16:creationId xmlns:a16="http://schemas.microsoft.com/office/drawing/2014/main" id="{F4C40217-A9AE-0C17-9ED0-A3FBFB72660B}"/>
              </a:ext>
            </a:extLst>
          </p:cNvPr>
          <p:cNvGrpSpPr/>
          <p:nvPr/>
        </p:nvGrpSpPr>
        <p:grpSpPr>
          <a:xfrm>
            <a:off x="5846101" y="1649981"/>
            <a:ext cx="3172727" cy="2786095"/>
            <a:chOff x="5846101" y="1649981"/>
            <a:chExt cx="3172727" cy="2786095"/>
          </a:xfrm>
        </p:grpSpPr>
        <p:sp>
          <p:nvSpPr>
            <p:cNvPr id="65" name="部署STG">
              <a:extLst>
                <a:ext uri="{FF2B5EF4-FFF2-40B4-BE49-F238E27FC236}">
                  <a16:creationId xmlns:a16="http://schemas.microsoft.com/office/drawing/2014/main" id="{6A8F3D61-5D0A-B16D-7645-E1C7BA741F5A}"/>
                </a:ext>
              </a:extLst>
            </p:cNvPr>
            <p:cNvSpPr txBox="1"/>
            <p:nvPr/>
          </p:nvSpPr>
          <p:spPr>
            <a:xfrm>
              <a:off x="5957179" y="2332065"/>
              <a:ext cx="402837" cy="403955"/>
            </a:xfrm>
            <a:prstGeom prst="rect">
              <a:avLst/>
            </a:prstGeom>
            <a:ln w="12700">
              <a:miter lim="400000"/>
            </a:ln>
            <a:extLst>
              <a:ext uri="{C572A759-6A51-4108-AA02-DFA0A04FC94B}">
                <ma14:wrappingTextBoxFlag xmlns="" xmlns:ma14="http://schemas.microsoft.com/office/mac/drawingml/2011/main" val="1"/>
              </a:ext>
            </a:extLst>
          </p:spPr>
          <p:txBody>
            <a:bodyPr wrap="square" lIns="17144" tIns="17144" rIns="17144" bIns="17144">
              <a:spAutoFit/>
            </a:bodyPr>
            <a:lstStyle>
              <a:lvl1pPr defTabSz="1219720">
                <a:defRPr sz="2000">
                  <a:solidFill>
                    <a:srgbClr val="FFFFFF"/>
                  </a:solidFill>
                  <a:latin typeface="Microsoft YaHei"/>
                  <a:ea typeface="Microsoft YaHei"/>
                  <a:cs typeface="Microsoft YaHei"/>
                  <a:sym typeface="Microsoft YaHei"/>
                </a:defRPr>
              </a:lvl1pPr>
            </a:lstStyle>
            <a:p>
              <a:r>
                <a:rPr sz="1200" dirty="0" err="1">
                  <a:solidFill>
                    <a:schemeClr val="accent1">
                      <a:lumMod val="75000"/>
                    </a:schemeClr>
                  </a:solidFill>
                </a:rPr>
                <a:t>部署STG</a:t>
              </a:r>
              <a:endParaRPr sz="1200" dirty="0">
                <a:solidFill>
                  <a:schemeClr val="accent1">
                    <a:lumMod val="75000"/>
                  </a:schemeClr>
                </a:solidFill>
              </a:endParaRPr>
            </a:p>
          </p:txBody>
        </p:sp>
        <p:sp>
          <p:nvSpPr>
            <p:cNvPr id="66" name="质量门禁">
              <a:extLst>
                <a:ext uri="{FF2B5EF4-FFF2-40B4-BE49-F238E27FC236}">
                  <a16:creationId xmlns:a16="http://schemas.microsoft.com/office/drawing/2014/main" id="{8C5AB693-6520-7D66-82F8-FDD124508931}"/>
                </a:ext>
              </a:extLst>
            </p:cNvPr>
            <p:cNvSpPr txBox="1"/>
            <p:nvPr/>
          </p:nvSpPr>
          <p:spPr>
            <a:xfrm>
              <a:off x="6862174" y="2332065"/>
              <a:ext cx="419640" cy="403955"/>
            </a:xfrm>
            <a:prstGeom prst="rect">
              <a:avLst/>
            </a:prstGeom>
            <a:ln w="12700">
              <a:miter lim="400000"/>
            </a:ln>
            <a:extLst>
              <a:ext uri="{C572A759-6A51-4108-AA02-DFA0A04FC94B}">
                <ma14:wrappingTextBoxFlag xmlns="" xmlns:ma14="http://schemas.microsoft.com/office/mac/drawingml/2011/main" val="1"/>
              </a:ext>
            </a:extLst>
          </p:spPr>
          <p:txBody>
            <a:bodyPr wrap="square" lIns="17144" tIns="17144" rIns="17144" bIns="17144">
              <a:spAutoFit/>
            </a:bodyPr>
            <a:lstStyle>
              <a:lvl1pPr defTabSz="1219720">
                <a:defRPr sz="2000">
                  <a:solidFill>
                    <a:srgbClr val="FFFFFF"/>
                  </a:solidFill>
                  <a:latin typeface="Microsoft YaHei"/>
                  <a:ea typeface="Microsoft YaHei"/>
                  <a:cs typeface="Microsoft YaHei"/>
                  <a:sym typeface="Microsoft YaHei"/>
                </a:defRPr>
              </a:lvl1pPr>
            </a:lstStyle>
            <a:p>
              <a:r>
                <a:rPr sz="1200" dirty="0" err="1">
                  <a:solidFill>
                    <a:schemeClr val="accent1">
                      <a:lumMod val="75000"/>
                    </a:schemeClr>
                  </a:solidFill>
                </a:rPr>
                <a:t>质量门禁</a:t>
              </a:r>
              <a:endParaRPr sz="1200" dirty="0">
                <a:solidFill>
                  <a:schemeClr val="accent1">
                    <a:lumMod val="75000"/>
                  </a:schemeClr>
                </a:solidFill>
              </a:endParaRPr>
            </a:p>
          </p:txBody>
        </p:sp>
        <p:sp>
          <p:nvSpPr>
            <p:cNvPr id="67" name="发布">
              <a:extLst>
                <a:ext uri="{FF2B5EF4-FFF2-40B4-BE49-F238E27FC236}">
                  <a16:creationId xmlns:a16="http://schemas.microsoft.com/office/drawing/2014/main" id="{D237A453-8E3D-7480-DEE9-43761DDBDB3C}"/>
                </a:ext>
              </a:extLst>
            </p:cNvPr>
            <p:cNvSpPr txBox="1"/>
            <p:nvPr/>
          </p:nvSpPr>
          <p:spPr>
            <a:xfrm>
              <a:off x="7747396" y="2389691"/>
              <a:ext cx="357382" cy="219289"/>
            </a:xfrm>
            <a:prstGeom prst="rect">
              <a:avLst/>
            </a:prstGeom>
            <a:ln w="12700">
              <a:miter lim="400000"/>
            </a:ln>
            <a:extLst>
              <a:ext uri="{C572A759-6A51-4108-AA02-DFA0A04FC94B}">
                <ma14:wrappingTextBoxFlag xmlns="" xmlns:ma14="http://schemas.microsoft.com/office/mac/drawingml/2011/main" val="1"/>
              </a:ext>
            </a:extLst>
          </p:spPr>
          <p:txBody>
            <a:bodyPr wrap="square" lIns="17144" tIns="17144" rIns="17144" bIns="17144">
              <a:spAutoFit/>
            </a:bodyPr>
            <a:lstStyle>
              <a:lvl1pPr algn="ctr" defTabSz="1219720">
                <a:defRPr sz="2000">
                  <a:solidFill>
                    <a:srgbClr val="FFFFFF"/>
                  </a:solidFill>
                  <a:latin typeface="Microsoft YaHei"/>
                  <a:ea typeface="Microsoft YaHei"/>
                  <a:cs typeface="Microsoft YaHei"/>
                  <a:sym typeface="Microsoft YaHei"/>
                </a:defRPr>
              </a:lvl1pPr>
            </a:lstStyle>
            <a:p>
              <a:r>
                <a:rPr sz="1200">
                  <a:solidFill>
                    <a:schemeClr val="accent1">
                      <a:lumMod val="75000"/>
                    </a:schemeClr>
                  </a:solidFill>
                </a:rPr>
                <a:t>发布</a:t>
              </a:r>
            </a:p>
          </p:txBody>
        </p:sp>
        <p:sp>
          <p:nvSpPr>
            <p:cNvPr id="76" name="线条">
              <a:extLst>
                <a:ext uri="{FF2B5EF4-FFF2-40B4-BE49-F238E27FC236}">
                  <a16:creationId xmlns:a16="http://schemas.microsoft.com/office/drawing/2014/main" id="{62B58CE5-5A9C-3657-9DCD-57A9776AD087}"/>
                </a:ext>
              </a:extLst>
            </p:cNvPr>
            <p:cNvSpPr/>
            <p:nvPr/>
          </p:nvSpPr>
          <p:spPr>
            <a:xfrm>
              <a:off x="6366239" y="2516660"/>
              <a:ext cx="390913" cy="0"/>
            </a:xfrm>
            <a:prstGeom prst="line">
              <a:avLst/>
            </a:prstGeom>
            <a:ln w="28575">
              <a:solidFill>
                <a:schemeClr val="accent1">
                  <a:lumMod val="75000"/>
                </a:schemeClr>
              </a:solidFill>
              <a:prstDash val="solid"/>
              <a:miter lim="400000"/>
              <a:headEnd type="oval"/>
              <a:tailEnd type="triangle"/>
            </a:ln>
          </p:spPr>
          <p:txBody>
            <a:bodyPr lIns="17144" tIns="17144" rIns="17144" bIns="17144"/>
            <a:lstStyle/>
            <a:p>
              <a:endParaRPr sz="1200">
                <a:solidFill>
                  <a:schemeClr val="accent1">
                    <a:lumMod val="75000"/>
                  </a:schemeClr>
                </a:solidFill>
              </a:endParaRPr>
            </a:p>
          </p:txBody>
        </p:sp>
        <p:sp>
          <p:nvSpPr>
            <p:cNvPr id="77" name="线条">
              <a:extLst>
                <a:ext uri="{FF2B5EF4-FFF2-40B4-BE49-F238E27FC236}">
                  <a16:creationId xmlns:a16="http://schemas.microsoft.com/office/drawing/2014/main" id="{E3FE82C4-947F-17E1-B201-93B6D7BAFB79}"/>
                </a:ext>
              </a:extLst>
            </p:cNvPr>
            <p:cNvSpPr/>
            <p:nvPr/>
          </p:nvSpPr>
          <p:spPr>
            <a:xfrm flipV="1">
              <a:off x="7286988" y="2516660"/>
              <a:ext cx="451700" cy="10445"/>
            </a:xfrm>
            <a:prstGeom prst="line">
              <a:avLst/>
            </a:prstGeom>
            <a:ln w="28575">
              <a:solidFill>
                <a:schemeClr val="accent1">
                  <a:lumMod val="75000"/>
                </a:schemeClr>
              </a:solidFill>
              <a:prstDash val="solid"/>
              <a:miter lim="400000"/>
              <a:headEnd type="oval"/>
              <a:tailEnd type="triangle"/>
            </a:ln>
          </p:spPr>
          <p:txBody>
            <a:bodyPr lIns="17144" tIns="17144" rIns="17144" bIns="17144"/>
            <a:lstStyle/>
            <a:p>
              <a:endParaRPr sz="1200">
                <a:solidFill>
                  <a:schemeClr val="accent1">
                    <a:lumMod val="75000"/>
                  </a:schemeClr>
                </a:solidFill>
              </a:endParaRPr>
            </a:p>
          </p:txBody>
        </p:sp>
        <p:sp>
          <p:nvSpPr>
            <p:cNvPr id="79" name="线条">
              <a:extLst>
                <a:ext uri="{FF2B5EF4-FFF2-40B4-BE49-F238E27FC236}">
                  <a16:creationId xmlns:a16="http://schemas.microsoft.com/office/drawing/2014/main" id="{519FBAE8-7F8D-686D-861A-71AA5FD5BC5B}"/>
                </a:ext>
              </a:extLst>
            </p:cNvPr>
            <p:cNvSpPr/>
            <p:nvPr/>
          </p:nvSpPr>
          <p:spPr>
            <a:xfrm>
              <a:off x="7966735" y="2706017"/>
              <a:ext cx="5" cy="311958"/>
            </a:xfrm>
            <a:prstGeom prst="line">
              <a:avLst/>
            </a:prstGeom>
            <a:ln w="12700">
              <a:solidFill>
                <a:srgbClr val="D6D5D5"/>
              </a:solidFill>
              <a:custDash>
                <a:ds d="200000" sp="200000"/>
              </a:custDash>
              <a:miter lim="400000"/>
              <a:headEnd type="oval"/>
              <a:tailEnd type="triangle"/>
            </a:ln>
          </p:spPr>
          <p:txBody>
            <a:bodyPr lIns="17144" tIns="17144" rIns="17144" bIns="17144"/>
            <a:lstStyle/>
            <a:p>
              <a:endParaRPr sz="1200">
                <a:solidFill>
                  <a:schemeClr val="accent1">
                    <a:lumMod val="75000"/>
                  </a:schemeClr>
                </a:solidFill>
              </a:endParaRPr>
            </a:p>
          </p:txBody>
        </p:sp>
        <p:sp>
          <p:nvSpPr>
            <p:cNvPr id="80" name="线条">
              <a:extLst>
                <a:ext uri="{FF2B5EF4-FFF2-40B4-BE49-F238E27FC236}">
                  <a16:creationId xmlns:a16="http://schemas.microsoft.com/office/drawing/2014/main" id="{2A61F0EB-1358-D978-FD62-0B53AF166081}"/>
                </a:ext>
              </a:extLst>
            </p:cNvPr>
            <p:cNvSpPr/>
            <p:nvPr/>
          </p:nvSpPr>
          <p:spPr>
            <a:xfrm>
              <a:off x="7974050" y="3596833"/>
              <a:ext cx="6" cy="292032"/>
            </a:xfrm>
            <a:prstGeom prst="line">
              <a:avLst/>
            </a:prstGeom>
            <a:ln w="12700">
              <a:solidFill>
                <a:srgbClr val="D6D5D5"/>
              </a:solidFill>
              <a:custDash>
                <a:ds d="200000" sp="200000"/>
              </a:custDash>
              <a:miter lim="400000"/>
              <a:headEnd type="oval"/>
              <a:tailEnd type="triangle"/>
            </a:ln>
          </p:spPr>
          <p:txBody>
            <a:bodyPr lIns="17144" tIns="17144" rIns="17144" bIns="17144"/>
            <a:lstStyle/>
            <a:p>
              <a:endParaRPr sz="1200">
                <a:solidFill>
                  <a:schemeClr val="accent1">
                    <a:lumMod val="75000"/>
                  </a:schemeClr>
                </a:solidFill>
              </a:endParaRPr>
            </a:p>
          </p:txBody>
        </p:sp>
        <p:grpSp>
          <p:nvGrpSpPr>
            <p:cNvPr id="148" name="组合 147">
              <a:extLst>
                <a:ext uri="{FF2B5EF4-FFF2-40B4-BE49-F238E27FC236}">
                  <a16:creationId xmlns:a16="http://schemas.microsoft.com/office/drawing/2014/main" id="{3C44F7F1-A906-D54D-FA4C-4DD5039C343B}"/>
                </a:ext>
              </a:extLst>
            </p:cNvPr>
            <p:cNvGrpSpPr/>
            <p:nvPr/>
          </p:nvGrpSpPr>
          <p:grpSpPr>
            <a:xfrm>
              <a:off x="7680698" y="3045058"/>
              <a:ext cx="586704" cy="512595"/>
              <a:chOff x="7585668" y="3072950"/>
              <a:chExt cx="586704" cy="512595"/>
            </a:xfrm>
          </p:grpSpPr>
          <p:sp>
            <p:nvSpPr>
              <p:cNvPr id="68" name="灰度环境">
                <a:extLst>
                  <a:ext uri="{FF2B5EF4-FFF2-40B4-BE49-F238E27FC236}">
                    <a16:creationId xmlns:a16="http://schemas.microsoft.com/office/drawing/2014/main" id="{B410D629-AF56-1E9F-A8EC-017C534CB6EE}"/>
                  </a:ext>
                </a:extLst>
              </p:cNvPr>
              <p:cNvSpPr txBox="1"/>
              <p:nvPr/>
            </p:nvSpPr>
            <p:spPr>
              <a:xfrm>
                <a:off x="7653943" y="3127339"/>
                <a:ext cx="446765" cy="403955"/>
              </a:xfrm>
              <a:prstGeom prst="rect">
                <a:avLst/>
              </a:prstGeom>
              <a:ln w="12700">
                <a:miter lim="400000"/>
              </a:ln>
              <a:extLst>
                <a:ext uri="{C572A759-6A51-4108-AA02-DFA0A04FC94B}">
                  <ma14:wrappingTextBoxFlag xmlns="" xmlns:ma14="http://schemas.microsoft.com/office/mac/drawingml/2011/main" val="1"/>
                </a:ext>
              </a:extLst>
            </p:spPr>
            <p:txBody>
              <a:bodyPr wrap="square" lIns="17144" tIns="17144" rIns="17144" bIns="17144">
                <a:spAutoFit/>
              </a:bodyPr>
              <a:lstStyle>
                <a:lvl1pPr algn="ctr" defTabSz="1219720">
                  <a:defRPr sz="2000">
                    <a:solidFill>
                      <a:srgbClr val="FFFFFF"/>
                    </a:solidFill>
                    <a:latin typeface="Microsoft YaHei"/>
                    <a:ea typeface="Microsoft YaHei"/>
                    <a:cs typeface="Microsoft YaHei"/>
                    <a:sym typeface="Microsoft YaHei"/>
                  </a:defRPr>
                </a:lvl1pPr>
              </a:lstStyle>
              <a:p>
                <a:r>
                  <a:rPr sz="1200" dirty="0" err="1">
                    <a:solidFill>
                      <a:schemeClr val="accent1">
                        <a:lumMod val="75000"/>
                      </a:schemeClr>
                    </a:solidFill>
                  </a:rPr>
                  <a:t>灰度环境</a:t>
                </a:r>
                <a:endParaRPr sz="1200" dirty="0">
                  <a:solidFill>
                    <a:schemeClr val="accent1">
                      <a:lumMod val="75000"/>
                    </a:schemeClr>
                  </a:solidFill>
                </a:endParaRPr>
              </a:p>
            </p:txBody>
          </p:sp>
          <p:sp>
            <p:nvSpPr>
              <p:cNvPr id="96" name="圆形">
                <a:extLst>
                  <a:ext uri="{FF2B5EF4-FFF2-40B4-BE49-F238E27FC236}">
                    <a16:creationId xmlns:a16="http://schemas.microsoft.com/office/drawing/2014/main" id="{009376B9-959F-9681-FD9D-C9B600A88491}"/>
                  </a:ext>
                </a:extLst>
              </p:cNvPr>
              <p:cNvSpPr/>
              <p:nvPr/>
            </p:nvSpPr>
            <p:spPr>
              <a:xfrm>
                <a:off x="7585668" y="3072950"/>
                <a:ext cx="586704" cy="512595"/>
              </a:xfrm>
              <a:prstGeom prst="ellipse">
                <a:avLst/>
              </a:prstGeom>
              <a:ln w="12700">
                <a:solidFill>
                  <a:srgbClr val="929292"/>
                </a:solidFill>
                <a:custDash>
                  <a:ds d="200000" sp="200000"/>
                </a:custDash>
                <a:miter lim="400000"/>
              </a:ln>
            </p:spPr>
            <p:txBody>
              <a:bodyPr lIns="19050" tIns="19050" rIns="19050" bIns="19050" anchor="ctr"/>
              <a:lstStyle/>
              <a:p>
                <a:pPr algn="ctr">
                  <a:lnSpc>
                    <a:spcPct val="100000"/>
                  </a:lnSpc>
                  <a:defRPr sz="3000">
                    <a:solidFill>
                      <a:srgbClr val="FFFFFF"/>
                    </a:solidFill>
                    <a:latin typeface="Helvetica Neue Medium"/>
                    <a:ea typeface="Helvetica Neue Medium"/>
                    <a:cs typeface="Helvetica Neue Medium"/>
                    <a:sym typeface="Helvetica Neue Medium"/>
                  </a:defRPr>
                </a:pPr>
                <a:endParaRPr sz="1200">
                  <a:solidFill>
                    <a:schemeClr val="accent1">
                      <a:lumMod val="75000"/>
                    </a:schemeClr>
                  </a:solidFill>
                </a:endParaRPr>
              </a:p>
            </p:txBody>
          </p:sp>
        </p:grpSp>
        <p:sp>
          <p:nvSpPr>
            <p:cNvPr id="97" name="圆形">
              <a:extLst>
                <a:ext uri="{FF2B5EF4-FFF2-40B4-BE49-F238E27FC236}">
                  <a16:creationId xmlns:a16="http://schemas.microsoft.com/office/drawing/2014/main" id="{A0D3A848-58C2-9057-F8FC-D9C3B122EA89}"/>
                </a:ext>
              </a:extLst>
            </p:cNvPr>
            <p:cNvSpPr/>
            <p:nvPr/>
          </p:nvSpPr>
          <p:spPr>
            <a:xfrm>
              <a:off x="7706628" y="2282535"/>
              <a:ext cx="451701" cy="381003"/>
            </a:xfrm>
            <a:prstGeom prst="ellipse">
              <a:avLst/>
            </a:prstGeom>
            <a:ln w="12700">
              <a:solidFill>
                <a:srgbClr val="929292"/>
              </a:solidFill>
              <a:custDash>
                <a:ds d="200000" sp="200000"/>
              </a:custDash>
              <a:miter lim="400000"/>
            </a:ln>
          </p:spPr>
          <p:txBody>
            <a:bodyPr lIns="19050" tIns="19050" rIns="19050" bIns="19050" anchor="ctr"/>
            <a:lstStyle/>
            <a:p>
              <a:pPr algn="ctr">
                <a:lnSpc>
                  <a:spcPct val="100000"/>
                </a:lnSpc>
                <a:defRPr sz="3000">
                  <a:solidFill>
                    <a:srgbClr val="FFFFFF"/>
                  </a:solidFill>
                  <a:latin typeface="Helvetica Neue Medium"/>
                  <a:ea typeface="Helvetica Neue Medium"/>
                  <a:cs typeface="Helvetica Neue Medium"/>
                  <a:sym typeface="Helvetica Neue Medium"/>
                </a:defRPr>
              </a:pPr>
              <a:endParaRPr sz="1200">
                <a:solidFill>
                  <a:schemeClr val="accent1">
                    <a:lumMod val="75000"/>
                  </a:schemeClr>
                </a:solidFill>
              </a:endParaRPr>
            </a:p>
          </p:txBody>
        </p:sp>
        <p:sp>
          <p:nvSpPr>
            <p:cNvPr id="98" name="圆形">
              <a:extLst>
                <a:ext uri="{FF2B5EF4-FFF2-40B4-BE49-F238E27FC236}">
                  <a16:creationId xmlns:a16="http://schemas.microsoft.com/office/drawing/2014/main" id="{E83333E0-9580-611A-E815-40E0AAF46D21}"/>
                </a:ext>
              </a:extLst>
            </p:cNvPr>
            <p:cNvSpPr/>
            <p:nvPr/>
          </p:nvSpPr>
          <p:spPr>
            <a:xfrm>
              <a:off x="6751097" y="2282535"/>
              <a:ext cx="521618" cy="501431"/>
            </a:xfrm>
            <a:prstGeom prst="ellipse">
              <a:avLst/>
            </a:prstGeom>
            <a:ln w="12700">
              <a:solidFill>
                <a:srgbClr val="929292"/>
              </a:solidFill>
              <a:custDash>
                <a:ds d="200000" sp="200000"/>
              </a:custDash>
              <a:miter lim="400000"/>
            </a:ln>
          </p:spPr>
          <p:txBody>
            <a:bodyPr lIns="19050" tIns="19050" rIns="19050" bIns="19050" anchor="ctr"/>
            <a:lstStyle/>
            <a:p>
              <a:pPr algn="ctr">
                <a:lnSpc>
                  <a:spcPct val="100000"/>
                </a:lnSpc>
                <a:defRPr sz="3000">
                  <a:solidFill>
                    <a:srgbClr val="FFFFFF"/>
                  </a:solidFill>
                  <a:latin typeface="Helvetica Neue Medium"/>
                  <a:ea typeface="Helvetica Neue Medium"/>
                  <a:cs typeface="Helvetica Neue Medium"/>
                  <a:sym typeface="Helvetica Neue Medium"/>
                </a:defRPr>
              </a:pPr>
              <a:endParaRPr sz="1200">
                <a:solidFill>
                  <a:schemeClr val="accent1">
                    <a:lumMod val="75000"/>
                  </a:schemeClr>
                </a:solidFill>
              </a:endParaRPr>
            </a:p>
          </p:txBody>
        </p:sp>
        <p:sp>
          <p:nvSpPr>
            <p:cNvPr id="99" name="圆形">
              <a:extLst>
                <a:ext uri="{FF2B5EF4-FFF2-40B4-BE49-F238E27FC236}">
                  <a16:creationId xmlns:a16="http://schemas.microsoft.com/office/drawing/2014/main" id="{4EB303DF-4F45-33FB-4656-E10FD9C1CA25}"/>
                </a:ext>
              </a:extLst>
            </p:cNvPr>
            <p:cNvSpPr/>
            <p:nvPr/>
          </p:nvSpPr>
          <p:spPr>
            <a:xfrm>
              <a:off x="5846101" y="2282535"/>
              <a:ext cx="521618" cy="501431"/>
            </a:xfrm>
            <a:prstGeom prst="ellipse">
              <a:avLst/>
            </a:prstGeom>
            <a:ln w="12700">
              <a:solidFill>
                <a:srgbClr val="929292"/>
              </a:solidFill>
              <a:custDash>
                <a:ds d="200000" sp="200000"/>
              </a:custDash>
              <a:miter lim="400000"/>
            </a:ln>
          </p:spPr>
          <p:txBody>
            <a:bodyPr lIns="19050" tIns="19050" rIns="19050" bIns="19050" anchor="ctr"/>
            <a:lstStyle/>
            <a:p>
              <a:pPr algn="ctr">
                <a:lnSpc>
                  <a:spcPct val="100000"/>
                </a:lnSpc>
                <a:defRPr sz="3000">
                  <a:solidFill>
                    <a:srgbClr val="FFFFFF"/>
                  </a:solidFill>
                  <a:latin typeface="Microsoft YaHei"/>
                  <a:ea typeface="Microsoft YaHei"/>
                  <a:cs typeface="Microsoft YaHei"/>
                  <a:sym typeface="Microsoft YaHei"/>
                </a:defRPr>
              </a:pPr>
              <a:endParaRPr sz="1200">
                <a:solidFill>
                  <a:schemeClr val="accent1">
                    <a:lumMod val="75000"/>
                  </a:schemeClr>
                </a:solidFill>
              </a:endParaRPr>
            </a:p>
          </p:txBody>
        </p:sp>
        <p:grpSp>
          <p:nvGrpSpPr>
            <p:cNvPr id="147" name="组合 146">
              <a:extLst>
                <a:ext uri="{FF2B5EF4-FFF2-40B4-BE49-F238E27FC236}">
                  <a16:creationId xmlns:a16="http://schemas.microsoft.com/office/drawing/2014/main" id="{C586F5B0-52C9-4377-DD51-6091A7438623}"/>
                </a:ext>
              </a:extLst>
            </p:cNvPr>
            <p:cNvGrpSpPr/>
            <p:nvPr/>
          </p:nvGrpSpPr>
          <p:grpSpPr>
            <a:xfrm>
              <a:off x="5960936" y="3895359"/>
              <a:ext cx="2289890" cy="540717"/>
              <a:chOff x="5773410" y="3720615"/>
              <a:chExt cx="2289890" cy="540717"/>
            </a:xfrm>
          </p:grpSpPr>
          <p:sp>
            <p:nvSpPr>
              <p:cNvPr id="69" name="生产环境">
                <a:extLst>
                  <a:ext uri="{FF2B5EF4-FFF2-40B4-BE49-F238E27FC236}">
                    <a16:creationId xmlns:a16="http://schemas.microsoft.com/office/drawing/2014/main" id="{ACEF8FB0-3CE9-5A64-D616-54A55F7550A4}"/>
                  </a:ext>
                </a:extLst>
              </p:cNvPr>
              <p:cNvSpPr txBox="1"/>
              <p:nvPr/>
            </p:nvSpPr>
            <p:spPr>
              <a:xfrm>
                <a:off x="7553150" y="3759795"/>
                <a:ext cx="433718" cy="403955"/>
              </a:xfrm>
              <a:prstGeom prst="rect">
                <a:avLst/>
              </a:prstGeom>
              <a:ln w="12700">
                <a:miter lim="400000"/>
              </a:ln>
              <a:extLst>
                <a:ext uri="{C572A759-6A51-4108-AA02-DFA0A04FC94B}">
                  <ma14:wrappingTextBoxFlag xmlns="" xmlns:ma14="http://schemas.microsoft.com/office/mac/drawingml/2011/main" val="1"/>
                </a:ext>
              </a:extLst>
            </p:spPr>
            <p:txBody>
              <a:bodyPr wrap="square" lIns="17144" tIns="17144" rIns="17144" bIns="17144">
                <a:spAutoFit/>
              </a:bodyPr>
              <a:lstStyle>
                <a:lvl1pPr algn="ctr" defTabSz="1219720">
                  <a:defRPr sz="2000">
                    <a:solidFill>
                      <a:srgbClr val="FFFFFF"/>
                    </a:solidFill>
                    <a:latin typeface="Microsoft YaHei"/>
                    <a:ea typeface="Microsoft YaHei"/>
                    <a:cs typeface="Microsoft YaHei"/>
                    <a:sym typeface="Microsoft YaHei"/>
                  </a:defRPr>
                </a:lvl1pPr>
              </a:lstStyle>
              <a:p>
                <a:r>
                  <a:rPr sz="1200" dirty="0" err="1">
                    <a:solidFill>
                      <a:schemeClr val="accent1">
                        <a:lumMod val="75000"/>
                      </a:schemeClr>
                    </a:solidFill>
                  </a:rPr>
                  <a:t>生产环境</a:t>
                </a:r>
                <a:endParaRPr sz="1200" dirty="0">
                  <a:solidFill>
                    <a:schemeClr val="accent1">
                      <a:lumMod val="75000"/>
                    </a:schemeClr>
                  </a:solidFill>
                </a:endParaRPr>
              </a:p>
            </p:txBody>
          </p:sp>
          <p:sp>
            <p:nvSpPr>
              <p:cNvPr id="102" name="圆形">
                <a:extLst>
                  <a:ext uri="{FF2B5EF4-FFF2-40B4-BE49-F238E27FC236}">
                    <a16:creationId xmlns:a16="http://schemas.microsoft.com/office/drawing/2014/main" id="{A91C5F15-054B-915A-463F-FB93F76C0FA7}"/>
                  </a:ext>
                </a:extLst>
              </p:cNvPr>
              <p:cNvSpPr/>
              <p:nvPr/>
            </p:nvSpPr>
            <p:spPr>
              <a:xfrm>
                <a:off x="7486770" y="3720615"/>
                <a:ext cx="576530" cy="478882"/>
              </a:xfrm>
              <a:prstGeom prst="ellipse">
                <a:avLst/>
              </a:prstGeom>
              <a:ln w="12700">
                <a:solidFill>
                  <a:srgbClr val="929292"/>
                </a:solidFill>
                <a:custDash>
                  <a:ds d="200000" sp="200000"/>
                </a:custDash>
                <a:miter lim="400000"/>
              </a:ln>
            </p:spPr>
            <p:txBody>
              <a:bodyPr lIns="19050" tIns="19050" rIns="19050" bIns="19050" anchor="ctr"/>
              <a:lstStyle/>
              <a:p>
                <a:pPr algn="ctr">
                  <a:lnSpc>
                    <a:spcPct val="100000"/>
                  </a:lnSpc>
                  <a:defRPr sz="3000">
                    <a:solidFill>
                      <a:srgbClr val="FFFFFF"/>
                    </a:solidFill>
                    <a:latin typeface="Helvetica Neue Medium"/>
                    <a:ea typeface="Helvetica Neue Medium"/>
                    <a:cs typeface="Helvetica Neue Medium"/>
                    <a:sym typeface="Helvetica Neue Medium"/>
                  </a:defRPr>
                </a:pPr>
                <a:endParaRPr sz="1200">
                  <a:solidFill>
                    <a:schemeClr val="accent1">
                      <a:lumMod val="75000"/>
                    </a:schemeClr>
                  </a:solidFill>
                </a:endParaRPr>
              </a:p>
            </p:txBody>
          </p:sp>
          <p:grpSp>
            <p:nvGrpSpPr>
              <p:cNvPr id="125" name="组合 124">
                <a:extLst>
                  <a:ext uri="{FF2B5EF4-FFF2-40B4-BE49-F238E27FC236}">
                    <a16:creationId xmlns:a16="http://schemas.microsoft.com/office/drawing/2014/main" id="{9E356C9D-698E-2F7B-1A03-892027B59B3D}"/>
                  </a:ext>
                </a:extLst>
              </p:cNvPr>
              <p:cNvGrpSpPr/>
              <p:nvPr/>
            </p:nvGrpSpPr>
            <p:grpSpPr>
              <a:xfrm>
                <a:off x="5773410" y="3970718"/>
                <a:ext cx="1679058" cy="290614"/>
                <a:chOff x="5941398" y="3912428"/>
                <a:chExt cx="1679058" cy="290614"/>
              </a:xfrm>
            </p:grpSpPr>
            <p:grpSp>
              <p:nvGrpSpPr>
                <p:cNvPr id="124" name="组合 123">
                  <a:extLst>
                    <a:ext uri="{FF2B5EF4-FFF2-40B4-BE49-F238E27FC236}">
                      <a16:creationId xmlns:a16="http://schemas.microsoft.com/office/drawing/2014/main" id="{6881D696-8F7A-592C-D095-BF493ACDA21F}"/>
                    </a:ext>
                  </a:extLst>
                </p:cNvPr>
                <p:cNvGrpSpPr/>
                <p:nvPr/>
              </p:nvGrpSpPr>
              <p:grpSpPr>
                <a:xfrm>
                  <a:off x="5941398" y="3928035"/>
                  <a:ext cx="949686" cy="275007"/>
                  <a:chOff x="5941398" y="3928035"/>
                  <a:chExt cx="949686" cy="275007"/>
                </a:xfrm>
              </p:grpSpPr>
              <p:sp>
                <p:nvSpPr>
                  <p:cNvPr id="106" name="圆角矩形">
                    <a:extLst>
                      <a:ext uri="{FF2B5EF4-FFF2-40B4-BE49-F238E27FC236}">
                        <a16:creationId xmlns:a16="http://schemas.microsoft.com/office/drawing/2014/main" id="{D2A3DF33-DC24-052F-241A-34669514536A}"/>
                      </a:ext>
                    </a:extLst>
                  </p:cNvPr>
                  <p:cNvSpPr/>
                  <p:nvPr/>
                </p:nvSpPr>
                <p:spPr>
                  <a:xfrm>
                    <a:off x="5941398" y="3928035"/>
                    <a:ext cx="949686" cy="275007"/>
                  </a:xfrm>
                  <a:prstGeom prst="roundRect">
                    <a:avLst>
                      <a:gd name="adj" fmla="val 6927"/>
                    </a:avLst>
                  </a:prstGeom>
                  <a:ln>
                    <a:solidFill>
                      <a:schemeClr val="accent1"/>
                    </a:solidFill>
                    <a:miter lim="400000"/>
                  </a:ln>
                </p:spPr>
                <p:txBody>
                  <a:bodyPr lIns="19050" tIns="19050" rIns="19050" bIns="19050" anchor="ctr"/>
                  <a:lstStyle/>
                  <a:p>
                    <a:pPr algn="ctr" defTabSz="457395">
                      <a:defRPr sz="4600">
                        <a:solidFill>
                          <a:srgbClr val="81B2DF"/>
                        </a:solidFill>
                        <a:latin typeface="Microsoft YaHei"/>
                        <a:ea typeface="Microsoft YaHei"/>
                        <a:cs typeface="Microsoft YaHei"/>
                        <a:sym typeface="Microsoft YaHei"/>
                      </a:defRPr>
                    </a:pPr>
                    <a:endParaRPr sz="1200">
                      <a:solidFill>
                        <a:schemeClr val="accent1">
                          <a:lumMod val="75000"/>
                        </a:schemeClr>
                      </a:solidFill>
                    </a:endParaRPr>
                  </a:p>
                </p:txBody>
              </p:sp>
              <p:sp>
                <p:nvSpPr>
                  <p:cNvPr id="107" name="人工触发">
                    <a:extLst>
                      <a:ext uri="{FF2B5EF4-FFF2-40B4-BE49-F238E27FC236}">
                        <a16:creationId xmlns:a16="http://schemas.microsoft.com/office/drawing/2014/main" id="{B8B02F83-77C3-6E34-43A1-D382B8A79D21}"/>
                      </a:ext>
                    </a:extLst>
                  </p:cNvPr>
                  <p:cNvSpPr txBox="1"/>
                  <p:nvPr/>
                </p:nvSpPr>
                <p:spPr>
                  <a:xfrm>
                    <a:off x="5986758" y="3950866"/>
                    <a:ext cx="845423" cy="219289"/>
                  </a:xfrm>
                  <a:prstGeom prst="rect">
                    <a:avLst/>
                  </a:prstGeom>
                  <a:ln w="12700">
                    <a:miter lim="400000"/>
                  </a:ln>
                  <a:extLst>
                    <a:ext uri="{C572A759-6A51-4108-AA02-DFA0A04FC94B}">
                      <ma14:wrappingTextBoxFlag xmlns="" xmlns:ma14="http://schemas.microsoft.com/office/mac/drawingml/2011/main" val="1"/>
                    </a:ext>
                  </a:extLst>
                </p:spPr>
                <p:txBody>
                  <a:bodyPr wrap="square" lIns="17144" tIns="17144" rIns="17144" bIns="17144" anchor="ctr">
                    <a:spAutoFit/>
                  </a:bodyPr>
                  <a:lstStyle>
                    <a:lvl1pPr algn="ctr" defTabSz="1219720">
                      <a:defRPr>
                        <a:solidFill>
                          <a:schemeClr val="accent1"/>
                        </a:solidFill>
                        <a:latin typeface="Microsoft YaHei"/>
                        <a:ea typeface="Microsoft YaHei"/>
                        <a:cs typeface="Microsoft YaHei"/>
                        <a:sym typeface="Microsoft YaHei"/>
                      </a:defRPr>
                    </a:lvl1pPr>
                  </a:lstStyle>
                  <a:p>
                    <a:r>
                      <a:rPr sz="1200" dirty="0" err="1">
                        <a:solidFill>
                          <a:schemeClr val="accent1">
                            <a:lumMod val="75000"/>
                          </a:schemeClr>
                        </a:solidFill>
                      </a:rPr>
                      <a:t>制品预推送</a:t>
                    </a:r>
                    <a:endParaRPr sz="1200" dirty="0">
                      <a:solidFill>
                        <a:schemeClr val="accent1">
                          <a:lumMod val="75000"/>
                        </a:schemeClr>
                      </a:solidFill>
                    </a:endParaRPr>
                  </a:p>
                </p:txBody>
              </p:sp>
            </p:grpSp>
            <p:sp>
              <p:nvSpPr>
                <p:cNvPr id="108" name="线条">
                  <a:extLst>
                    <a:ext uri="{FF2B5EF4-FFF2-40B4-BE49-F238E27FC236}">
                      <a16:creationId xmlns:a16="http://schemas.microsoft.com/office/drawing/2014/main" id="{44821789-CE38-7F26-C92E-892271ED71A1}"/>
                    </a:ext>
                  </a:extLst>
                </p:cNvPr>
                <p:cNvSpPr/>
                <p:nvPr/>
              </p:nvSpPr>
              <p:spPr>
                <a:xfrm rot="10800000" flipH="1">
                  <a:off x="6900558" y="3912428"/>
                  <a:ext cx="719898" cy="1891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644" y="0"/>
                      </a:lnTo>
                      <a:lnTo>
                        <a:pt x="9644" y="21600"/>
                      </a:lnTo>
                      <a:lnTo>
                        <a:pt x="21600" y="21600"/>
                      </a:lnTo>
                    </a:path>
                  </a:pathLst>
                </a:custGeom>
                <a:ln w="12700">
                  <a:solidFill>
                    <a:srgbClr val="0B9EFF">
                      <a:alpha val="73924"/>
                    </a:srgbClr>
                  </a:solidFill>
                  <a:prstDash val="dash"/>
                  <a:tailEnd type="triangle"/>
                </a:ln>
              </p:spPr>
              <p:txBody>
                <a:bodyPr lIns="19050" tIns="19050" rIns="19050" bIns="19050" anchor="ctr"/>
                <a:lstStyle/>
                <a:p>
                  <a:pPr defTabSz="457395">
                    <a:defRPr sz="4600">
                      <a:latin typeface="等线"/>
                      <a:ea typeface="等线"/>
                      <a:cs typeface="等线"/>
                      <a:sym typeface="等线"/>
                    </a:defRPr>
                  </a:pPr>
                  <a:endParaRPr sz="1200">
                    <a:solidFill>
                      <a:schemeClr val="accent1">
                        <a:lumMod val="75000"/>
                      </a:schemeClr>
                    </a:solidFill>
                  </a:endParaRPr>
                </a:p>
              </p:txBody>
            </p:sp>
          </p:grpSp>
        </p:grpSp>
        <p:grpSp>
          <p:nvGrpSpPr>
            <p:cNvPr id="126" name="组合 125">
              <a:extLst>
                <a:ext uri="{FF2B5EF4-FFF2-40B4-BE49-F238E27FC236}">
                  <a16:creationId xmlns:a16="http://schemas.microsoft.com/office/drawing/2014/main" id="{A44F7D6F-DB04-9F00-B6D1-152996D58465}"/>
                </a:ext>
              </a:extLst>
            </p:cNvPr>
            <p:cNvGrpSpPr/>
            <p:nvPr/>
          </p:nvGrpSpPr>
          <p:grpSpPr>
            <a:xfrm>
              <a:off x="8675385" y="1649981"/>
              <a:ext cx="343443" cy="1784123"/>
              <a:chOff x="8580355" y="1677873"/>
              <a:chExt cx="343443" cy="1784123"/>
            </a:xfrm>
          </p:grpSpPr>
          <p:sp>
            <p:nvSpPr>
              <p:cNvPr id="120" name="圆角矩形">
                <a:extLst>
                  <a:ext uri="{FF2B5EF4-FFF2-40B4-BE49-F238E27FC236}">
                    <a16:creationId xmlns:a16="http://schemas.microsoft.com/office/drawing/2014/main" id="{60B58F1B-49E6-178D-EE80-3487BDADD03C}"/>
                  </a:ext>
                </a:extLst>
              </p:cNvPr>
              <p:cNvSpPr/>
              <p:nvPr/>
            </p:nvSpPr>
            <p:spPr>
              <a:xfrm>
                <a:off x="8580355" y="1677873"/>
                <a:ext cx="339800" cy="1784123"/>
              </a:xfrm>
              <a:prstGeom prst="roundRect">
                <a:avLst>
                  <a:gd name="adj" fmla="val 419"/>
                </a:avLst>
              </a:prstGeom>
              <a:ln>
                <a:solidFill>
                  <a:srgbClr val="929292"/>
                </a:solidFill>
                <a:miter lim="400000"/>
              </a:ln>
            </p:spPr>
            <p:txBody>
              <a:bodyPr lIns="19050" tIns="19050" rIns="19050" bIns="19050" anchor="ctr"/>
              <a:lstStyle/>
              <a:p>
                <a:pPr algn="ctr">
                  <a:lnSpc>
                    <a:spcPct val="100000"/>
                  </a:lnSpc>
                  <a:defRPr sz="3200"/>
                </a:pPr>
                <a:endParaRPr sz="1200">
                  <a:solidFill>
                    <a:schemeClr val="accent1">
                      <a:lumMod val="75000"/>
                    </a:schemeClr>
                  </a:solidFill>
                </a:endParaRPr>
              </a:p>
            </p:txBody>
          </p:sp>
          <p:sp>
            <p:nvSpPr>
              <p:cNvPr id="121" name="产品整体介绍">
                <a:extLst>
                  <a:ext uri="{FF2B5EF4-FFF2-40B4-BE49-F238E27FC236}">
                    <a16:creationId xmlns:a16="http://schemas.microsoft.com/office/drawing/2014/main" id="{A435AF0C-6427-F9CA-4E24-28DCB76081AB}"/>
                  </a:ext>
                </a:extLst>
              </p:cNvPr>
              <p:cNvSpPr txBox="1"/>
              <p:nvPr/>
            </p:nvSpPr>
            <p:spPr>
              <a:xfrm>
                <a:off x="8636700" y="2186059"/>
                <a:ext cx="287098" cy="718895"/>
              </a:xfrm>
              <a:prstGeom prst="rect">
                <a:avLst/>
              </a:prstGeom>
              <a:ln w="12700">
                <a:miter lim="400000"/>
              </a:ln>
              <a:extLst>
                <a:ext uri="{C572A759-6A51-4108-AA02-DFA0A04FC94B}">
                  <ma14:wrappingTextBoxFlag xmlns="" xmlns:ma14="http://schemas.microsoft.com/office/mac/drawingml/2011/main" val="1"/>
                </a:ext>
              </a:extLst>
            </p:spPr>
            <p:txBody>
              <a:bodyPr wrap="square" lIns="26787" tIns="26787" rIns="26787" bIns="26787" anchor="ctr">
                <a:spAutoFit/>
              </a:bodyPr>
              <a:lstStyle>
                <a:lvl1pPr>
                  <a:lnSpc>
                    <a:spcPct val="90000"/>
                  </a:lnSpc>
                  <a:defRPr sz="2800" b="1">
                    <a:solidFill>
                      <a:srgbClr val="FFFFFF"/>
                    </a:solidFill>
                  </a:defRPr>
                </a:lvl1pPr>
              </a:lstStyle>
              <a:p>
                <a:r>
                  <a:rPr sz="1200" dirty="0" err="1">
                    <a:solidFill>
                      <a:schemeClr val="accent1">
                        <a:lumMod val="75000"/>
                      </a:schemeClr>
                    </a:solidFill>
                  </a:rPr>
                  <a:t>动态扩容</a:t>
                </a:r>
                <a:endParaRPr sz="1200" dirty="0">
                  <a:solidFill>
                    <a:schemeClr val="accent1">
                      <a:lumMod val="75000"/>
                    </a:schemeClr>
                  </a:solidFill>
                </a:endParaRPr>
              </a:p>
            </p:txBody>
          </p:sp>
        </p:grpSp>
        <p:sp>
          <p:nvSpPr>
            <p:cNvPr id="123" name="线条">
              <a:extLst>
                <a:ext uri="{FF2B5EF4-FFF2-40B4-BE49-F238E27FC236}">
                  <a16:creationId xmlns:a16="http://schemas.microsoft.com/office/drawing/2014/main" id="{76C7905F-91D3-80C2-4E5A-2FAE1822361A}"/>
                </a:ext>
              </a:extLst>
            </p:cNvPr>
            <p:cNvSpPr/>
            <p:nvPr/>
          </p:nvSpPr>
          <p:spPr>
            <a:xfrm rot="10800000" flipH="1">
              <a:off x="8236823" y="2695552"/>
              <a:ext cx="429463" cy="13989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644" y="0"/>
                  </a:lnTo>
                  <a:lnTo>
                    <a:pt x="9644" y="21600"/>
                  </a:lnTo>
                  <a:lnTo>
                    <a:pt x="21600" y="21600"/>
                  </a:lnTo>
                </a:path>
              </a:pathLst>
            </a:custGeom>
            <a:ln w="12700">
              <a:solidFill>
                <a:srgbClr val="0B9EFF">
                  <a:alpha val="73924"/>
                </a:srgbClr>
              </a:solidFill>
              <a:prstDash val="dash"/>
              <a:tailEnd type="triangle"/>
            </a:ln>
          </p:spPr>
          <p:txBody>
            <a:bodyPr lIns="19050" tIns="19050" rIns="19050" bIns="19050" anchor="ctr"/>
            <a:lstStyle/>
            <a:p>
              <a:pPr defTabSz="457395">
                <a:defRPr sz="4600">
                  <a:latin typeface="等线"/>
                  <a:ea typeface="等线"/>
                  <a:cs typeface="等线"/>
                  <a:sym typeface="等线"/>
                </a:defRPr>
              </a:pPr>
              <a:endParaRPr sz="1200">
                <a:solidFill>
                  <a:schemeClr val="accent1">
                    <a:lumMod val="75000"/>
                  </a:schemeClr>
                </a:solidFill>
              </a:endParaRPr>
            </a:p>
          </p:txBody>
        </p:sp>
        <p:sp>
          <p:nvSpPr>
            <p:cNvPr id="149" name="线条">
              <a:extLst>
                <a:ext uri="{FF2B5EF4-FFF2-40B4-BE49-F238E27FC236}">
                  <a16:creationId xmlns:a16="http://schemas.microsoft.com/office/drawing/2014/main" id="{51791E81-A764-5127-8563-55F6D133D7A5}"/>
                </a:ext>
              </a:extLst>
            </p:cNvPr>
            <p:cNvSpPr/>
            <p:nvPr/>
          </p:nvSpPr>
          <p:spPr>
            <a:xfrm flipV="1">
              <a:off x="8199097" y="2483243"/>
              <a:ext cx="451700" cy="10445"/>
            </a:xfrm>
            <a:prstGeom prst="line">
              <a:avLst/>
            </a:prstGeom>
            <a:ln w="28575">
              <a:solidFill>
                <a:schemeClr val="accent1">
                  <a:lumMod val="75000"/>
                </a:schemeClr>
              </a:solidFill>
              <a:prstDash val="solid"/>
              <a:miter lim="400000"/>
              <a:headEnd type="oval"/>
              <a:tailEnd type="triangle"/>
            </a:ln>
          </p:spPr>
          <p:txBody>
            <a:bodyPr lIns="17144" tIns="17144" rIns="17144" bIns="17144"/>
            <a:lstStyle/>
            <a:p>
              <a:endParaRPr sz="1200">
                <a:solidFill>
                  <a:schemeClr val="accent1">
                    <a:lumMod val="75000"/>
                  </a:schemeClr>
                </a:solidFill>
              </a:endParaRPr>
            </a:p>
          </p:txBody>
        </p:sp>
      </p:grpSp>
    </p:spTree>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394216-5EAE-BD4D-8645-E83507A85D48}"/>
              </a:ext>
            </a:extLst>
          </p:cNvPr>
          <p:cNvSpPr>
            <a:spLocks noGrp="1"/>
          </p:cNvSpPr>
          <p:nvPr>
            <p:ph type="title"/>
          </p:nvPr>
        </p:nvSpPr>
        <p:spPr/>
        <p:txBody>
          <a:bodyPr/>
          <a:lstStyle/>
          <a:p>
            <a:r>
              <a:rPr lang="zh-CN" altLang="en-US" sz="2800" dirty="0">
                <a:solidFill>
                  <a:schemeClr val="accent1"/>
                </a:solidFill>
                <a:latin typeface="Microsoft YaHei" panose="020B0503020204020204" pitchFamily="34" charset="-122"/>
                <a:ea typeface="Microsoft YaHei" panose="020B0503020204020204" pitchFamily="34" charset="-122"/>
                <a:sym typeface="Alibaba-PuHuiTi-M"/>
              </a:rPr>
              <a:t>持续测试的特点</a:t>
            </a:r>
            <a:endParaRPr kumimoji="1" lang="zh-CN" altLang="en-US" dirty="0"/>
          </a:p>
        </p:txBody>
      </p:sp>
      <p:sp>
        <p:nvSpPr>
          <p:cNvPr id="4" name="Shape 234">
            <a:extLst>
              <a:ext uri="{FF2B5EF4-FFF2-40B4-BE49-F238E27FC236}">
                <a16:creationId xmlns:a16="http://schemas.microsoft.com/office/drawing/2014/main" id="{64B6F701-DA97-93AF-8ACE-360F8241D04C}"/>
              </a:ext>
            </a:extLst>
          </p:cNvPr>
          <p:cNvSpPr/>
          <p:nvPr/>
        </p:nvSpPr>
        <p:spPr>
          <a:xfrm>
            <a:off x="181181" y="1639387"/>
            <a:ext cx="1516433" cy="617518"/>
          </a:xfrm>
          <a:prstGeom prst="rect">
            <a:avLst/>
          </a:prstGeom>
          <a:ln w="12700">
            <a:miter lim="400000"/>
          </a:ln>
        </p:spPr>
        <p:txBody>
          <a:bodyPr wrap="square" lIns="122893" tIns="122893" rIns="122893" bIns="122893" anchor="ctr">
            <a:spAutoFit/>
          </a:bodyPr>
          <a:lstStyle>
            <a:lvl1pPr>
              <a:defRPr sz="6800" b="1">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marL="342900" indent="-342900">
              <a:buClr>
                <a:schemeClr val="tx1">
                  <a:lumMod val="60000"/>
                  <a:lumOff val="40000"/>
                </a:schemeClr>
              </a:buClr>
              <a:buSzPct val="80000"/>
              <a:buFont typeface="Wingdings" pitchFamily="2" charset="2"/>
              <a:buChar char="l"/>
            </a:pPr>
            <a:r>
              <a:rPr lang="zh-CN" altLang="en-US" sz="2400" b="0" dirty="0">
                <a:solidFill>
                  <a:schemeClr val="accent1"/>
                </a:solidFill>
                <a:latin typeface="Microsoft YaHei" panose="020B0503020204020204" pitchFamily="34" charset="-122"/>
                <a:ea typeface="Microsoft YaHei" panose="020B0503020204020204" pitchFamily="34" charset="-122"/>
              </a:rPr>
              <a:t>足够快</a:t>
            </a:r>
            <a:endParaRPr sz="2400" b="0" dirty="0">
              <a:solidFill>
                <a:schemeClr val="accent1"/>
              </a:solidFill>
              <a:latin typeface="Microsoft YaHei" panose="020B0503020204020204" pitchFamily="34" charset="-122"/>
              <a:ea typeface="Microsoft YaHei" panose="020B0503020204020204" pitchFamily="34" charset="-122"/>
              <a:sym typeface="Alibaba-PuHuiTi-M"/>
            </a:endParaRPr>
          </a:p>
        </p:txBody>
      </p:sp>
      <p:sp>
        <p:nvSpPr>
          <p:cNvPr id="5" name="Shape 234">
            <a:extLst>
              <a:ext uri="{FF2B5EF4-FFF2-40B4-BE49-F238E27FC236}">
                <a16:creationId xmlns:a16="http://schemas.microsoft.com/office/drawing/2014/main" id="{23ECA8EC-8A71-551D-2847-42A93511FFF9}"/>
              </a:ext>
            </a:extLst>
          </p:cNvPr>
          <p:cNvSpPr/>
          <p:nvPr/>
        </p:nvSpPr>
        <p:spPr>
          <a:xfrm>
            <a:off x="227506" y="2237360"/>
            <a:ext cx="1765338" cy="2051309"/>
          </a:xfrm>
          <a:prstGeom prst="rect">
            <a:avLst/>
          </a:prstGeom>
          <a:ln w="12700">
            <a:miter lim="400000"/>
          </a:ln>
        </p:spPr>
        <p:txBody>
          <a:bodyPr wrap="square" lIns="122893" tIns="122893" rIns="122893" bIns="122893" anchor="ctr">
            <a:spAutoFit/>
          </a:bodyPr>
          <a:lstStyle>
            <a:lvl1pPr>
              <a:defRPr sz="6800" b="1">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a:lnSpc>
                <a:spcPct val="150000"/>
              </a:lnSpc>
            </a:pPr>
            <a:r>
              <a:rPr lang="zh-CN" altLang="en-US" sz="1600" b="0" dirty="0">
                <a:solidFill>
                  <a:schemeClr val="accent4">
                    <a:lumMod val="25000"/>
                  </a:schemeClr>
                </a:solidFill>
                <a:latin typeface="Microsoft YaHei" panose="020B0503020204020204" pitchFamily="34" charset="-122"/>
                <a:ea typeface="Microsoft YaHei" panose="020B0503020204020204" pitchFamily="34" charset="-122"/>
                <a:sym typeface="Alibaba-PuHuiTi-M"/>
              </a:rPr>
              <a:t>整个测试过程要快，一方面高度自动化测试，另方面业务端到端的探索式测试</a:t>
            </a:r>
            <a:endParaRPr sz="1600" b="0" dirty="0">
              <a:solidFill>
                <a:schemeClr val="accent4">
                  <a:lumMod val="25000"/>
                </a:schemeClr>
              </a:solidFill>
              <a:latin typeface="Microsoft YaHei" panose="020B0503020204020204" pitchFamily="34" charset="-122"/>
              <a:ea typeface="Microsoft YaHei" panose="020B0503020204020204" pitchFamily="34" charset="-122"/>
              <a:sym typeface="Alibaba-PuHuiTi-M"/>
            </a:endParaRPr>
          </a:p>
        </p:txBody>
      </p:sp>
      <p:sp>
        <p:nvSpPr>
          <p:cNvPr id="6" name="Shape 234">
            <a:extLst>
              <a:ext uri="{FF2B5EF4-FFF2-40B4-BE49-F238E27FC236}">
                <a16:creationId xmlns:a16="http://schemas.microsoft.com/office/drawing/2014/main" id="{7B8CBC50-C273-0245-1620-ED67F25DA934}"/>
              </a:ext>
            </a:extLst>
          </p:cNvPr>
          <p:cNvSpPr/>
          <p:nvPr/>
        </p:nvSpPr>
        <p:spPr>
          <a:xfrm>
            <a:off x="2066696" y="1639387"/>
            <a:ext cx="2284587" cy="617518"/>
          </a:xfrm>
          <a:prstGeom prst="rect">
            <a:avLst/>
          </a:prstGeom>
          <a:ln w="12700">
            <a:miter lim="400000"/>
          </a:ln>
        </p:spPr>
        <p:txBody>
          <a:bodyPr wrap="square" lIns="122893" tIns="122893" rIns="122893" bIns="122893" anchor="ctr">
            <a:spAutoFit/>
          </a:bodyPr>
          <a:lstStyle>
            <a:lvl1pPr>
              <a:defRPr sz="6800" b="1">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marL="342900" indent="-342900">
              <a:buClr>
                <a:schemeClr val="tx1">
                  <a:lumMod val="60000"/>
                  <a:lumOff val="40000"/>
                </a:schemeClr>
              </a:buClr>
              <a:buSzPct val="80000"/>
              <a:buFont typeface="Wingdings" pitchFamily="2" charset="2"/>
              <a:buChar char="l"/>
            </a:pPr>
            <a:r>
              <a:rPr lang="zh-CN" altLang="en-US" sz="2400" b="0" dirty="0">
                <a:solidFill>
                  <a:schemeClr val="accent1"/>
                </a:solidFill>
                <a:latin typeface="Microsoft YaHei" panose="020B0503020204020204" pitchFamily="34" charset="-122"/>
                <a:ea typeface="Microsoft YaHei" panose="020B0503020204020204" pitchFamily="34" charset="-122"/>
                <a:sym typeface="Alibaba-PuHuiTi-M"/>
              </a:rPr>
              <a:t>准确且有效</a:t>
            </a:r>
            <a:endParaRPr sz="2400" b="0" dirty="0">
              <a:solidFill>
                <a:schemeClr val="accent1"/>
              </a:solidFill>
              <a:latin typeface="Microsoft YaHei" panose="020B0503020204020204" pitchFamily="34" charset="-122"/>
              <a:ea typeface="Microsoft YaHei" panose="020B0503020204020204" pitchFamily="34" charset="-122"/>
              <a:sym typeface="Alibaba-PuHuiTi-M"/>
            </a:endParaRPr>
          </a:p>
        </p:txBody>
      </p:sp>
      <p:sp>
        <p:nvSpPr>
          <p:cNvPr id="7" name="Shape 234">
            <a:extLst>
              <a:ext uri="{FF2B5EF4-FFF2-40B4-BE49-F238E27FC236}">
                <a16:creationId xmlns:a16="http://schemas.microsoft.com/office/drawing/2014/main" id="{352FEA50-BED8-09A6-3175-02E3580DBF42}"/>
              </a:ext>
            </a:extLst>
          </p:cNvPr>
          <p:cNvSpPr/>
          <p:nvPr/>
        </p:nvSpPr>
        <p:spPr>
          <a:xfrm>
            <a:off x="2309415" y="2250031"/>
            <a:ext cx="1988212" cy="1681977"/>
          </a:xfrm>
          <a:prstGeom prst="rect">
            <a:avLst/>
          </a:prstGeom>
          <a:ln w="12700">
            <a:miter lim="400000"/>
          </a:ln>
        </p:spPr>
        <p:txBody>
          <a:bodyPr wrap="square" lIns="122893" tIns="122893" rIns="122893" bIns="122893" anchor="ctr">
            <a:spAutoFit/>
          </a:bodyPr>
          <a:lstStyle>
            <a:lvl1pPr>
              <a:defRPr sz="6800" b="1">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a:lnSpc>
                <a:spcPct val="150000"/>
              </a:lnSpc>
            </a:pPr>
            <a:r>
              <a:rPr lang="zh-CN" altLang="en-US" sz="1600" b="0" dirty="0">
                <a:solidFill>
                  <a:schemeClr val="accent4">
                    <a:lumMod val="50000"/>
                  </a:schemeClr>
                </a:solidFill>
                <a:latin typeface="Microsoft YaHei" panose="020B0503020204020204" pitchFamily="34" charset="-122"/>
                <a:ea typeface="Microsoft YaHei" panose="020B0503020204020204" pitchFamily="34" charset="-122"/>
                <a:sym typeface="Alibaba-PuHuiTi-M"/>
              </a:rPr>
              <a:t>被测系统往往很复杂，不可能做全回归测试，而是要推行精准测试</a:t>
            </a:r>
            <a:endParaRPr sz="1600" b="0" dirty="0">
              <a:solidFill>
                <a:schemeClr val="accent4">
                  <a:lumMod val="50000"/>
                </a:schemeClr>
              </a:solidFill>
              <a:latin typeface="Microsoft YaHei" panose="020B0503020204020204" pitchFamily="34" charset="-122"/>
              <a:ea typeface="Microsoft YaHei" panose="020B0503020204020204" pitchFamily="34" charset="-122"/>
              <a:sym typeface="Alibaba-PuHuiTi-M"/>
            </a:endParaRPr>
          </a:p>
        </p:txBody>
      </p:sp>
      <p:sp>
        <p:nvSpPr>
          <p:cNvPr id="8" name="Shape 234">
            <a:extLst>
              <a:ext uri="{FF2B5EF4-FFF2-40B4-BE49-F238E27FC236}">
                <a16:creationId xmlns:a16="http://schemas.microsoft.com/office/drawing/2014/main" id="{FA280AC8-9AF1-B4A4-2468-E876E3CCC954}"/>
              </a:ext>
            </a:extLst>
          </p:cNvPr>
          <p:cNvSpPr/>
          <p:nvPr/>
        </p:nvSpPr>
        <p:spPr>
          <a:xfrm>
            <a:off x="4446297" y="1639387"/>
            <a:ext cx="1986034" cy="617518"/>
          </a:xfrm>
          <a:prstGeom prst="rect">
            <a:avLst/>
          </a:prstGeom>
          <a:ln w="12700">
            <a:miter lim="400000"/>
          </a:ln>
        </p:spPr>
        <p:txBody>
          <a:bodyPr wrap="square" lIns="122893" tIns="122893" rIns="122893" bIns="122893" anchor="ctr">
            <a:spAutoFit/>
          </a:bodyPr>
          <a:lstStyle>
            <a:lvl1pPr>
              <a:defRPr sz="6800" b="1">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marL="342900" indent="-342900">
              <a:buClr>
                <a:schemeClr val="tx1">
                  <a:lumMod val="60000"/>
                  <a:lumOff val="40000"/>
                </a:schemeClr>
              </a:buClr>
              <a:buSzPct val="80000"/>
              <a:buFont typeface="Wingdings" pitchFamily="2" charset="2"/>
              <a:buChar char="l"/>
            </a:pPr>
            <a:r>
              <a:rPr lang="zh-CN" altLang="en-US" sz="2400" b="0" dirty="0">
                <a:solidFill>
                  <a:schemeClr val="accent1"/>
                </a:solidFill>
                <a:latin typeface="Microsoft YaHei" panose="020B0503020204020204" pitchFamily="34" charset="-122"/>
                <a:ea typeface="Microsoft YaHei" panose="020B0503020204020204" pitchFamily="34" charset="-122"/>
                <a:sym typeface="Alibaba-PuHuiTi-M"/>
              </a:rPr>
              <a:t>平滑有序</a:t>
            </a:r>
            <a:endParaRPr sz="2400" b="0" dirty="0">
              <a:solidFill>
                <a:schemeClr val="accent1"/>
              </a:solidFill>
              <a:latin typeface="Microsoft YaHei" panose="020B0503020204020204" pitchFamily="34" charset="-122"/>
              <a:ea typeface="Microsoft YaHei" panose="020B0503020204020204" pitchFamily="34" charset="-122"/>
              <a:sym typeface="Alibaba-PuHuiTi-M"/>
            </a:endParaRPr>
          </a:p>
        </p:txBody>
      </p:sp>
      <p:sp>
        <p:nvSpPr>
          <p:cNvPr id="9" name="Shape 234">
            <a:extLst>
              <a:ext uri="{FF2B5EF4-FFF2-40B4-BE49-F238E27FC236}">
                <a16:creationId xmlns:a16="http://schemas.microsoft.com/office/drawing/2014/main" id="{AA9A61C6-4920-FB1E-F6C2-9980BB57C734}"/>
              </a:ext>
            </a:extLst>
          </p:cNvPr>
          <p:cNvSpPr/>
          <p:nvPr/>
        </p:nvSpPr>
        <p:spPr>
          <a:xfrm>
            <a:off x="4574477" y="2237359"/>
            <a:ext cx="1912182" cy="2051309"/>
          </a:xfrm>
          <a:prstGeom prst="rect">
            <a:avLst/>
          </a:prstGeom>
          <a:ln w="12700">
            <a:miter lim="400000"/>
          </a:ln>
        </p:spPr>
        <p:txBody>
          <a:bodyPr wrap="square" lIns="122893" tIns="122893" rIns="122893" bIns="122893" anchor="ctr">
            <a:spAutoFit/>
          </a:bodyPr>
          <a:lstStyle>
            <a:lvl1pPr>
              <a:defRPr sz="6800" b="1">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a:lnSpc>
                <a:spcPct val="150000"/>
              </a:lnSpc>
            </a:pPr>
            <a:r>
              <a:rPr lang="zh-CN" altLang="en-US" sz="1600" b="0" dirty="0">
                <a:solidFill>
                  <a:schemeClr val="accent4">
                    <a:lumMod val="25000"/>
                  </a:schemeClr>
                </a:solidFill>
                <a:latin typeface="Microsoft YaHei" panose="020B0503020204020204" pitchFamily="34" charset="-122"/>
                <a:ea typeface="Microsoft YaHei" panose="020B0503020204020204" pitchFamily="34" charset="-122"/>
                <a:sym typeface="Alibaba-PuHuiTi-M"/>
              </a:rPr>
              <a:t>打通整个测试过程：测试左移到测试右移、单元测试到系统测试、静态测试到动态测试</a:t>
            </a:r>
            <a:endParaRPr sz="1600" b="0" dirty="0">
              <a:solidFill>
                <a:schemeClr val="accent4">
                  <a:lumMod val="25000"/>
                </a:schemeClr>
              </a:solidFill>
              <a:latin typeface="Microsoft YaHei" panose="020B0503020204020204" pitchFamily="34" charset="-122"/>
              <a:ea typeface="Microsoft YaHei" panose="020B0503020204020204" pitchFamily="34" charset="-122"/>
              <a:sym typeface="Alibaba-PuHuiTi-M"/>
            </a:endParaRPr>
          </a:p>
        </p:txBody>
      </p:sp>
      <p:sp>
        <p:nvSpPr>
          <p:cNvPr id="10" name="Shape 234">
            <a:extLst>
              <a:ext uri="{FF2B5EF4-FFF2-40B4-BE49-F238E27FC236}">
                <a16:creationId xmlns:a16="http://schemas.microsoft.com/office/drawing/2014/main" id="{06129B36-D05E-369B-E2D1-5F3AED1DC2D8}"/>
              </a:ext>
            </a:extLst>
          </p:cNvPr>
          <p:cNvSpPr/>
          <p:nvPr/>
        </p:nvSpPr>
        <p:spPr>
          <a:xfrm>
            <a:off x="6686121" y="1619842"/>
            <a:ext cx="2395938" cy="617518"/>
          </a:xfrm>
          <a:prstGeom prst="rect">
            <a:avLst/>
          </a:prstGeom>
          <a:ln w="12700">
            <a:miter lim="400000"/>
          </a:ln>
        </p:spPr>
        <p:txBody>
          <a:bodyPr wrap="square" lIns="122893" tIns="122893" rIns="122893" bIns="122893" anchor="ctr">
            <a:spAutoFit/>
          </a:bodyPr>
          <a:lstStyle>
            <a:lvl1pPr>
              <a:defRPr sz="6800" b="1">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marL="342900" indent="-342900">
              <a:buClr>
                <a:schemeClr val="tx1">
                  <a:lumMod val="60000"/>
                  <a:lumOff val="40000"/>
                </a:schemeClr>
              </a:buClr>
              <a:buSzPct val="80000"/>
              <a:buFont typeface="Wingdings" pitchFamily="2" charset="2"/>
              <a:buChar char="l"/>
            </a:pPr>
            <a:r>
              <a:rPr lang="zh-CN" altLang="en-US" sz="2400" b="0" dirty="0">
                <a:solidFill>
                  <a:schemeClr val="accent1"/>
                </a:solidFill>
                <a:latin typeface="Microsoft YaHei" panose="020B0503020204020204" pitchFamily="34" charset="-122"/>
                <a:ea typeface="Microsoft YaHei" panose="020B0503020204020204" pitchFamily="34" charset="-122"/>
                <a:sym typeface="Alibaba-PuHuiTi-M"/>
              </a:rPr>
              <a:t>与</a:t>
            </a:r>
            <a:r>
              <a:rPr lang="en-US" altLang="zh-CN" sz="2400" b="0" dirty="0">
                <a:solidFill>
                  <a:schemeClr val="accent1"/>
                </a:solidFill>
                <a:latin typeface="Microsoft YaHei" panose="020B0503020204020204" pitchFamily="34" charset="-122"/>
                <a:ea typeface="Microsoft YaHei" panose="020B0503020204020204" pitchFamily="34" charset="-122"/>
                <a:sym typeface="Alibaba-PuHuiTi-M"/>
              </a:rPr>
              <a:t>CI/CD</a:t>
            </a:r>
            <a:r>
              <a:rPr lang="zh-CN" altLang="en-US" sz="2400" b="0" dirty="0">
                <a:solidFill>
                  <a:schemeClr val="accent1"/>
                </a:solidFill>
                <a:latin typeface="Microsoft YaHei" panose="020B0503020204020204" pitchFamily="34" charset="-122"/>
                <a:ea typeface="Microsoft YaHei" panose="020B0503020204020204" pitchFamily="34" charset="-122"/>
                <a:sym typeface="Alibaba-PuHuiTi-M"/>
              </a:rPr>
              <a:t>集成</a:t>
            </a:r>
            <a:endParaRPr sz="2400" b="0" dirty="0">
              <a:solidFill>
                <a:schemeClr val="accent1"/>
              </a:solidFill>
              <a:latin typeface="Microsoft YaHei" panose="020B0503020204020204" pitchFamily="34" charset="-122"/>
              <a:ea typeface="Microsoft YaHei" panose="020B0503020204020204" pitchFamily="34" charset="-122"/>
              <a:sym typeface="Alibaba-PuHuiTi-M"/>
            </a:endParaRPr>
          </a:p>
        </p:txBody>
      </p:sp>
      <p:sp>
        <p:nvSpPr>
          <p:cNvPr id="11" name="Shape 234">
            <a:extLst>
              <a:ext uri="{FF2B5EF4-FFF2-40B4-BE49-F238E27FC236}">
                <a16:creationId xmlns:a16="http://schemas.microsoft.com/office/drawing/2014/main" id="{F1BE9874-B150-9D56-BA10-25880D43E873}"/>
              </a:ext>
            </a:extLst>
          </p:cNvPr>
          <p:cNvSpPr/>
          <p:nvPr/>
        </p:nvSpPr>
        <p:spPr>
          <a:xfrm>
            <a:off x="7044930" y="2237359"/>
            <a:ext cx="1776567" cy="1681977"/>
          </a:xfrm>
          <a:prstGeom prst="rect">
            <a:avLst/>
          </a:prstGeom>
          <a:ln w="12700">
            <a:miter lim="400000"/>
          </a:ln>
        </p:spPr>
        <p:txBody>
          <a:bodyPr wrap="square" lIns="122893" tIns="122893" rIns="122893" bIns="122893" anchor="ctr">
            <a:spAutoFit/>
          </a:bodyPr>
          <a:lstStyle>
            <a:lvl1pPr>
              <a:defRPr sz="6800" b="1">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a:lnSpc>
                <a:spcPct val="150000"/>
              </a:lnSpc>
            </a:pPr>
            <a:r>
              <a:rPr lang="zh-CN" altLang="en-US" sz="1600" b="0" dirty="0">
                <a:solidFill>
                  <a:schemeClr val="accent4">
                    <a:lumMod val="50000"/>
                  </a:schemeClr>
                </a:solidFill>
                <a:latin typeface="Microsoft YaHei" panose="020B0503020204020204" pitchFamily="34" charset="-122"/>
                <a:ea typeface="Microsoft YaHei" panose="020B0503020204020204" pitchFamily="34" charset="-122"/>
                <a:sym typeface="Alibaba-PuHuiTi-M"/>
              </a:rPr>
              <a:t>与研发的持续构建、持续集成、持续部署、运维等环境的集成</a:t>
            </a:r>
            <a:endParaRPr sz="1600" b="0" dirty="0">
              <a:solidFill>
                <a:schemeClr val="accent4">
                  <a:lumMod val="50000"/>
                </a:schemeClr>
              </a:solidFill>
              <a:latin typeface="Microsoft YaHei" panose="020B0503020204020204" pitchFamily="34" charset="-122"/>
              <a:ea typeface="Microsoft YaHei" panose="020B0503020204020204" pitchFamily="34" charset="-122"/>
              <a:sym typeface="Alibaba-PuHuiTi-M"/>
            </a:endParaRPr>
          </a:p>
        </p:txBody>
      </p:sp>
    </p:spTree>
    <p:extLst>
      <p:ext uri="{BB962C8B-B14F-4D97-AF65-F5344CB8AC3E}">
        <p14:creationId xmlns:p14="http://schemas.microsoft.com/office/powerpoint/2010/main" val="2561792753"/>
      </p:ext>
    </p:extLst>
  </p:cSld>
  <p:clrMapOvr>
    <a:masterClrMapping/>
  </p:clrMapOvr>
  <p:transition spd="slow">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204965-E60F-DA93-4505-B0A8C6683F52}"/>
              </a:ext>
            </a:extLst>
          </p:cNvPr>
          <p:cNvSpPr>
            <a:spLocks noGrp="1"/>
          </p:cNvSpPr>
          <p:nvPr>
            <p:ph type="title"/>
          </p:nvPr>
        </p:nvSpPr>
        <p:spPr/>
        <p:txBody>
          <a:bodyPr/>
          <a:lstStyle/>
          <a:p>
            <a:r>
              <a:rPr kumimoji="1" lang="zh-CN" altLang="en-US" dirty="0"/>
              <a:t>持续测试实践框架</a:t>
            </a:r>
          </a:p>
        </p:txBody>
      </p:sp>
      <p:grpSp>
        <p:nvGrpSpPr>
          <p:cNvPr id="4" name="组合 3">
            <a:extLst>
              <a:ext uri="{FF2B5EF4-FFF2-40B4-BE49-F238E27FC236}">
                <a16:creationId xmlns:a16="http://schemas.microsoft.com/office/drawing/2014/main" id="{8079BA1B-BBFC-7623-C0FD-FDE97019D7BD}"/>
              </a:ext>
            </a:extLst>
          </p:cNvPr>
          <p:cNvGrpSpPr/>
          <p:nvPr/>
        </p:nvGrpSpPr>
        <p:grpSpPr>
          <a:xfrm>
            <a:off x="1186820" y="1002440"/>
            <a:ext cx="6268232" cy="3608472"/>
            <a:chOff x="233733" y="405508"/>
            <a:chExt cx="1040334" cy="582256"/>
          </a:xfrm>
        </p:grpSpPr>
        <p:pic>
          <p:nvPicPr>
            <p:cNvPr id="5" name="图片 4">
              <a:extLst>
                <a:ext uri="{FF2B5EF4-FFF2-40B4-BE49-F238E27FC236}">
                  <a16:creationId xmlns:a16="http://schemas.microsoft.com/office/drawing/2014/main" id="{300EC23D-8F48-F14E-385E-D147FF876E8A}"/>
                </a:ext>
              </a:extLst>
            </p:cNvPr>
            <p:cNvPicPr>
              <a:picLocks noChangeAspect="1"/>
            </p:cNvPicPr>
            <p:nvPr/>
          </p:nvPicPr>
          <p:blipFill>
            <a:blip r:embed="rId2"/>
            <a:stretch>
              <a:fillRect/>
            </a:stretch>
          </p:blipFill>
          <p:spPr>
            <a:xfrm>
              <a:off x="233733" y="858831"/>
              <a:ext cx="1040334" cy="128933"/>
            </a:xfrm>
            <a:prstGeom prst="rect">
              <a:avLst/>
            </a:prstGeom>
          </p:spPr>
        </p:pic>
        <p:pic>
          <p:nvPicPr>
            <p:cNvPr id="6" name="图片 5">
              <a:extLst>
                <a:ext uri="{FF2B5EF4-FFF2-40B4-BE49-F238E27FC236}">
                  <a16:creationId xmlns:a16="http://schemas.microsoft.com/office/drawing/2014/main" id="{362A3A92-1DC9-4C7B-5A8D-F71B56AF9DA1}"/>
                </a:ext>
              </a:extLst>
            </p:cNvPr>
            <p:cNvPicPr>
              <a:picLocks noChangeAspect="1"/>
            </p:cNvPicPr>
            <p:nvPr/>
          </p:nvPicPr>
          <p:blipFill>
            <a:blip r:embed="rId3"/>
            <a:stretch>
              <a:fillRect/>
            </a:stretch>
          </p:blipFill>
          <p:spPr>
            <a:xfrm>
              <a:off x="233733" y="631389"/>
              <a:ext cx="1040334" cy="117376"/>
            </a:xfrm>
            <a:prstGeom prst="rect">
              <a:avLst/>
            </a:prstGeom>
          </p:spPr>
        </p:pic>
        <p:pic>
          <p:nvPicPr>
            <p:cNvPr id="7" name="图片 6">
              <a:extLst>
                <a:ext uri="{FF2B5EF4-FFF2-40B4-BE49-F238E27FC236}">
                  <a16:creationId xmlns:a16="http://schemas.microsoft.com/office/drawing/2014/main" id="{CBCB3ED4-DE11-FD68-51DF-C4584FDCB766}"/>
                </a:ext>
              </a:extLst>
            </p:cNvPr>
            <p:cNvPicPr>
              <a:picLocks noChangeAspect="1"/>
            </p:cNvPicPr>
            <p:nvPr/>
          </p:nvPicPr>
          <p:blipFill>
            <a:blip r:embed="rId4"/>
            <a:stretch>
              <a:fillRect/>
            </a:stretch>
          </p:blipFill>
          <p:spPr>
            <a:xfrm>
              <a:off x="233733" y="405508"/>
              <a:ext cx="1040334" cy="115815"/>
            </a:xfrm>
            <a:prstGeom prst="rect">
              <a:avLst/>
            </a:prstGeom>
          </p:spPr>
        </p:pic>
        <p:sp>
          <p:nvSpPr>
            <p:cNvPr id="8" name="上下箭头 7">
              <a:extLst>
                <a:ext uri="{FF2B5EF4-FFF2-40B4-BE49-F238E27FC236}">
                  <a16:creationId xmlns:a16="http://schemas.microsoft.com/office/drawing/2014/main" id="{63BEBF72-F450-FBFD-EC21-F02A109E88DF}"/>
                </a:ext>
              </a:extLst>
            </p:cNvPr>
            <p:cNvSpPr/>
            <p:nvPr/>
          </p:nvSpPr>
          <p:spPr>
            <a:xfrm>
              <a:off x="1094112" y="753985"/>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806">
                <a:solidFill>
                  <a:schemeClr val="accent1"/>
                </a:solidFill>
              </a:endParaRPr>
            </a:p>
          </p:txBody>
        </p:sp>
        <p:sp>
          <p:nvSpPr>
            <p:cNvPr id="9" name="上下箭头 8">
              <a:extLst>
                <a:ext uri="{FF2B5EF4-FFF2-40B4-BE49-F238E27FC236}">
                  <a16:creationId xmlns:a16="http://schemas.microsoft.com/office/drawing/2014/main" id="{EE2F0773-493B-7066-4DE0-6BC92AAAE0CC}"/>
                </a:ext>
              </a:extLst>
            </p:cNvPr>
            <p:cNvSpPr/>
            <p:nvPr/>
          </p:nvSpPr>
          <p:spPr>
            <a:xfrm>
              <a:off x="834496" y="748764"/>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806">
                <a:solidFill>
                  <a:schemeClr val="accent1"/>
                </a:solidFill>
              </a:endParaRPr>
            </a:p>
          </p:txBody>
        </p:sp>
        <p:sp>
          <p:nvSpPr>
            <p:cNvPr id="10" name="上下箭头 9">
              <a:extLst>
                <a:ext uri="{FF2B5EF4-FFF2-40B4-BE49-F238E27FC236}">
                  <a16:creationId xmlns:a16="http://schemas.microsoft.com/office/drawing/2014/main" id="{BD1F52B0-C72A-DBED-8D48-79800D748C62}"/>
                </a:ext>
              </a:extLst>
            </p:cNvPr>
            <p:cNvSpPr/>
            <p:nvPr/>
          </p:nvSpPr>
          <p:spPr>
            <a:xfrm>
              <a:off x="509564" y="748765"/>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806">
                <a:solidFill>
                  <a:schemeClr val="accent1"/>
                </a:solidFill>
              </a:endParaRPr>
            </a:p>
          </p:txBody>
        </p:sp>
        <p:sp>
          <p:nvSpPr>
            <p:cNvPr id="11" name="上下箭头 10">
              <a:extLst>
                <a:ext uri="{FF2B5EF4-FFF2-40B4-BE49-F238E27FC236}">
                  <a16:creationId xmlns:a16="http://schemas.microsoft.com/office/drawing/2014/main" id="{F0FAF902-9050-3CAF-C7A2-1B42B0BA0B1F}"/>
                </a:ext>
              </a:extLst>
            </p:cNvPr>
            <p:cNvSpPr/>
            <p:nvPr/>
          </p:nvSpPr>
          <p:spPr>
            <a:xfrm>
              <a:off x="1080074" y="528876"/>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806">
                <a:solidFill>
                  <a:schemeClr val="accent1"/>
                </a:solidFill>
              </a:endParaRPr>
            </a:p>
          </p:txBody>
        </p:sp>
        <p:sp>
          <p:nvSpPr>
            <p:cNvPr id="12" name="上下箭头 11">
              <a:extLst>
                <a:ext uri="{FF2B5EF4-FFF2-40B4-BE49-F238E27FC236}">
                  <a16:creationId xmlns:a16="http://schemas.microsoft.com/office/drawing/2014/main" id="{FF0AB1BD-8D81-1232-2659-C2ABBC76D4DF}"/>
                </a:ext>
              </a:extLst>
            </p:cNvPr>
            <p:cNvSpPr/>
            <p:nvPr/>
          </p:nvSpPr>
          <p:spPr>
            <a:xfrm>
              <a:off x="629089" y="521566"/>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5806">
                <a:solidFill>
                  <a:schemeClr val="accent1"/>
                </a:solidFill>
              </a:endParaRPr>
            </a:p>
          </p:txBody>
        </p:sp>
      </p:grpSp>
      <p:pic>
        <p:nvPicPr>
          <p:cNvPr id="13" name="图片 12">
            <a:extLst>
              <a:ext uri="{FF2B5EF4-FFF2-40B4-BE49-F238E27FC236}">
                <a16:creationId xmlns:a16="http://schemas.microsoft.com/office/drawing/2014/main" id="{BC81E417-2DC1-0727-74B1-9050CA905A5E}"/>
              </a:ext>
            </a:extLst>
          </p:cNvPr>
          <p:cNvPicPr>
            <a:picLocks noChangeAspect="1"/>
          </p:cNvPicPr>
          <p:nvPr/>
        </p:nvPicPr>
        <p:blipFill>
          <a:blip r:embed="rId5"/>
          <a:stretch>
            <a:fillRect/>
          </a:stretch>
        </p:blipFill>
        <p:spPr>
          <a:xfrm>
            <a:off x="7671682" y="1923898"/>
            <a:ext cx="1356537" cy="1356537"/>
          </a:xfrm>
          <a:prstGeom prst="rect">
            <a:avLst/>
          </a:prstGeom>
        </p:spPr>
      </p:pic>
      <p:sp>
        <p:nvSpPr>
          <p:cNvPr id="14" name="文本框 13">
            <a:extLst>
              <a:ext uri="{FF2B5EF4-FFF2-40B4-BE49-F238E27FC236}">
                <a16:creationId xmlns:a16="http://schemas.microsoft.com/office/drawing/2014/main" id="{94053763-63F8-5FDA-5D92-D7E1FBC41C9C}"/>
              </a:ext>
            </a:extLst>
          </p:cNvPr>
          <p:cNvSpPr txBox="1"/>
          <p:nvPr/>
        </p:nvSpPr>
        <p:spPr>
          <a:xfrm>
            <a:off x="7563664" y="3280435"/>
            <a:ext cx="1569660" cy="461665"/>
          </a:xfrm>
          <a:prstGeom prst="rect">
            <a:avLst/>
          </a:prstGeom>
          <a:noFill/>
        </p:spPr>
        <p:txBody>
          <a:bodyPr wrap="none" rtlCol="0">
            <a:spAutoFit/>
          </a:bodyPr>
          <a:lstStyle/>
          <a:p>
            <a:pPr algn="ctr"/>
            <a:r>
              <a:rPr kumimoji="1" lang="zh-CN" altLang="en-US" sz="1200" dirty="0">
                <a:solidFill>
                  <a:schemeClr val="accent1">
                    <a:lumMod val="75000"/>
                  </a:schemeClr>
                </a:solidFill>
              </a:rPr>
              <a:t>扫码下载</a:t>
            </a:r>
            <a:endParaRPr kumimoji="1" lang="en-US" altLang="zh-CN" sz="1200" dirty="0">
              <a:solidFill>
                <a:schemeClr val="accent1">
                  <a:lumMod val="75000"/>
                </a:schemeClr>
              </a:solidFill>
            </a:endParaRPr>
          </a:p>
          <a:p>
            <a:pPr algn="ctr"/>
            <a:r>
              <a:rPr kumimoji="1" lang="en-US" altLang="zh-CN" sz="1200" dirty="0">
                <a:solidFill>
                  <a:schemeClr val="accent1">
                    <a:lumMod val="75000"/>
                  </a:schemeClr>
                </a:solidFill>
              </a:rPr>
              <a:t>《</a:t>
            </a:r>
            <a:r>
              <a:rPr kumimoji="1" lang="zh-CN" altLang="en-US" sz="1200" dirty="0">
                <a:solidFill>
                  <a:schemeClr val="accent1">
                    <a:lumMod val="75000"/>
                  </a:schemeClr>
                </a:solidFill>
              </a:rPr>
              <a:t>持续测试白皮书</a:t>
            </a:r>
            <a:r>
              <a:rPr kumimoji="1" lang="en-US" altLang="zh-CN" sz="1200" dirty="0">
                <a:solidFill>
                  <a:schemeClr val="accent1">
                    <a:lumMod val="75000"/>
                  </a:schemeClr>
                </a:solidFill>
              </a:rPr>
              <a:t>》</a:t>
            </a:r>
            <a:endParaRPr kumimoji="1" lang="zh-CN" altLang="en-US" sz="1200" dirty="0">
              <a:solidFill>
                <a:schemeClr val="accent1">
                  <a:lumMod val="75000"/>
                </a:schemeClr>
              </a:solidFill>
            </a:endParaRPr>
          </a:p>
        </p:txBody>
      </p:sp>
    </p:spTree>
    <p:extLst>
      <p:ext uri="{BB962C8B-B14F-4D97-AF65-F5344CB8AC3E}">
        <p14:creationId xmlns:p14="http://schemas.microsoft.com/office/powerpoint/2010/main" val="2617981383"/>
      </p:ext>
    </p:extLst>
  </p:cSld>
  <p:clrMapOvr>
    <a:masterClrMapping/>
  </p:clrMapOvr>
  <p:transition spd="slow">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dirty="0">
                <a:latin typeface="微软雅黑" panose="020B0503020204020204" pitchFamily="34" charset="-122"/>
                <a:ea typeface="微软雅黑" panose="020B0503020204020204" pitchFamily="34" charset="-122"/>
              </a:rPr>
              <a:t>本章小结</a:t>
            </a:r>
          </a:p>
        </p:txBody>
      </p:sp>
      <p:sp>
        <p:nvSpPr>
          <p:cNvPr id="167" name="概念，学习要点的概念介绍，以及在工作中什么场景会用到"/>
          <p:cNvSpPr txBox="1"/>
          <p:nvPr/>
        </p:nvSpPr>
        <p:spPr>
          <a:xfrm>
            <a:off x="924780" y="716402"/>
            <a:ext cx="7294439" cy="3710696"/>
          </a:xfrm>
          <a:prstGeom prst="rect">
            <a:avLst/>
          </a:prstGeom>
          <a:ln w="12700">
            <a:miter lim="400000"/>
          </a:ln>
        </p:spPr>
        <p:txBody>
          <a:bodyPr wrap="square" lIns="50800" tIns="50800" rIns="50800" bIns="50800" anchor="ctr">
            <a:spAutoFit/>
          </a:bodyPr>
          <a:lstStyle/>
          <a:p>
            <a:pPr marL="355596" indent="-355596">
              <a:lnSpc>
                <a:spcPct val="140000"/>
              </a:lnSpc>
              <a:spcBef>
                <a:spcPct val="20000"/>
              </a:spcBef>
              <a:buClr>
                <a:srgbClr val="0070C0"/>
              </a:buClr>
              <a:buSzPct val="80000"/>
              <a:buFont typeface="Wingdings" pitchFamily="2" charset="2"/>
              <a:buChar char="p"/>
              <a:defRPr/>
            </a:pPr>
            <a:r>
              <a:rPr lang="zh-CN" altLang="en-US" sz="1600" dirty="0">
                <a:ea typeface="楷体"/>
              </a:rPr>
              <a:t>深刻理解代码规范和代码评审的价值，持续进行代码评审，采用互为评审、集体评审，团队有多方面的收益</a:t>
            </a:r>
            <a:endParaRPr lang="en-US" altLang="zh-CN" sz="16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1600" dirty="0">
                <a:ea typeface="楷体"/>
              </a:rPr>
              <a:t>代码分析工具的使用，今天很流行，包括开发本地扫描代码、与</a:t>
            </a:r>
            <a:r>
              <a:rPr lang="en-US" altLang="zh-CN" sz="1600" dirty="0">
                <a:ea typeface="楷体"/>
              </a:rPr>
              <a:t>CI/CD</a:t>
            </a:r>
            <a:r>
              <a:rPr lang="zh-CN" altLang="en-US" sz="1600" dirty="0">
                <a:ea typeface="楷体"/>
              </a:rPr>
              <a:t>流水线集成等。</a:t>
            </a:r>
            <a:endParaRPr lang="en-US" altLang="zh-CN" sz="16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1600" dirty="0">
                <a:ea typeface="楷体"/>
              </a:rPr>
              <a:t>深刻理解单元测试（</a:t>
            </a:r>
            <a:r>
              <a:rPr lang="en-US" altLang="zh-CN" sz="1600" dirty="0">
                <a:ea typeface="楷体"/>
              </a:rPr>
              <a:t>UT</a:t>
            </a:r>
            <a:r>
              <a:rPr lang="zh-CN" altLang="en-US" sz="1600" dirty="0">
                <a:ea typeface="楷体"/>
              </a:rPr>
              <a:t>）的价值和</a:t>
            </a:r>
            <a:r>
              <a:rPr lang="en-US" altLang="zh-CN" sz="1600" dirty="0" err="1">
                <a:ea typeface="楷体"/>
              </a:rPr>
              <a:t>xUnit</a:t>
            </a:r>
            <a:r>
              <a:rPr lang="zh-CN" altLang="en-US" sz="1600" dirty="0">
                <a:ea typeface="楷体"/>
              </a:rPr>
              <a:t>框架实现的机制，重视单元测试，掌握</a:t>
            </a:r>
            <a:r>
              <a:rPr lang="en-US" altLang="zh-CN" sz="1600" dirty="0">
                <a:ea typeface="楷体"/>
              </a:rPr>
              <a:t>JUnit</a:t>
            </a:r>
            <a:r>
              <a:rPr lang="zh-CN" altLang="en-US" sz="1600" dirty="0">
                <a:ea typeface="楷体"/>
              </a:rPr>
              <a:t>这类工具和</a:t>
            </a:r>
            <a:r>
              <a:rPr lang="en-US" altLang="zh-CN" sz="1600" dirty="0">
                <a:ea typeface="楷体"/>
              </a:rPr>
              <a:t>mock</a:t>
            </a:r>
            <a:r>
              <a:rPr lang="zh-CN" altLang="en-US" sz="1600" dirty="0">
                <a:ea typeface="楷体"/>
              </a:rPr>
              <a:t>工具的使用技巧</a:t>
            </a:r>
            <a:endParaRPr lang="en-US" altLang="zh-CN" sz="16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1600" dirty="0">
                <a:ea typeface="楷体"/>
              </a:rPr>
              <a:t>单元测试是否充分，需要衡量代码语句</a:t>
            </a:r>
            <a:r>
              <a:rPr lang="en-US" altLang="zh-CN" sz="1600" dirty="0">
                <a:ea typeface="楷体"/>
              </a:rPr>
              <a:t>/</a:t>
            </a:r>
            <a:r>
              <a:rPr lang="zh-CN" altLang="en-US" sz="1600" dirty="0">
                <a:ea typeface="楷体"/>
              </a:rPr>
              <a:t>分支覆盖率，一般会使用覆盖率工具进行自动分析</a:t>
            </a:r>
            <a:endParaRPr lang="en-US" altLang="zh-CN" sz="16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1600" dirty="0">
                <a:ea typeface="楷体"/>
              </a:rPr>
              <a:t>今天提倡持续测试，以促进持续交付；契约测试值得关注，从开发自测开始，比较彻底保证质量</a:t>
            </a:r>
            <a:endParaRPr lang="en-US" altLang="zh-CN" sz="1600" dirty="0">
              <a:ea typeface="楷体"/>
            </a:endParaRPr>
          </a:p>
        </p:txBody>
      </p:sp>
    </p:spTree>
  </p:cSld>
  <p:clrMapOvr>
    <a:masterClrMapping/>
  </p:clrMapOvr>
  <p:transition spd="slow">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102D24D-0014-9B2D-222C-36AE2A946DBC}"/>
              </a:ext>
            </a:extLst>
          </p:cNvPr>
          <p:cNvSpPr txBox="1"/>
          <p:nvPr/>
        </p:nvSpPr>
        <p:spPr>
          <a:xfrm>
            <a:off x="1491291" y="277050"/>
            <a:ext cx="6044974" cy="461665"/>
          </a:xfrm>
          <a:prstGeom prst="rect">
            <a:avLst/>
          </a:prstGeom>
          <a:noFill/>
        </p:spPr>
        <p:txBody>
          <a:bodyPr wrap="square" rtlCol="0">
            <a:spAutoFit/>
          </a:bodyPr>
          <a:lstStyle/>
          <a:p>
            <a:r>
              <a:rPr lang="zh-CN" altLang="zh-CN" sz="2400" dirty="0">
                <a:effectLst/>
                <a:ea typeface="方正准圆简体"/>
                <a:cs typeface="Times New Roman" panose="02020603050405020304" pitchFamily="18" charset="0"/>
              </a:rPr>
              <a:t> </a:t>
            </a:r>
            <a:r>
              <a:rPr kumimoji="1" lang="zh-CN" altLang="en-US" sz="2400" b="1" dirty="0">
                <a:solidFill>
                  <a:srgbClr val="0070C0"/>
                </a:solidFill>
                <a:latin typeface="微软雅黑" panose="020B0503020204020204" pitchFamily="34" charset="-122"/>
                <a:ea typeface="微软雅黑" panose="020B0503020204020204" pitchFamily="34" charset="-122"/>
              </a:rPr>
              <a:t>实验</a:t>
            </a:r>
            <a:r>
              <a:rPr kumimoji="1" lang="en-US" altLang="zh-CN" sz="2400" b="1" dirty="0">
                <a:solidFill>
                  <a:srgbClr val="0070C0"/>
                </a:solidFill>
                <a:latin typeface="微软雅黑" panose="020B0503020204020204" pitchFamily="34" charset="-122"/>
                <a:ea typeface="微软雅黑" panose="020B0503020204020204" pitchFamily="34" charset="-122"/>
              </a:rPr>
              <a:t>2</a:t>
            </a:r>
            <a:r>
              <a:rPr kumimoji="1" lang="zh-CN" altLang="en-US" sz="2400" b="1" dirty="0">
                <a:solidFill>
                  <a:srgbClr val="0070C0"/>
                </a:solidFill>
                <a:latin typeface="微软雅黑" panose="020B0503020204020204" pitchFamily="34" charset="-122"/>
                <a:ea typeface="微软雅黑" panose="020B0503020204020204" pitchFamily="34" charset="-122"/>
              </a:rPr>
              <a:t> ：单元测试</a:t>
            </a:r>
          </a:p>
        </p:txBody>
      </p:sp>
      <p:sp>
        <p:nvSpPr>
          <p:cNvPr id="6" name="文本框 5">
            <a:extLst>
              <a:ext uri="{FF2B5EF4-FFF2-40B4-BE49-F238E27FC236}">
                <a16:creationId xmlns:a16="http://schemas.microsoft.com/office/drawing/2014/main" id="{EE38FF32-4788-D14E-A2F3-3D05375C9013}"/>
              </a:ext>
            </a:extLst>
          </p:cNvPr>
          <p:cNvSpPr txBox="1"/>
          <p:nvPr/>
        </p:nvSpPr>
        <p:spPr>
          <a:xfrm>
            <a:off x="887160" y="846037"/>
            <a:ext cx="7058298" cy="646331"/>
          </a:xfrm>
          <a:prstGeom prst="rect">
            <a:avLst/>
          </a:prstGeom>
          <a:noFill/>
        </p:spPr>
        <p:txBody>
          <a:bodyPr wrap="square">
            <a:spAutoFit/>
          </a:bodyPr>
          <a:lstStyle/>
          <a:p>
            <a:r>
              <a:rPr lang="zh-CN" altLang="zh-CN" sz="1800" dirty="0">
                <a:effectLst/>
                <a:latin typeface="Arial" panose="020B0604020202020204" pitchFamily="34" charset="0"/>
                <a:ea typeface="宋体" panose="02010600030101010101" pitchFamily="2" charset="-122"/>
                <a:cs typeface="Arial" panose="020B0604020202020204" pitchFamily="34" charset="0"/>
              </a:rPr>
              <a:t>使用</a:t>
            </a:r>
            <a:r>
              <a:rPr lang="en-US" altLang="zh-CN" sz="1800" dirty="0">
                <a:effectLst/>
                <a:latin typeface="Arial" panose="020B0604020202020204" pitchFamily="34" charset="0"/>
                <a:ea typeface="宋体" panose="02010600030101010101" pitchFamily="2" charset="-122"/>
              </a:rPr>
              <a:t>JUnit</a:t>
            </a:r>
            <a:r>
              <a:rPr lang="zh-CN" altLang="zh-CN" sz="1800" dirty="0">
                <a:effectLst/>
                <a:latin typeface="Arial" panose="020B0604020202020204" pitchFamily="34" charset="0"/>
                <a:ea typeface="宋体" panose="02010600030101010101" pitchFamily="2" charset="-122"/>
                <a:cs typeface="Arial" panose="020B0604020202020204" pitchFamily="34" charset="0"/>
              </a:rPr>
              <a:t>工具，针对</a:t>
            </a:r>
            <a:r>
              <a:rPr lang="en-US" altLang="zh-CN" sz="1800" dirty="0">
                <a:effectLst/>
                <a:latin typeface="Arial" panose="020B0604020202020204" pitchFamily="34" charset="0"/>
                <a:ea typeface="宋体" panose="02010600030101010101" pitchFamily="2" charset="-122"/>
              </a:rPr>
              <a:t>Spring Unit Testing</a:t>
            </a:r>
            <a:r>
              <a:rPr lang="zh-CN" altLang="zh-CN" sz="1800" dirty="0">
                <a:effectLst/>
                <a:latin typeface="Arial" panose="020B0604020202020204" pitchFamily="34" charset="0"/>
                <a:ea typeface="宋体" panose="02010600030101010101" pitchFamily="2" charset="-122"/>
                <a:cs typeface="Arial" panose="020B0604020202020204" pitchFamily="34" charset="0"/>
              </a:rPr>
              <a:t>控制器代码中</a:t>
            </a:r>
            <a:r>
              <a:rPr lang="en-US" altLang="zh-CN" sz="1400" dirty="0" err="1">
                <a:effectLst/>
                <a:latin typeface="Arial" panose="020B0604020202020204" pitchFamily="34" charset="0"/>
                <a:ea typeface="宋体" panose="02010600030101010101" pitchFamily="2" charset="-122"/>
              </a:rPr>
              <a:t>ItemController</a:t>
            </a:r>
            <a:r>
              <a:rPr lang="zh-CN" altLang="zh-CN" sz="1800" dirty="0">
                <a:effectLst/>
                <a:latin typeface="Arial" panose="020B0604020202020204" pitchFamily="34" charset="0"/>
                <a:ea typeface="宋体" panose="02010600030101010101" pitchFamily="2" charset="-122"/>
                <a:cs typeface="Arial" panose="020B0604020202020204" pitchFamily="34" charset="0"/>
              </a:rPr>
              <a:t>类进行测试，编写对应的测试类以完成单元测试，最终提交测试代码。</a:t>
            </a:r>
            <a:endParaRPr lang="zh-CN" altLang="zh-CN" sz="1800" dirty="0">
              <a:effectLst/>
              <a:latin typeface="Times New Roman" panose="02020603050405020304" pitchFamily="18" charset="0"/>
              <a:ea typeface="宋体" panose="02010600030101010101" pitchFamily="2" charset="-122"/>
            </a:endParaRPr>
          </a:p>
        </p:txBody>
      </p:sp>
      <p:pic>
        <p:nvPicPr>
          <p:cNvPr id="8" name="图片 7">
            <a:extLst>
              <a:ext uri="{FF2B5EF4-FFF2-40B4-BE49-F238E27FC236}">
                <a16:creationId xmlns:a16="http://schemas.microsoft.com/office/drawing/2014/main" id="{56D5A35E-14E9-1711-C0E8-27C68CA38A07}"/>
              </a:ext>
            </a:extLst>
          </p:cNvPr>
          <p:cNvPicPr>
            <a:picLocks noChangeAspect="1"/>
          </p:cNvPicPr>
          <p:nvPr/>
        </p:nvPicPr>
        <p:blipFill>
          <a:blip r:embed="rId3"/>
          <a:stretch>
            <a:fillRect/>
          </a:stretch>
        </p:blipFill>
        <p:spPr>
          <a:xfrm>
            <a:off x="1691589" y="1599690"/>
            <a:ext cx="5449440" cy="3266760"/>
          </a:xfrm>
          <a:prstGeom prst="rect">
            <a:avLst/>
          </a:prstGeom>
        </p:spPr>
      </p:pic>
    </p:spTree>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61645" y="258445"/>
            <a:ext cx="7989570" cy="664845"/>
          </a:xfrm>
          <a:prstGeom prst="rect">
            <a:avLst/>
          </a:prstGeom>
        </p:spPr>
        <p:txBody>
          <a:bodyPr vert="horz" lIns="91440" tIns="45720" rIns="91440" bIns="45720" rtlCol="0" anchor="ctr">
            <a:noAutofit/>
          </a:bodyPr>
          <a:lstStyle>
            <a:defPPr>
              <a:defRPr lang="zh-CN"/>
            </a:defPPr>
            <a:lvl1pPr indent="0" defTabSz="685800">
              <a:lnSpc>
                <a:spcPct val="90000"/>
              </a:lnSpc>
              <a:spcBef>
                <a:spcPct val="0"/>
              </a:spcBef>
              <a:buClr>
                <a:schemeClr val="accent4"/>
              </a:buClr>
              <a:buFontTx/>
              <a:buNone/>
              <a:defRPr kumimoji="1" sz="2800" b="1" i="0">
                <a:solidFill>
                  <a:srgbClr val="202B88"/>
                </a:solidFill>
                <a:latin typeface="微软雅黑" panose="020B0503020204020204" pitchFamily="34" charset="-122"/>
                <a:ea typeface="微软雅黑" panose="020B0503020204020204" pitchFamily="34" charset="-122"/>
                <a:cs typeface="思源黑体" panose="020F050202020403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dirty="0"/>
              <a:t>学习资源推荐</a:t>
            </a:r>
          </a:p>
        </p:txBody>
      </p:sp>
      <p:sp>
        <p:nvSpPr>
          <p:cNvPr id="180" name="在这里推荐延伸学习资料…"/>
          <p:cNvSpPr txBox="1"/>
          <p:nvPr/>
        </p:nvSpPr>
        <p:spPr>
          <a:xfrm>
            <a:off x="692785" y="809349"/>
            <a:ext cx="8159284" cy="2463560"/>
          </a:xfrm>
          <a:prstGeom prst="rect">
            <a:avLst/>
          </a:prstGeom>
          <a:ln w="12700">
            <a:miter lim="400000"/>
          </a:ln>
        </p:spPr>
        <p:txBody>
          <a:bodyPr wrap="square" lIns="50800" tIns="50800" rIns="50800" bIns="50800" anchor="ctr">
            <a:spAutoFit/>
          </a:bodyPr>
          <a:lstStyle/>
          <a:p>
            <a:pPr algn="l">
              <a:lnSpc>
                <a:spcPct val="120000"/>
              </a:lnSpc>
              <a:defRPr>
                <a:solidFill>
                  <a:srgbClr val="53585F"/>
                </a:solidFill>
                <a:latin typeface="Tahoma" panose="020B0604030504040204"/>
                <a:ea typeface="Tahoma" panose="020B0604030504040204"/>
                <a:cs typeface="Tahoma" panose="020B0604030504040204"/>
                <a:sym typeface="Tahoma" panose="020B0604030504040204"/>
              </a:defRPr>
            </a:pPr>
            <a:endParaRPr dirty="0"/>
          </a:p>
          <a:p>
            <a:pPr marL="319088" lvl="1" indent="-309563" algn="l">
              <a:lnSpc>
                <a:spcPct val="150000"/>
              </a:lnSpc>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程序开发人员测试指南：构建高质量的软件</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，人民邮电出版社，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2018.5</a:t>
            </a:r>
          </a:p>
          <a:p>
            <a:pPr marL="319088" lvl="1" indent="-309563" algn="l">
              <a:lnSpc>
                <a:spcPct val="150000"/>
              </a:lnSpc>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敏捷测试</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，人民邮电出版社，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2021.8</a:t>
            </a:r>
          </a:p>
          <a:p>
            <a:pPr marL="319088" lvl="1" indent="-309563" algn="l">
              <a:lnSpc>
                <a:spcPct val="150000"/>
              </a:lnSpc>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Java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微服务测试</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 电子工业出版社，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2019.7</a:t>
            </a:r>
          </a:p>
          <a:p>
            <a:pPr marL="319088" lvl="1" indent="-309563" algn="l">
              <a:lnSpc>
                <a:spcPct val="150000"/>
              </a:lnSpc>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latin typeface="微软雅黑" panose="020B0503020204020204" pitchFamily="34" charset="-122"/>
                <a:ea typeface="微软雅黑" panose="020B0503020204020204" pitchFamily="34" charset="-122"/>
                <a:cs typeface="微软雅黑" panose="020B0503020204020204" pitchFamily="34" charset="-122"/>
                <a:hlinkClick r:id="rId3"/>
              </a:rPr>
              <a:t>https://junit.org/junit5/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319088" lvl="1" indent="-309563" algn="l">
              <a:lnSpc>
                <a:spcPct val="150000"/>
              </a:lnSpc>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latin typeface="微软雅黑" panose="020B0503020204020204" pitchFamily="34" charset="-122"/>
                <a:ea typeface="微软雅黑" panose="020B0503020204020204" pitchFamily="34" charset="-122"/>
                <a:cs typeface="微软雅黑" panose="020B0503020204020204" pitchFamily="34" charset="-122"/>
                <a:hlinkClick r:id="rId4"/>
              </a:rPr>
              <a:t>https://docs.pact.io/</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p>
        </p:txBody>
      </p:sp>
    </p:spTree>
  </p:cSld>
  <p:clrMapOvr>
    <a:masterClrMapping/>
  </p:clrMapOvr>
  <p:transition spd="slow">
    <p:wipe dir="r"/>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A5NDI2ZWFiMmI1OWE2N2QwMWFkNmFlNWQxNGI5MDg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583_1*a*1"/>
  <p:tag name="KSO_WM_TEMPLATE_CATEGORY" val="diagram"/>
  <p:tag name="KSO_WM_TEMPLATE_INDEX" val="2021458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PRESET_TEXT" val="单击此处添加标题"/>
  <p:tag name="KSO_WM_DIAGRAM_GROUP_CODE" val="m1-1"/>
  <p:tag name="KSO_WM_UNIT_VALUE" val="14"/>
  <p:tag name="KSO_WM_UNIT_TEXT_FILL_FORE_SCHEMECOLOR_INDEX_BRIGHTNESS" val="0.25"/>
  <p:tag name="KSO_WM_UNIT_TEXT_FILL_FORE_SCHEMECOLOR_INDEX" val="13"/>
  <p:tag name="KSO_WM_UNIT_TEXT_FILL_TYPE" val="1"/>
  <p:tag name="KSO_WM_UNIT_USESOURCEFORMAT_APPLY"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5781</TotalTime>
  <Words>7673</Words>
  <Application>Microsoft Macintosh PowerPoint</Application>
  <PresentationFormat>全屏显示(16:9)</PresentationFormat>
  <Paragraphs>849</Paragraphs>
  <Slides>100</Slides>
  <Notes>46</Notes>
  <HiddenSlides>2</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1</vt:i4>
      </vt:variant>
      <vt:variant>
        <vt:lpstr>幻灯片标题</vt:lpstr>
      </vt:variant>
      <vt:variant>
        <vt:i4>100</vt:i4>
      </vt:variant>
    </vt:vector>
  </HeadingPairs>
  <TitlesOfParts>
    <vt:vector size="124" baseType="lpstr">
      <vt:lpstr>等线</vt:lpstr>
      <vt:lpstr>等线 Light</vt:lpstr>
      <vt:lpstr>楷体</vt:lpstr>
      <vt:lpstr>楷体</vt:lpstr>
      <vt:lpstr>思源黑体</vt:lpstr>
      <vt:lpstr>思源黑体 Bold</vt:lpstr>
      <vt:lpstr>思源黑体 CN Bold</vt:lpstr>
      <vt:lpstr>思源黑体 CN Medium</vt:lpstr>
      <vt:lpstr>思源黑体 CN Normal</vt:lpstr>
      <vt:lpstr>思源黑体 Medium</vt:lpstr>
      <vt:lpstr>微软雅黑</vt:lpstr>
      <vt:lpstr>微软雅黑</vt:lpstr>
      <vt:lpstr>微软雅黑 Light</vt:lpstr>
      <vt:lpstr>ibm-plex-sans</vt:lpstr>
      <vt:lpstr>Yuanti SC</vt:lpstr>
      <vt:lpstr>Arial</vt:lpstr>
      <vt:lpstr>Calibri</vt:lpstr>
      <vt:lpstr>Helvetica Neue Medium</vt:lpstr>
      <vt:lpstr>Tahoma</vt:lpstr>
      <vt:lpstr>Times New Roman</vt:lpstr>
      <vt:lpstr>Verdana</vt:lpstr>
      <vt:lpstr>Wingdings</vt:lpstr>
      <vt:lpstr>Office 主题​​</vt:lpstr>
      <vt:lpstr>Visio.Drawing.11</vt:lpstr>
      <vt:lpstr>第2篇 软件测试技术</vt:lpstr>
      <vt:lpstr>软件测试方法和技术</vt:lpstr>
      <vt:lpstr>PowerPoint 演示文稿</vt:lpstr>
      <vt:lpstr>PowerPoint 演示文稿</vt:lpstr>
      <vt:lpstr>5.1 代码评审与分析</vt:lpstr>
      <vt:lpstr>代码评审的价值</vt:lpstr>
      <vt:lpstr>关注代码评审</vt:lpstr>
      <vt:lpstr>首推代码规范</vt:lpstr>
      <vt:lpstr>代码互查的优秀实践</vt:lpstr>
      <vt:lpstr>工具支持：Collaborating with pull requests @GitHub</vt:lpstr>
      <vt:lpstr>示例：change review</vt:lpstr>
      <vt:lpstr>缺陷示例：空指针保护案例分析</vt:lpstr>
      <vt:lpstr>PowerPoint 演示文稿</vt:lpstr>
      <vt:lpstr>其它优秀实践</vt:lpstr>
      <vt:lpstr>PowerPoint 演示文稿</vt:lpstr>
      <vt:lpstr>PowerPoint 演示文稿</vt:lpstr>
      <vt:lpstr>首推</vt:lpstr>
      <vt:lpstr>示例：在IntelliJ应用SolarLint插件</vt:lpstr>
      <vt:lpstr>可以和SolarQube集成使用</vt:lpstr>
      <vt:lpstr>来自大学的FindBugs</vt:lpstr>
      <vt:lpstr>FindBugs @ IntelliJ</vt:lpstr>
      <vt:lpstr>IntelliJ分析功能代替了FindBugs</vt:lpstr>
      <vt:lpstr>代码风格检查 CheckStyle</vt:lpstr>
      <vt:lpstr>CheckStyle 规则</vt:lpstr>
      <vt:lpstr>checkstyle结果显示</vt:lpstr>
      <vt:lpstr>SourceMonitor检测代码复杂度</vt:lpstr>
      <vt:lpstr>PowerPoint 演示文稿</vt:lpstr>
      <vt:lpstr>PowerPoint 演示文稿</vt:lpstr>
      <vt:lpstr>SCA工具</vt:lpstr>
      <vt:lpstr>PowerPoint 演示文稿</vt:lpstr>
      <vt:lpstr>PowerPoint 演示文稿</vt:lpstr>
      <vt:lpstr>5.2 单元测试 </vt:lpstr>
      <vt:lpstr>单元测试内容</vt:lpstr>
      <vt:lpstr>为何要进行单元测试?</vt:lpstr>
      <vt:lpstr>单元测试的其它价值</vt:lpstr>
      <vt:lpstr>单元测试的目标</vt:lpstr>
      <vt:lpstr>一个小练习</vt:lpstr>
      <vt:lpstr>PowerPoint 演示文稿</vt:lpstr>
      <vt:lpstr>驱动程序与桩程序</vt:lpstr>
      <vt:lpstr>桩程序的灵活性</vt:lpstr>
      <vt:lpstr>PowerPoint 演示文稿</vt:lpstr>
      <vt:lpstr>单元测试工具</vt:lpstr>
      <vt:lpstr>最常用的单元测试工具</vt:lpstr>
      <vt:lpstr>JUnit 4 工作原理</vt:lpstr>
      <vt:lpstr>JUnit工作原理 – 续</vt:lpstr>
      <vt:lpstr>JUnit 5架构</vt:lpstr>
      <vt:lpstr>需要了解JUnit的关键组件</vt:lpstr>
      <vt:lpstr>注释 Annotation</vt:lpstr>
      <vt:lpstr>Assert类</vt:lpstr>
      <vt:lpstr>TestCase、 TestSuite和TestResult类</vt:lpstr>
      <vt:lpstr>单元测试脚本（以Junit 5为例）</vt:lpstr>
      <vt:lpstr>PowerPoint 演示文稿</vt:lpstr>
      <vt:lpstr>Fake、Dummy、Double等</vt:lpstr>
      <vt:lpstr>伪对象</vt:lpstr>
      <vt:lpstr>Fake 示意图</vt:lpstr>
      <vt:lpstr>Fake 示例1</vt:lpstr>
      <vt:lpstr>Fake 示例2</vt:lpstr>
      <vt:lpstr>模拟对象</vt:lpstr>
      <vt:lpstr>Mock vs. Stub</vt:lpstr>
      <vt:lpstr>Stub和mock小结</vt:lpstr>
      <vt:lpstr>Mock 框架</vt:lpstr>
      <vt:lpstr>EasyMock</vt:lpstr>
      <vt:lpstr>Mockito</vt:lpstr>
      <vt:lpstr>Mockito 主要功能</vt:lpstr>
      <vt:lpstr>Annotation Type Mock</vt:lpstr>
      <vt:lpstr>支持BDD</vt:lpstr>
      <vt:lpstr>PowerPoint 演示文稿</vt:lpstr>
      <vt:lpstr>代码覆盖率分析工具</vt:lpstr>
      <vt:lpstr>实现覆盖率度量：Jacoco</vt:lpstr>
      <vt:lpstr>on-the-fly instrumentation</vt:lpstr>
      <vt:lpstr>on-the-fly instrumentation –续</vt:lpstr>
      <vt:lpstr>on-the-fly instrumentation –续</vt:lpstr>
      <vt:lpstr>示例</vt:lpstr>
      <vt:lpstr>代码覆盖率度量</vt:lpstr>
      <vt:lpstr>5.3 持续集成测试</vt:lpstr>
      <vt:lpstr>持续集成测试内容</vt:lpstr>
      <vt:lpstr>单体架构的集成测试</vt:lpstr>
      <vt:lpstr>单体架构的集成测试 –混合策略</vt:lpstr>
      <vt:lpstr>微服务架构</vt:lpstr>
      <vt:lpstr>微服务架构的集成测试</vt:lpstr>
      <vt:lpstr>微服务架构的集成测试 – 续</vt:lpstr>
      <vt:lpstr>契约测试及其优势、工具</vt:lpstr>
      <vt:lpstr>示例：CDC测试框架</vt:lpstr>
      <vt:lpstr>Consumer 测试</vt:lpstr>
      <vt:lpstr>Provider 测试</vt:lpstr>
      <vt:lpstr>示例</vt:lpstr>
      <vt:lpstr>如何获取接口信息</vt:lpstr>
      <vt:lpstr>利用 Mock 技术解除微服务之间的依赖</vt:lpstr>
      <vt:lpstr>PowerPoint 演示文稿</vt:lpstr>
      <vt:lpstr>CI/CD 流水线</vt:lpstr>
      <vt:lpstr>CD倒逼持续测试</vt:lpstr>
      <vt:lpstr>CI/CD 流水线</vt:lpstr>
      <vt:lpstr>示例：Amazon CI/CD</vt:lpstr>
      <vt:lpstr>PowerPoint 演示文稿</vt:lpstr>
      <vt:lpstr>持续测试的特点</vt:lpstr>
      <vt:lpstr>持续测试实践框架</vt:lpstr>
      <vt:lpstr>本章小结</vt:lpstr>
      <vt:lpstr>PowerPoint 演示文稿</vt:lpstr>
      <vt:lpstr>PowerPoint 演示文稿</vt:lpstr>
      <vt:lpstr>感 谢 聆 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307</cp:revision>
  <dcterms:created xsi:type="dcterms:W3CDTF">2020-06-18T01:06:00Z</dcterms:created>
  <dcterms:modified xsi:type="dcterms:W3CDTF">2022-12-24T01:13:15Z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2052-11.1.0.11875</vt:lpwstr>
  </property>
  <property fmtid="{D5CDD505-2E9C-101B-9397-08002B2CF9AE}" pid="3" name="ICV">
    <vt:lpwstr>426427AD8D144D0396529E473195E768</vt:lpwstr>
  </property>
</Properties>
</file>